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5143500" cx="9144000"/>
  <p:notesSz cx="6858000" cy="9144000"/>
  <p:embeddedFontLst>
    <p:embeddedFont>
      <p:font typeface="Comfortaa Medium"/>
      <p:regular r:id="rId8"/>
      <p:bold r:id="rId9"/>
    </p:embeddedFont>
    <p:embeddedFont>
      <p:font typeface="Comfortaa"/>
      <p:regular r:id="rId10"/>
      <p:bold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omfortaa-bold.fntdata"/><Relationship Id="rId10" Type="http://schemas.openxmlformats.org/officeDocument/2006/relationships/font" Target="fonts/Comforta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ComfortaaMediu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Comfortaa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SzPts val="1100"/>
              <a:buNone/>
            </a:pPr>
            <a:r>
              <a:t/>
            </a:r>
            <a:endParaRPr b="1" sz="900">
              <a:solidFill>
                <a:schemeClr val="dk1"/>
              </a:solidFill>
              <a:latin typeface="Comic Sans MS"/>
              <a:ea typeface="Comic Sans MS"/>
              <a:cs typeface="Comic Sans MS"/>
              <a:sym typeface="Comic Sans MS"/>
            </a:endParaRPr>
          </a:p>
          <a:p>
            <a:pPr indent="0" lvl="0" marL="0" rtl="0" algn="l">
              <a:lnSpc>
                <a:spcPct val="100000"/>
              </a:lnSpc>
              <a:spcBef>
                <a:spcPts val="0"/>
              </a:spcBef>
              <a:spcAft>
                <a:spcPts val="0"/>
              </a:spcAft>
              <a:buClr>
                <a:schemeClr val="dk1"/>
              </a:buClr>
              <a:buSzPts val="1100"/>
              <a:buFont typeface="Arial"/>
              <a:buNone/>
            </a:pPr>
            <a:r>
              <a:t/>
            </a:r>
            <a:endParaRPr b="1" sz="900">
              <a:solidFill>
                <a:schemeClr val="dk1"/>
              </a:solidFill>
              <a:latin typeface="Comic Sans MS"/>
              <a:ea typeface="Comic Sans MS"/>
              <a:cs typeface="Comic Sans MS"/>
              <a:sym typeface="Comic Sans M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SzPts val="1100"/>
              <a:buNone/>
            </a:pPr>
            <a:r>
              <a:t/>
            </a:r>
            <a:endParaRPr b="1" sz="900">
              <a:solidFill>
                <a:schemeClr val="dk1"/>
              </a:solidFill>
              <a:latin typeface="Comic Sans MS"/>
              <a:ea typeface="Comic Sans MS"/>
              <a:cs typeface="Comic Sans MS"/>
              <a:sym typeface="Comic Sans MS"/>
            </a:endParaRPr>
          </a:p>
          <a:p>
            <a:pPr indent="0" lvl="0" marL="0" rtl="0" algn="l">
              <a:lnSpc>
                <a:spcPct val="100000"/>
              </a:lnSpc>
              <a:spcBef>
                <a:spcPts val="0"/>
              </a:spcBef>
              <a:spcAft>
                <a:spcPts val="0"/>
              </a:spcAft>
              <a:buClr>
                <a:schemeClr val="dk1"/>
              </a:buClr>
              <a:buSzPts val="1100"/>
              <a:buFont typeface="Arial"/>
              <a:buNone/>
            </a:pPr>
            <a:r>
              <a:t/>
            </a:r>
            <a:endParaRPr b="1" sz="900">
              <a:solidFill>
                <a:schemeClr val="dk1"/>
              </a:solidFill>
              <a:latin typeface="Comic Sans MS"/>
              <a:ea typeface="Comic Sans MS"/>
              <a:cs typeface="Comic Sans MS"/>
              <a:sym typeface="Comic Sans M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docs.google.com/presentation/d/e/2PACX-1vTuC5C_HwbgDsy6MGTMCYPdgsRK9lemLSAvDhWtpQ301Ka7YuRKwTPjddw_ttHeAPArpPaa1oAw5_U2/pub?start=false&amp;loop=false&amp;delayms=300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rot="-486551">
            <a:off x="1247835" y="15684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Comfortaa"/>
                <a:ea typeface="Comfortaa"/>
                <a:cs typeface="Comfortaa"/>
                <a:sym typeface="Comfortaa"/>
              </a:rPr>
              <a:t>Butterfly, bumblebee and ladybird</a:t>
            </a:r>
            <a:endParaRPr b="0" i="0" sz="700" u="none" cap="none" strike="noStrike">
              <a:solidFill>
                <a:schemeClr val="dk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mfortaa"/>
              <a:ea typeface="Comfortaa"/>
              <a:cs typeface="Comfortaa"/>
              <a:sym typeface="Comfortaa"/>
            </a:endParaRPr>
          </a:p>
        </p:txBody>
      </p:sp>
      <p:sp>
        <p:nvSpPr>
          <p:cNvPr id="55" name="Google Shape;55;p13"/>
          <p:cNvSpPr/>
          <p:nvPr/>
        </p:nvSpPr>
        <p:spPr>
          <a:xfrm>
            <a:off x="365450" y="1247500"/>
            <a:ext cx="3244500" cy="1119000"/>
          </a:xfrm>
          <a:prstGeom prst="rect">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28"/>
              </a:spcBef>
              <a:spcAft>
                <a:spcPts val="0"/>
              </a:spcAft>
              <a:buClr>
                <a:srgbClr val="000000"/>
              </a:buClr>
              <a:buSzPts val="804"/>
              <a:buFont typeface="Arial"/>
              <a:buNone/>
            </a:pPr>
            <a:r>
              <a:rPr b="0" i="0" lang="en-GB" sz="804" u="sng" cap="none" strike="noStrike">
                <a:solidFill>
                  <a:srgbClr val="000000"/>
                </a:solidFill>
                <a:latin typeface="Comfortaa"/>
                <a:ea typeface="Comfortaa"/>
                <a:cs typeface="Comfortaa"/>
                <a:sym typeface="Comfortaa"/>
              </a:rPr>
              <a:t>Butterfly</a:t>
            </a:r>
            <a:endParaRPr b="0" i="0" sz="804" u="sng"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804"/>
              <a:buFont typeface="Arial"/>
              <a:buNone/>
            </a:pPr>
            <a:r>
              <a:t/>
            </a:r>
            <a:endParaRPr b="0" i="0" sz="804" u="sng"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804"/>
              <a:buFont typeface="Arial"/>
              <a:buNone/>
            </a:pPr>
            <a:r>
              <a:rPr lang="en-GB" sz="804">
                <a:latin typeface="Comfortaa"/>
                <a:ea typeface="Comfortaa"/>
                <a:cs typeface="Comfortaa"/>
                <a:sym typeface="Comfortaa"/>
              </a:rPr>
              <a:t>This term, Butterfly class will be producing a variety of writing based on the books we are reading. The children will focus on writing an account and writing a description. They will also develop their grammar skills, including the correct use of full stops, capital letters, exclamation marks, question marks, and similes.</a:t>
            </a:r>
            <a:endParaRPr b="0" i="0" sz="804" u="none"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804"/>
              <a:buFont typeface="Arial"/>
              <a:buNone/>
            </a:pPr>
            <a:r>
              <a:t/>
            </a:r>
            <a:endParaRPr b="0" i="0" sz="804" u="sng" cap="none" strike="noStrike">
              <a:solidFill>
                <a:srgbClr val="000000"/>
              </a:solidFill>
              <a:latin typeface="Comfortaa"/>
              <a:ea typeface="Comfortaa"/>
              <a:cs typeface="Comfortaa"/>
              <a:sym typeface="Comfortaa"/>
            </a:endParaRPr>
          </a:p>
        </p:txBody>
      </p:sp>
      <p:sp>
        <p:nvSpPr>
          <p:cNvPr id="56" name="Google Shape;56;p13"/>
          <p:cNvSpPr/>
          <p:nvPr/>
        </p:nvSpPr>
        <p:spPr>
          <a:xfrm>
            <a:off x="391250" y="850975"/>
            <a:ext cx="3149700" cy="345900"/>
          </a:xfrm>
          <a:prstGeom prst="homePlate">
            <a:avLst>
              <a:gd fmla="val 50000" name="adj"/>
            </a:avLst>
          </a:prstGeom>
          <a:solidFill>
            <a:srgbClr val="FFFFFF"/>
          </a:solidFill>
          <a:ln cap="flat" cmpd="sng" w="1905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Comfortaa"/>
                <a:ea typeface="Comfortaa"/>
                <a:cs typeface="Comfortaa"/>
                <a:sym typeface="Comfortaa"/>
              </a:rPr>
              <a:t>Reading and Writing</a:t>
            </a:r>
            <a:endParaRPr b="1" i="0" sz="1200" u="none" cap="none" strike="noStrike">
              <a:solidFill>
                <a:srgbClr val="000000"/>
              </a:solidFill>
              <a:latin typeface="Comfortaa"/>
              <a:ea typeface="Comfortaa"/>
              <a:cs typeface="Comfortaa"/>
              <a:sym typeface="Comfortaa"/>
            </a:endParaRPr>
          </a:p>
        </p:txBody>
      </p:sp>
      <p:sp>
        <p:nvSpPr>
          <p:cNvPr id="57" name="Google Shape;57;p13"/>
          <p:cNvSpPr/>
          <p:nvPr/>
        </p:nvSpPr>
        <p:spPr>
          <a:xfrm>
            <a:off x="3690125" y="1013950"/>
            <a:ext cx="1344300" cy="3731700"/>
          </a:xfrm>
          <a:prstGeom prst="roundRect">
            <a:avLst>
              <a:gd fmla="val 16667" name="adj"/>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Comfortaa"/>
                <a:ea typeface="Comfortaa"/>
                <a:cs typeface="Comfortaa"/>
                <a:sym typeface="Comfortaa"/>
              </a:rPr>
              <a:t>We are reading:</a:t>
            </a:r>
            <a:endParaRPr b="1" i="0" sz="10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omfortaa"/>
              <a:ea typeface="Comfortaa"/>
              <a:cs typeface="Comfortaa"/>
              <a:sym typeface="Comfortaa"/>
            </a:endParaRPr>
          </a:p>
        </p:txBody>
      </p:sp>
      <p:sp>
        <p:nvSpPr>
          <p:cNvPr id="58" name="Google Shape;58;p13"/>
          <p:cNvSpPr/>
          <p:nvPr/>
        </p:nvSpPr>
        <p:spPr>
          <a:xfrm>
            <a:off x="6117000" y="664675"/>
            <a:ext cx="1714500" cy="976500"/>
          </a:xfrm>
          <a:prstGeom prst="mathDivide">
            <a:avLst>
              <a:gd fmla="val 23520" name="adj1"/>
              <a:gd fmla="val 5880" name="adj2"/>
              <a:gd fmla="val 11760" name="adj3"/>
            </a:avLst>
          </a:prstGeom>
          <a:solidFill>
            <a:srgbClr val="FFFFFF"/>
          </a:solidFill>
          <a:ln cap="flat" cmpd="sng" w="2857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omfortaa"/>
                <a:ea typeface="Comfortaa"/>
                <a:cs typeface="Comfortaa"/>
                <a:sym typeface="Comfortaa"/>
              </a:rPr>
              <a:t>Maths</a:t>
            </a:r>
            <a:endParaRPr b="1" i="0" sz="1400" u="none" cap="none" strike="noStrike">
              <a:solidFill>
                <a:srgbClr val="000000"/>
              </a:solidFill>
              <a:latin typeface="Comfortaa"/>
              <a:ea typeface="Comfortaa"/>
              <a:cs typeface="Comfortaa"/>
              <a:sym typeface="Comfortaa"/>
            </a:endParaRPr>
          </a:p>
        </p:txBody>
      </p:sp>
      <p:sp>
        <p:nvSpPr>
          <p:cNvPr id="59" name="Google Shape;59;p13"/>
          <p:cNvSpPr/>
          <p:nvPr/>
        </p:nvSpPr>
        <p:spPr>
          <a:xfrm>
            <a:off x="343850" y="2417125"/>
            <a:ext cx="3244500" cy="1037100"/>
          </a:xfrm>
          <a:prstGeom prst="rect">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28"/>
              </a:spcBef>
              <a:spcAft>
                <a:spcPts val="0"/>
              </a:spcAft>
              <a:buClr>
                <a:srgbClr val="000000"/>
              </a:buClr>
              <a:buSzPts val="804"/>
              <a:buFont typeface="Arial"/>
              <a:buNone/>
            </a:pPr>
            <a:r>
              <a:rPr b="0" i="0" lang="en-GB" sz="804" u="sng" cap="none" strike="noStrike">
                <a:solidFill>
                  <a:srgbClr val="000000"/>
                </a:solidFill>
                <a:latin typeface="Comfortaa"/>
                <a:ea typeface="Comfortaa"/>
                <a:cs typeface="Comfortaa"/>
                <a:sym typeface="Comfortaa"/>
              </a:rPr>
              <a:t>Bumblebee</a:t>
            </a:r>
            <a:endParaRPr b="0" i="0" sz="804" u="sng"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804"/>
              <a:buFont typeface="Arial"/>
              <a:buNone/>
            </a:pPr>
            <a:r>
              <a:rPr b="0" i="0" lang="en-GB" sz="804" u="none" cap="none" strike="noStrike">
                <a:solidFill>
                  <a:srgbClr val="000000"/>
                </a:solidFill>
                <a:latin typeface="Comfortaa"/>
                <a:ea typeface="Comfortaa"/>
                <a:cs typeface="Comfortaa"/>
                <a:sym typeface="Comfortaa"/>
              </a:rPr>
              <a:t>This term Bumblebee will be exploring their stories through forms of role play and practical activities, they will be encouraged to enjoy a story independently. In writing they will develop their sentence structure using Colourful Semantics and begin to extend their sentences. </a:t>
            </a:r>
            <a:endParaRPr b="0" i="0" sz="804" u="none" cap="none" strike="noStrike">
              <a:solidFill>
                <a:srgbClr val="000000"/>
              </a:solidFill>
              <a:latin typeface="Comfortaa"/>
              <a:ea typeface="Comfortaa"/>
              <a:cs typeface="Comfortaa"/>
              <a:sym typeface="Comfortaa"/>
            </a:endParaRPr>
          </a:p>
        </p:txBody>
      </p:sp>
      <p:sp>
        <p:nvSpPr>
          <p:cNvPr id="60" name="Google Shape;60;p13"/>
          <p:cNvSpPr/>
          <p:nvPr/>
        </p:nvSpPr>
        <p:spPr>
          <a:xfrm>
            <a:off x="343850" y="3504850"/>
            <a:ext cx="3244500" cy="1308900"/>
          </a:xfrm>
          <a:prstGeom prst="rect">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28"/>
              </a:spcBef>
              <a:spcAft>
                <a:spcPts val="0"/>
              </a:spcAft>
              <a:buClr>
                <a:srgbClr val="000000"/>
              </a:buClr>
              <a:buSzPts val="1000"/>
              <a:buFont typeface="Arial"/>
              <a:buNone/>
            </a:pPr>
            <a:r>
              <a:rPr b="0" i="0" lang="en-GB" sz="1000" u="sng" cap="none" strike="noStrike">
                <a:solidFill>
                  <a:srgbClr val="000000"/>
                </a:solidFill>
                <a:latin typeface="Comfortaa"/>
                <a:ea typeface="Comfortaa"/>
                <a:cs typeface="Comfortaa"/>
                <a:sym typeface="Comfortaa"/>
              </a:rPr>
              <a:t>Ladybird </a:t>
            </a:r>
            <a:endParaRPr b="0" i="0" sz="1000" u="sng"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1000"/>
              <a:buFont typeface="Arial"/>
              <a:buNone/>
            </a:pPr>
            <a:r>
              <a:t/>
            </a:r>
            <a:endParaRPr sz="1000" u="sng">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1000"/>
              <a:buFont typeface="Arial"/>
              <a:buNone/>
            </a:pPr>
            <a:r>
              <a:rPr lang="en-GB" sz="800">
                <a:latin typeface="Comfortaa"/>
                <a:ea typeface="Comfortaa"/>
                <a:cs typeface="Comfortaa"/>
                <a:sym typeface="Comfortaa"/>
              </a:rPr>
              <a:t>Ladybird class will explore their stories through multi-sensory resources, looking at illustrations and linking them to colourful semantic keywords. They will use colourful semantics to explore the ‘who’ and ‘what doing’ in the books. In writing, the Ladybirds will develop their fine motor skills and strengthen their grip using a range of writing tools to support mark-making and early writing</a:t>
            </a:r>
            <a:endParaRPr sz="800">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800"/>
              <a:buFont typeface="Arial"/>
              <a:buNone/>
            </a:pPr>
            <a:r>
              <a:t/>
            </a:r>
            <a:endParaRPr sz="800">
              <a:latin typeface="Comfortaa"/>
              <a:ea typeface="Comfortaa"/>
              <a:cs typeface="Comfortaa"/>
              <a:sym typeface="Comfortaa"/>
            </a:endParaRPr>
          </a:p>
        </p:txBody>
      </p:sp>
      <p:sp>
        <p:nvSpPr>
          <p:cNvPr id="61" name="Google Shape;61;p13"/>
          <p:cNvSpPr/>
          <p:nvPr/>
        </p:nvSpPr>
        <p:spPr>
          <a:xfrm>
            <a:off x="5187900" y="1584050"/>
            <a:ext cx="3572700" cy="1155900"/>
          </a:xfrm>
          <a:prstGeom prst="rect">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28"/>
              </a:spcBef>
              <a:spcAft>
                <a:spcPts val="0"/>
              </a:spcAft>
              <a:buClr>
                <a:srgbClr val="000000"/>
              </a:buClr>
              <a:buSzPts val="804"/>
              <a:buFont typeface="Arial"/>
              <a:buNone/>
            </a:pPr>
            <a:r>
              <a:rPr b="0" i="0" lang="en-GB" sz="804" u="sng" cap="none" strike="noStrike">
                <a:solidFill>
                  <a:srgbClr val="000000"/>
                </a:solidFill>
                <a:latin typeface="Comfortaa"/>
                <a:ea typeface="Comfortaa"/>
                <a:cs typeface="Comfortaa"/>
                <a:sym typeface="Comfortaa"/>
              </a:rPr>
              <a:t>Butterfly</a:t>
            </a:r>
            <a:endParaRPr b="0" i="0" sz="804" u="sng"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804"/>
              <a:buFont typeface="Arial"/>
              <a:buNone/>
            </a:pPr>
            <a:r>
              <a:t/>
            </a:r>
            <a:endParaRPr b="0" i="0" sz="804" u="sng"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804"/>
              <a:buFont typeface="Arial"/>
              <a:buNone/>
            </a:pPr>
            <a:r>
              <a:rPr lang="en-GB" sz="804">
                <a:latin typeface="Comfortaa"/>
                <a:ea typeface="Comfortaa"/>
                <a:cs typeface="Comfortaa"/>
                <a:sym typeface="Comfortaa"/>
              </a:rPr>
              <a:t>As part of their basic maths skills, Butterfly class will be developing their understanding of fractions. They will also be consolidating their knowledge of times tables to support their confidence and accuracy in multiplication.</a:t>
            </a:r>
            <a:endParaRPr b="0" i="0" sz="804" u="none"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800"/>
              <a:buFont typeface="Arial"/>
              <a:buNone/>
            </a:pPr>
            <a:r>
              <a:rPr b="0" i="0" lang="en-GB" sz="800" u="none" cap="none" strike="noStrike">
                <a:solidFill>
                  <a:srgbClr val="000000"/>
                </a:solidFill>
                <a:latin typeface="Comfortaa"/>
                <a:ea typeface="Comfortaa"/>
                <a:cs typeface="Comfortaa"/>
                <a:sym typeface="Comfortaa"/>
              </a:rPr>
              <a:t> </a:t>
            </a:r>
            <a:endParaRPr b="0" i="0" sz="800" u="none"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800"/>
              <a:buFont typeface="Arial"/>
              <a:buNone/>
            </a:pPr>
            <a:r>
              <a:t/>
            </a:r>
            <a:endParaRPr b="0" i="0" sz="800" u="sng" cap="none" strike="noStrike">
              <a:solidFill>
                <a:srgbClr val="000000"/>
              </a:solidFill>
              <a:latin typeface="Comfortaa"/>
              <a:ea typeface="Comfortaa"/>
              <a:cs typeface="Comfortaa"/>
              <a:sym typeface="Comfortaa"/>
            </a:endParaRPr>
          </a:p>
        </p:txBody>
      </p:sp>
      <p:sp>
        <p:nvSpPr>
          <p:cNvPr id="62" name="Google Shape;62;p13"/>
          <p:cNvSpPr/>
          <p:nvPr/>
        </p:nvSpPr>
        <p:spPr>
          <a:xfrm>
            <a:off x="5187900" y="2789075"/>
            <a:ext cx="3572700" cy="935100"/>
          </a:xfrm>
          <a:prstGeom prst="rect">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28"/>
              </a:spcBef>
              <a:spcAft>
                <a:spcPts val="0"/>
              </a:spcAft>
              <a:buClr>
                <a:srgbClr val="000000"/>
              </a:buClr>
              <a:buSzPts val="804"/>
              <a:buFont typeface="Arial"/>
              <a:buNone/>
            </a:pPr>
            <a:r>
              <a:rPr b="0" i="0" lang="en-GB" sz="804" u="sng" cap="none" strike="noStrike">
                <a:solidFill>
                  <a:srgbClr val="000000"/>
                </a:solidFill>
                <a:latin typeface="Comfortaa"/>
                <a:ea typeface="Comfortaa"/>
                <a:cs typeface="Comfortaa"/>
                <a:sym typeface="Comfortaa"/>
              </a:rPr>
              <a:t>Bumblebee</a:t>
            </a:r>
            <a:endParaRPr b="0" i="0" sz="804" u="sng"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chemeClr val="dk1"/>
              </a:buClr>
              <a:buSzPts val="1100"/>
              <a:buFont typeface="Arial"/>
              <a:buNone/>
            </a:pPr>
            <a:r>
              <a:rPr b="0" i="0" lang="en-GB" sz="804" u="none" cap="none" strike="noStrike">
                <a:solidFill>
                  <a:schemeClr val="dk1"/>
                </a:solidFill>
                <a:latin typeface="Comfortaa"/>
                <a:ea typeface="Comfortaa"/>
                <a:cs typeface="Comfortaa"/>
                <a:sym typeface="Comfortaa"/>
              </a:rPr>
              <a:t>As part of their basic maths skills, Bumblebee will be continuing to develop their understanding of time. </a:t>
            </a:r>
            <a:endParaRPr b="0" i="0" sz="804" u="none" cap="none" strike="noStrike">
              <a:solidFill>
                <a:schemeClr val="dk1"/>
              </a:solidFill>
              <a:latin typeface="Comfortaa"/>
              <a:ea typeface="Comfortaa"/>
              <a:cs typeface="Comfortaa"/>
              <a:sym typeface="Comfortaa"/>
            </a:endParaRPr>
          </a:p>
          <a:p>
            <a:pPr indent="0" lvl="0" marL="0" marR="0" rtl="0" algn="l">
              <a:lnSpc>
                <a:spcPct val="100000"/>
              </a:lnSpc>
              <a:spcBef>
                <a:spcPts val="28"/>
              </a:spcBef>
              <a:spcAft>
                <a:spcPts val="0"/>
              </a:spcAft>
              <a:buClr>
                <a:schemeClr val="dk1"/>
              </a:buClr>
              <a:buSzPts val="1100"/>
              <a:buFont typeface="Arial"/>
              <a:buNone/>
            </a:pPr>
            <a:r>
              <a:rPr b="0" i="0" lang="en-GB" sz="804" u="none" cap="none" strike="noStrike">
                <a:solidFill>
                  <a:schemeClr val="dk1"/>
                </a:solidFill>
                <a:latin typeface="Comfortaa"/>
                <a:ea typeface="Comfortaa"/>
                <a:cs typeface="Comfortaa"/>
                <a:sym typeface="Comfortaa"/>
              </a:rPr>
              <a:t>They will be consolidating their understanding of o’clock and half past. They will be developing their learning by looking at quarter to and quarter past and five minute intervals.</a:t>
            </a:r>
            <a:endParaRPr b="0" i="0" sz="800" u="none" cap="none" strike="noStrike">
              <a:solidFill>
                <a:srgbClr val="000000"/>
              </a:solidFill>
              <a:latin typeface="Comfortaa"/>
              <a:ea typeface="Comfortaa"/>
              <a:cs typeface="Comfortaa"/>
              <a:sym typeface="Comfortaa"/>
            </a:endParaRPr>
          </a:p>
        </p:txBody>
      </p:sp>
      <p:sp>
        <p:nvSpPr>
          <p:cNvPr id="63" name="Google Shape;63;p13"/>
          <p:cNvSpPr/>
          <p:nvPr/>
        </p:nvSpPr>
        <p:spPr>
          <a:xfrm>
            <a:off x="5187900" y="3773300"/>
            <a:ext cx="3572700" cy="935100"/>
          </a:xfrm>
          <a:prstGeom prst="rect">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28"/>
              </a:spcBef>
              <a:spcAft>
                <a:spcPts val="0"/>
              </a:spcAft>
              <a:buClr>
                <a:srgbClr val="000000"/>
              </a:buClr>
              <a:buSzPts val="804"/>
              <a:buFont typeface="Arial"/>
              <a:buNone/>
            </a:pPr>
            <a:r>
              <a:rPr b="0" i="0" lang="en-GB" sz="804" u="sng" cap="none" strike="noStrike">
                <a:solidFill>
                  <a:srgbClr val="000000"/>
                </a:solidFill>
                <a:latin typeface="Comfortaa"/>
                <a:ea typeface="Comfortaa"/>
                <a:cs typeface="Comfortaa"/>
                <a:sym typeface="Comfortaa"/>
              </a:rPr>
              <a:t>Ladybird</a:t>
            </a:r>
            <a:endParaRPr b="0" i="0" sz="804" u="sng"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804"/>
              <a:buFont typeface="Arial"/>
              <a:buNone/>
            </a:pPr>
            <a:r>
              <a:rPr b="0" i="0" lang="en-GB" sz="804" u="none" cap="none" strike="noStrike">
                <a:solidFill>
                  <a:srgbClr val="000000"/>
                </a:solidFill>
                <a:latin typeface="Comfortaa"/>
                <a:ea typeface="Comfortaa"/>
                <a:cs typeface="Comfortaa"/>
                <a:sym typeface="Comfortaa"/>
              </a:rPr>
              <a:t>In Ladybird, children will be focusing  on developing their understanding of number in sequence.</a:t>
            </a:r>
            <a:endParaRPr b="0" i="0" sz="804" u="none" cap="none" strike="noStrike">
              <a:solidFill>
                <a:srgbClr val="000000"/>
              </a:solidFill>
              <a:latin typeface="Comfortaa"/>
              <a:ea typeface="Comfortaa"/>
              <a:cs typeface="Comfortaa"/>
              <a:sym typeface="Comfortaa"/>
            </a:endParaRPr>
          </a:p>
          <a:p>
            <a:pPr indent="0" lvl="0" marL="0" marR="0" rtl="0" algn="l">
              <a:lnSpc>
                <a:spcPct val="100000"/>
              </a:lnSpc>
              <a:spcBef>
                <a:spcPts val="28"/>
              </a:spcBef>
              <a:spcAft>
                <a:spcPts val="0"/>
              </a:spcAft>
              <a:buClr>
                <a:srgbClr val="000000"/>
              </a:buClr>
              <a:buSzPts val="804"/>
              <a:buFont typeface="Arial"/>
              <a:buNone/>
            </a:pPr>
            <a:r>
              <a:rPr b="0" i="0" lang="en-GB" sz="804" u="none" cap="none" strike="noStrike">
                <a:solidFill>
                  <a:srgbClr val="000000"/>
                </a:solidFill>
                <a:latin typeface="Comfortaa"/>
                <a:ea typeface="Comfortaa"/>
                <a:cs typeface="Comfortaa"/>
                <a:sym typeface="Comfortaa"/>
              </a:rPr>
              <a:t>Children will be learning this through various number rhymes. For example, ‘One, Two, Three, Four, five once I caught a fish alive ’.</a:t>
            </a:r>
            <a:endParaRPr b="0" i="0" sz="804" u="none" cap="none" strike="noStrike">
              <a:solidFill>
                <a:srgbClr val="000000"/>
              </a:solidFill>
              <a:latin typeface="Comfortaa"/>
              <a:ea typeface="Comfortaa"/>
              <a:cs typeface="Comfortaa"/>
              <a:sym typeface="Comfortaa"/>
            </a:endParaRPr>
          </a:p>
        </p:txBody>
      </p:sp>
      <p:pic>
        <p:nvPicPr>
          <p:cNvPr id="64" name="Google Shape;64;p13"/>
          <p:cNvPicPr preferRelativeResize="0"/>
          <p:nvPr/>
        </p:nvPicPr>
        <p:blipFill>
          <a:blip r:embed="rId3">
            <a:alphaModFix/>
          </a:blip>
          <a:stretch>
            <a:fillRect/>
          </a:stretch>
        </p:blipFill>
        <p:spPr>
          <a:xfrm>
            <a:off x="3767024" y="1357275"/>
            <a:ext cx="1169003" cy="1155899"/>
          </a:xfrm>
          <a:prstGeom prst="rect">
            <a:avLst/>
          </a:prstGeom>
          <a:noFill/>
          <a:ln>
            <a:noFill/>
          </a:ln>
        </p:spPr>
      </p:pic>
      <p:pic>
        <p:nvPicPr>
          <p:cNvPr id="65" name="Google Shape;65;p13"/>
          <p:cNvPicPr preferRelativeResize="0"/>
          <p:nvPr/>
        </p:nvPicPr>
        <p:blipFill>
          <a:blip r:embed="rId4">
            <a:alphaModFix/>
          </a:blip>
          <a:stretch>
            <a:fillRect/>
          </a:stretch>
        </p:blipFill>
        <p:spPr>
          <a:xfrm>
            <a:off x="3756226" y="3485600"/>
            <a:ext cx="1169001" cy="1152365"/>
          </a:xfrm>
          <a:prstGeom prst="rect">
            <a:avLst/>
          </a:prstGeom>
          <a:noFill/>
          <a:ln>
            <a:noFill/>
          </a:ln>
        </p:spPr>
      </p:pic>
      <p:pic>
        <p:nvPicPr>
          <p:cNvPr id="66" name="Google Shape;66;p13"/>
          <p:cNvPicPr preferRelativeResize="0"/>
          <p:nvPr/>
        </p:nvPicPr>
        <p:blipFill>
          <a:blip r:embed="rId5">
            <a:alphaModFix/>
          </a:blip>
          <a:stretch>
            <a:fillRect/>
          </a:stretch>
        </p:blipFill>
        <p:spPr>
          <a:xfrm>
            <a:off x="3908539" y="2556238"/>
            <a:ext cx="907463" cy="8862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nvSpPr>
        <p:spPr>
          <a:xfrm rot="-486551">
            <a:off x="1247835" y="15684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GB" sz="700" u="none" cap="none" strike="noStrike">
                <a:solidFill>
                  <a:schemeClr val="dk1"/>
                </a:solidFill>
                <a:latin typeface="Comfortaa"/>
                <a:ea typeface="Comfortaa"/>
                <a:cs typeface="Comfortaa"/>
                <a:sym typeface="Comfortaa"/>
              </a:rPr>
              <a:t>Butterfly, bumblebee and ladybird</a:t>
            </a:r>
            <a:endParaRPr b="0" i="0" sz="700" u="none" cap="none" strike="noStrike">
              <a:solidFill>
                <a:schemeClr val="dk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mfortaa"/>
              <a:ea typeface="Comfortaa"/>
              <a:cs typeface="Comfortaa"/>
              <a:sym typeface="Comfortaa"/>
            </a:endParaRPr>
          </a:p>
        </p:txBody>
      </p:sp>
      <p:sp>
        <p:nvSpPr>
          <p:cNvPr id="72" name="Google Shape;72;p14"/>
          <p:cNvSpPr/>
          <p:nvPr/>
        </p:nvSpPr>
        <p:spPr>
          <a:xfrm>
            <a:off x="7266200" y="1127425"/>
            <a:ext cx="1514700" cy="3647100"/>
          </a:xfrm>
          <a:prstGeom prst="foldedCorner">
            <a:avLst>
              <a:gd fmla="val 25843" name="adj"/>
            </a:avLst>
          </a:prstGeom>
          <a:solidFill>
            <a:srgbClr val="FFFFFF"/>
          </a:solidFill>
          <a:ln cap="flat" cmpd="sng" w="19050">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800"/>
              <a:buFont typeface="Arial"/>
              <a:buNone/>
            </a:pPr>
            <a:r>
              <a:rPr b="1" i="0" lang="en-GB" sz="700" u="none" cap="none" strike="noStrike">
                <a:solidFill>
                  <a:srgbClr val="000000"/>
                </a:solidFill>
                <a:latin typeface="Comfortaa"/>
                <a:ea typeface="Comfortaa"/>
                <a:cs typeface="Comfortaa"/>
                <a:sym typeface="Comfortaa"/>
              </a:rPr>
              <a:t>Building relationships:</a:t>
            </a:r>
            <a:endParaRPr b="1" i="0" sz="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800"/>
              <a:buFont typeface="Arial"/>
              <a:buNone/>
            </a:pPr>
            <a:r>
              <a:t/>
            </a:r>
            <a:endParaRPr b="1" i="0" sz="700" u="none" cap="none" strike="noStrike">
              <a:solidFill>
                <a:srgbClr val="000000"/>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 Use talk to resolve disagreements </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 Pays attention to, and takes account of others views </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 Shows an interest in other people's ideas </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i="0" lang="en-GB" sz="700" u="none" cap="none" strike="noStrike">
                <a:solidFill>
                  <a:srgbClr val="000000"/>
                </a:solidFill>
                <a:latin typeface="Comfortaa"/>
                <a:ea typeface="Comfortaa"/>
                <a:cs typeface="Comfortaa"/>
                <a:sym typeface="Comfortaa"/>
              </a:rPr>
              <a:t>Managing self:</a:t>
            </a:r>
            <a:endParaRPr b="1" i="0" sz="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800"/>
              <a:buFont typeface="Arial"/>
              <a:buNone/>
            </a:pPr>
            <a:r>
              <a:t/>
            </a:r>
            <a:endParaRPr b="1" i="0" sz="700" u="none" cap="none" strike="noStrike">
              <a:solidFill>
                <a:srgbClr val="000000"/>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 Knows some behaviour is unacceptable </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 Expresses needs and feelings in appropriate ways </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 Demonstrates an awareness that not everyone thinks like they do </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i="0" lang="en-GB" sz="700" u="none" cap="none" strike="noStrike">
                <a:solidFill>
                  <a:srgbClr val="000000"/>
                </a:solidFill>
                <a:latin typeface="Comfortaa"/>
                <a:ea typeface="Comfortaa"/>
                <a:cs typeface="Comfortaa"/>
                <a:sym typeface="Comfortaa"/>
              </a:rPr>
              <a:t>Self-regulation:</a:t>
            </a:r>
            <a:endParaRPr b="1" i="0" sz="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800"/>
              <a:buFont typeface="Arial"/>
              <a:buNone/>
            </a:pPr>
            <a:r>
              <a:t/>
            </a:r>
            <a:endParaRPr b="1" i="0" sz="700" u="none" cap="none" strike="noStrike">
              <a:solidFill>
                <a:srgbClr val="000000"/>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 </a:t>
            </a:r>
            <a:r>
              <a:rPr lang="en-GB" sz="700">
                <a:solidFill>
                  <a:schemeClr val="dk1"/>
                </a:solidFill>
                <a:latin typeface="Comfortaa"/>
                <a:ea typeface="Comfortaa"/>
                <a:cs typeface="Comfortaa"/>
                <a:sym typeface="Comfortaa"/>
              </a:rPr>
              <a:t>Likes to make own decisions  </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 Has emerging self confidence to speak to others about wants and interests </a:t>
            </a:r>
            <a:endParaRPr b="1" sz="700">
              <a:solidFill>
                <a:schemeClr val="dk1"/>
              </a:solidFill>
              <a:latin typeface="Comfortaa"/>
              <a:ea typeface="Comfortaa"/>
              <a:cs typeface="Comfortaa"/>
              <a:sym typeface="Comfortaa"/>
            </a:endParaRPr>
          </a:p>
        </p:txBody>
      </p:sp>
      <p:sp>
        <p:nvSpPr>
          <p:cNvPr id="73" name="Google Shape;73;p14"/>
          <p:cNvSpPr/>
          <p:nvPr/>
        </p:nvSpPr>
        <p:spPr>
          <a:xfrm>
            <a:off x="424071" y="1260125"/>
            <a:ext cx="1687800" cy="2291700"/>
          </a:xfrm>
          <a:prstGeom prst="round2SameRect">
            <a:avLst>
              <a:gd fmla="val 0" name="adj1"/>
              <a:gd fmla="val 22789" name="adj2"/>
            </a:avLst>
          </a:prstGeom>
          <a:solidFill>
            <a:srgbClr val="FFFFFF"/>
          </a:solidFill>
          <a:ln cap="flat" cmpd="sng" w="1905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GB" sz="700" u="none" cap="none" strike="noStrike">
                <a:solidFill>
                  <a:srgbClr val="000000"/>
                </a:solidFill>
                <a:latin typeface="Comfortaa"/>
                <a:ea typeface="Comfortaa"/>
                <a:cs typeface="Comfortaa"/>
                <a:sym typeface="Comfortaa"/>
              </a:rPr>
              <a:t>Listening, attention and understanding: </a:t>
            </a:r>
            <a:endParaRPr b="1" i="0" sz="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900"/>
              <a:buFont typeface="Arial"/>
              <a:buNone/>
            </a:pPr>
            <a:r>
              <a:t/>
            </a:r>
            <a:endParaRPr b="0" i="0" sz="700" u="none" cap="none" strike="noStrike">
              <a:solidFill>
                <a:schemeClr val="dk1"/>
              </a:solidFill>
              <a:latin typeface="Comfortaa Medium"/>
              <a:ea typeface="Comfortaa Medium"/>
              <a:cs typeface="Comfortaa Medium"/>
              <a:sym typeface="Comfortaa Medium"/>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 </a:t>
            </a:r>
            <a:r>
              <a:rPr lang="en-GB" sz="700">
                <a:solidFill>
                  <a:schemeClr val="dk1"/>
                </a:solidFill>
                <a:latin typeface="Comfortaa"/>
                <a:ea typeface="Comfortaa"/>
                <a:cs typeface="Comfortaa"/>
                <a:sym typeface="Comfortaa"/>
              </a:rPr>
              <a:t>Remains quiet whilst a member of staff gives instruction</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 Expresses their own opinion</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 Expresses their feelings through creative means</a:t>
            </a:r>
            <a:endParaRPr sz="700">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900"/>
              <a:buFont typeface="Arial"/>
              <a:buNone/>
            </a:pPr>
            <a:r>
              <a:t/>
            </a:r>
            <a:endParaRPr b="0" i="0" sz="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800"/>
              <a:buFont typeface="Arial"/>
              <a:buNone/>
            </a:pPr>
            <a:r>
              <a:rPr b="1" i="0" lang="en-GB" sz="700" u="none" cap="none" strike="noStrike">
                <a:solidFill>
                  <a:srgbClr val="000000"/>
                </a:solidFill>
                <a:latin typeface="Comfortaa"/>
                <a:ea typeface="Comfortaa"/>
                <a:cs typeface="Comfortaa"/>
                <a:sym typeface="Comfortaa"/>
              </a:rPr>
              <a:t>Speaking:</a:t>
            </a:r>
            <a:endParaRPr b="1" i="0" sz="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800"/>
              <a:buFont typeface="Arial"/>
              <a:buNone/>
            </a:pPr>
            <a:r>
              <a:t/>
            </a:r>
            <a:endParaRPr b="1" i="0" sz="700" u="none" cap="none" strike="noStrike">
              <a:solidFill>
                <a:srgbClr val="000000"/>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chemeClr val="dk1"/>
                </a:solidFill>
              </a:rPr>
              <a:t>-  States a preference, giving their reason </a:t>
            </a:r>
            <a:endParaRPr sz="700">
              <a:solidFill>
                <a:schemeClr val="dk1"/>
              </a:solidFill>
            </a:endParaRPr>
          </a:p>
          <a:p>
            <a:pPr indent="0" lvl="0" marL="0" rtl="0" algn="l">
              <a:spcBef>
                <a:spcPts val="0"/>
              </a:spcBef>
              <a:spcAft>
                <a:spcPts val="0"/>
              </a:spcAft>
              <a:buClr>
                <a:schemeClr val="dk1"/>
              </a:buClr>
              <a:buSzPts val="1100"/>
              <a:buFont typeface="Arial"/>
              <a:buNone/>
            </a:pPr>
            <a:r>
              <a:rPr lang="en-GB" sz="700">
                <a:solidFill>
                  <a:schemeClr val="dk1"/>
                </a:solidFill>
              </a:rPr>
              <a:t>- Takes part in a simple staff led discussion in which they can express their views </a:t>
            </a:r>
            <a:endParaRPr sz="700">
              <a:solidFill>
                <a:schemeClr val="dk1"/>
              </a:solidFill>
            </a:endParaRPr>
          </a:p>
          <a:p>
            <a:pPr indent="0" lvl="0" marL="0" rtl="0" algn="l">
              <a:spcBef>
                <a:spcPts val="0"/>
              </a:spcBef>
              <a:spcAft>
                <a:spcPts val="0"/>
              </a:spcAft>
              <a:buClr>
                <a:schemeClr val="dk1"/>
              </a:buClr>
              <a:buSzPts val="1100"/>
              <a:buFont typeface="Arial"/>
              <a:buNone/>
            </a:pPr>
            <a:r>
              <a:rPr lang="en-GB" sz="700">
                <a:solidFill>
                  <a:schemeClr val="dk1"/>
                </a:solidFill>
              </a:rPr>
              <a:t>- Use their facial expressions to enhance meaning </a:t>
            </a:r>
            <a:endParaRPr b="1" sz="700">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Comfortaa"/>
              <a:ea typeface="Comfortaa"/>
              <a:cs typeface="Comfortaa"/>
              <a:sym typeface="Comfortaa"/>
            </a:endParaRPr>
          </a:p>
        </p:txBody>
      </p:sp>
      <p:sp>
        <p:nvSpPr>
          <p:cNvPr id="74" name="Google Shape;74;p14"/>
          <p:cNvSpPr/>
          <p:nvPr/>
        </p:nvSpPr>
        <p:spPr>
          <a:xfrm>
            <a:off x="4825400" y="2711750"/>
            <a:ext cx="2326200" cy="1917600"/>
          </a:xfrm>
          <a:prstGeom prst="verticalScroll">
            <a:avLst>
              <a:gd fmla="val 12500" name="adj"/>
            </a:avLst>
          </a:prstGeom>
          <a:solidFill>
            <a:srgbClr val="FFFFFF"/>
          </a:solidFill>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t/>
            </a:r>
            <a:endParaRPr b="1" i="0" sz="800" u="none" cap="none" strike="noStrike">
              <a:solidFill>
                <a:srgbClr val="000000"/>
              </a:solidFill>
              <a:latin typeface="Comfortaa"/>
              <a:ea typeface="Comfortaa"/>
              <a:cs typeface="Comfortaa"/>
              <a:sym typeface="Comfortaa"/>
            </a:endParaRPr>
          </a:p>
          <a:p>
            <a:pPr indent="0" lvl="0" marL="0" marR="0" rtl="0" algn="l">
              <a:lnSpc>
                <a:spcPct val="115000"/>
              </a:lnSpc>
              <a:spcBef>
                <a:spcPts val="0"/>
              </a:spcBef>
              <a:spcAft>
                <a:spcPts val="0"/>
              </a:spcAft>
              <a:buClr>
                <a:srgbClr val="000000"/>
              </a:buClr>
              <a:buSzPts val="700"/>
              <a:buFont typeface="Arial"/>
              <a:buNone/>
            </a:pPr>
            <a:r>
              <a:rPr b="1" i="0" lang="en-GB" sz="700" u="none" cap="none" strike="noStrike">
                <a:solidFill>
                  <a:srgbClr val="000000"/>
                </a:solidFill>
                <a:latin typeface="Comfortaa"/>
                <a:ea typeface="Comfortaa"/>
                <a:cs typeface="Comfortaa"/>
                <a:sym typeface="Comfortaa"/>
              </a:rPr>
              <a:t>Art and Design</a:t>
            </a:r>
            <a:endParaRPr b="1" i="0" sz="700" u="none" cap="none" strike="noStrike">
              <a:solidFill>
                <a:srgbClr val="000000"/>
              </a:solidFill>
              <a:latin typeface="Comfortaa"/>
              <a:ea typeface="Comfortaa"/>
              <a:cs typeface="Comfortaa"/>
              <a:sym typeface="Comfortaa"/>
            </a:endParaRPr>
          </a:p>
          <a:p>
            <a:pPr indent="0" lvl="0" marL="0" marR="0" rtl="0" algn="l">
              <a:lnSpc>
                <a:spcPct val="115000"/>
              </a:lnSpc>
              <a:spcBef>
                <a:spcPts val="0"/>
              </a:spcBef>
              <a:spcAft>
                <a:spcPts val="0"/>
              </a:spcAft>
              <a:buClr>
                <a:srgbClr val="000000"/>
              </a:buClr>
              <a:buSzPts val="1100"/>
              <a:buFont typeface="Arial"/>
              <a:buNone/>
            </a:pPr>
            <a:r>
              <a:t/>
            </a:r>
            <a:endParaRPr b="1" i="0" sz="700" u="sng" cap="none" strike="noStrike">
              <a:solidFill>
                <a:srgbClr val="000000"/>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 Creates work from  observation </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 Creates work from memory </a:t>
            </a:r>
            <a:endParaRPr sz="1000">
              <a:latin typeface="Comfortaa"/>
              <a:ea typeface="Comfortaa"/>
              <a:cs typeface="Comfortaa"/>
              <a:sym typeface="Comfortaa"/>
            </a:endParaRPr>
          </a:p>
        </p:txBody>
      </p:sp>
      <p:sp>
        <p:nvSpPr>
          <p:cNvPr id="75" name="Google Shape;75;p14"/>
          <p:cNvSpPr/>
          <p:nvPr/>
        </p:nvSpPr>
        <p:spPr>
          <a:xfrm>
            <a:off x="1745300" y="3655025"/>
            <a:ext cx="2965500" cy="974400"/>
          </a:xfrm>
          <a:prstGeom prst="snip1Rect">
            <a:avLst>
              <a:gd fmla="val 20972" name="adj"/>
            </a:avLst>
          </a:prstGeom>
          <a:solidFill>
            <a:srgbClr val="FFFFFF"/>
          </a:solidFill>
          <a:ln cap="flat" cmpd="sng" w="19050">
            <a:solidFill>
              <a:srgbClr val="B4A7D6"/>
            </a:solidFill>
            <a:prstDash val="solid"/>
            <a:round/>
            <a:headEnd len="sm" w="sm" type="none"/>
            <a:tailEnd len="sm" w="sm" type="none"/>
          </a:ln>
        </p:spPr>
        <p:txBody>
          <a:bodyPr anchorCtr="0" anchor="t" bIns="91425" lIns="91425" spcFirstLastPara="1" rIns="91425" wrap="square" tIns="91425">
            <a:noAutofit/>
          </a:bodyPr>
          <a:lstStyle/>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Knows a variety of songs </a:t>
            </a:r>
            <a:endParaRPr sz="700">
              <a:solidFill>
                <a:schemeClr val="dk1"/>
              </a:solidFill>
              <a:latin typeface="Comfortaa"/>
              <a:ea typeface="Comfortaa"/>
              <a:cs typeface="Comfortaa"/>
              <a:sym typeface="Comfortaa"/>
            </a:endParaRPr>
          </a:p>
          <a:p>
            <a:pPr indent="0" lvl="0" marL="457200" rtl="0" algn="l">
              <a:spcBef>
                <a:spcPts val="0"/>
              </a:spcBef>
              <a:spcAft>
                <a:spcPts val="0"/>
              </a:spcAft>
              <a:buNone/>
            </a:pPr>
            <a:r>
              <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Is able to do a range of dances </a:t>
            </a:r>
            <a:endParaRPr sz="700">
              <a:solidFill>
                <a:schemeClr val="dk1"/>
              </a:solidFill>
              <a:latin typeface="Comfortaa"/>
              <a:ea typeface="Comfortaa"/>
              <a:cs typeface="Comfortaa"/>
              <a:sym typeface="Comfortaa"/>
            </a:endParaRPr>
          </a:p>
          <a:p>
            <a:pPr indent="0" lvl="0" marL="457200" rtl="0" algn="l">
              <a:spcBef>
                <a:spcPts val="0"/>
              </a:spcBef>
              <a:spcAft>
                <a:spcPts val="0"/>
              </a:spcAft>
              <a:buNone/>
            </a:pPr>
            <a:r>
              <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Taps out simple repeated rhymes </a:t>
            </a:r>
            <a:endParaRPr b="1" sz="700">
              <a:latin typeface="Comfortaa"/>
              <a:ea typeface="Comfortaa"/>
              <a:cs typeface="Comfortaa"/>
              <a:sym typeface="Comfortaa"/>
            </a:endParaRPr>
          </a:p>
        </p:txBody>
      </p:sp>
      <p:sp>
        <p:nvSpPr>
          <p:cNvPr id="76" name="Google Shape;76;p14"/>
          <p:cNvSpPr/>
          <p:nvPr/>
        </p:nvSpPr>
        <p:spPr>
          <a:xfrm>
            <a:off x="4710875" y="2409600"/>
            <a:ext cx="2496000" cy="731100"/>
          </a:xfrm>
          <a:prstGeom prst="ellipseRibbon2">
            <a:avLst>
              <a:gd fmla="val 25000" name="adj1"/>
              <a:gd fmla="val 50000" name="adj2"/>
              <a:gd fmla="val 12500" name="adj3"/>
            </a:avLst>
          </a:prstGeom>
          <a:solidFill>
            <a:srgbClr val="FFFFFF"/>
          </a:solidFill>
          <a:ln cap="flat" cmpd="sng" w="2857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Comfortaa"/>
                <a:ea typeface="Comfortaa"/>
                <a:cs typeface="Comfortaa"/>
                <a:sym typeface="Comfortaa"/>
              </a:rPr>
              <a:t>Expressive art and design</a:t>
            </a:r>
            <a:endParaRPr b="1" i="0" sz="1200" u="none" cap="none" strike="noStrike">
              <a:solidFill>
                <a:srgbClr val="000000"/>
              </a:solidFill>
              <a:latin typeface="Comfortaa"/>
              <a:ea typeface="Comfortaa"/>
              <a:cs typeface="Comfortaa"/>
              <a:sym typeface="Comfortaa"/>
            </a:endParaRPr>
          </a:p>
        </p:txBody>
      </p:sp>
      <p:sp>
        <p:nvSpPr>
          <p:cNvPr id="77" name="Google Shape;77;p14"/>
          <p:cNvSpPr/>
          <p:nvPr/>
        </p:nvSpPr>
        <p:spPr>
          <a:xfrm>
            <a:off x="2238825" y="921075"/>
            <a:ext cx="2197800" cy="2611200"/>
          </a:xfrm>
          <a:prstGeom prst="snip2SameRect">
            <a:avLst>
              <a:gd fmla="val 16667" name="adj1"/>
              <a:gd fmla="val 0" name="adj2"/>
            </a:avLst>
          </a:prstGeom>
          <a:solidFill>
            <a:srgbClr val="FFFFFF"/>
          </a:solidFill>
          <a:ln cap="flat" cmpd="sng" w="19050">
            <a:solidFill>
              <a:srgbClr val="EA9999"/>
            </a:solidFill>
            <a:prstDash val="solid"/>
            <a:round/>
            <a:headEnd len="sm" w="sm" type="none"/>
            <a:tailEnd len="sm" w="sm" type="none"/>
          </a:ln>
        </p:spPr>
        <p:txBody>
          <a:bodyPr anchorCtr="0" anchor="t" bIns="91425" lIns="0" spcFirstLastPara="1" rIns="91425" wrap="square" tIns="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700"/>
              <a:buFont typeface="Arial"/>
              <a:buNone/>
            </a:pPr>
            <a:r>
              <a:rPr i="0" lang="en-GB" sz="800" u="none" cap="none" strike="noStrike">
                <a:solidFill>
                  <a:srgbClr val="000000"/>
                </a:solidFill>
                <a:latin typeface="Comfortaa"/>
                <a:ea typeface="Comfortaa"/>
                <a:cs typeface="Comfortaa"/>
                <a:sym typeface="Comfortaa"/>
              </a:rPr>
              <a:t>Topic: </a:t>
            </a:r>
            <a:r>
              <a:rPr lang="en-GB" sz="800">
                <a:latin typeface="Comfortaa"/>
                <a:ea typeface="Comfortaa"/>
                <a:cs typeface="Comfortaa"/>
                <a:sym typeface="Comfortaa"/>
              </a:rPr>
              <a:t>Where is the Amazon Rainforest?</a:t>
            </a:r>
            <a:endParaRPr i="0" sz="8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700"/>
              <a:buFont typeface="Arial"/>
              <a:buNone/>
            </a:pPr>
            <a:r>
              <a:t/>
            </a:r>
            <a:endParaRPr i="0" sz="8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700"/>
              <a:buFont typeface="Arial"/>
              <a:buNone/>
            </a:pPr>
            <a:r>
              <a:rPr i="0" lang="en-GB" sz="800" u="sng" cap="none" strike="noStrike">
                <a:solidFill>
                  <a:srgbClr val="000000"/>
                </a:solidFill>
                <a:latin typeface="Comfortaa"/>
                <a:ea typeface="Comfortaa"/>
                <a:cs typeface="Comfortaa"/>
                <a:sym typeface="Comfortaa"/>
              </a:rPr>
              <a:t>Geography</a:t>
            </a:r>
            <a:endParaRPr i="0" sz="8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700"/>
              <a:buFont typeface="Arial"/>
              <a:buNone/>
            </a:pPr>
            <a:r>
              <a:t/>
            </a:r>
            <a:endParaRPr i="0" sz="8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None/>
            </a:pPr>
            <a:r>
              <a:rPr lang="en-GB" sz="800">
                <a:solidFill>
                  <a:schemeClr val="dk1"/>
                </a:solidFill>
                <a:latin typeface="Comfortaa"/>
                <a:ea typeface="Comfortaa"/>
                <a:cs typeface="Comfortaa"/>
                <a:sym typeface="Comfortaa"/>
              </a:rPr>
              <a:t>The Amazon Rainforest</a:t>
            </a:r>
            <a:endParaRPr sz="800">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None/>
            </a:pPr>
            <a:r>
              <a:rPr lang="en-GB" sz="800">
                <a:solidFill>
                  <a:schemeClr val="dk1"/>
                </a:solidFill>
                <a:latin typeface="Comfortaa"/>
                <a:ea typeface="Comfortaa"/>
                <a:cs typeface="Comfortaa"/>
                <a:sym typeface="Comfortaa"/>
              </a:rPr>
              <a:t>Amazon Rainforest Climate</a:t>
            </a:r>
            <a:endParaRPr sz="800">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None/>
            </a:pPr>
            <a:r>
              <a:rPr lang="en-GB" sz="800">
                <a:solidFill>
                  <a:schemeClr val="dk1"/>
                </a:solidFill>
                <a:latin typeface="Comfortaa"/>
                <a:ea typeface="Comfortaa"/>
                <a:cs typeface="Comfortaa"/>
                <a:sym typeface="Comfortaa"/>
              </a:rPr>
              <a:t>Plants and Animals</a:t>
            </a:r>
            <a:endParaRPr sz="800">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600"/>
              <a:buFont typeface="Arial"/>
              <a:buNone/>
            </a:pPr>
            <a:r>
              <a:rPr lang="en-GB" sz="800">
                <a:solidFill>
                  <a:schemeClr val="dk1"/>
                </a:solidFill>
                <a:latin typeface="Comfortaa"/>
                <a:ea typeface="Comfortaa"/>
                <a:cs typeface="Comfortaa"/>
                <a:sym typeface="Comfortaa"/>
              </a:rPr>
              <a:t>People of the Amazon</a:t>
            </a:r>
            <a:endParaRPr i="0" sz="8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600"/>
              <a:buFont typeface="Arial"/>
              <a:buNone/>
            </a:pPr>
            <a:r>
              <a:rPr lang="en-GB" sz="800">
                <a:latin typeface="Comfortaa"/>
                <a:ea typeface="Comfortaa"/>
                <a:cs typeface="Comfortaa"/>
                <a:sym typeface="Comfortaa"/>
              </a:rPr>
              <a:t>Why is the Amazon important</a:t>
            </a:r>
            <a:endParaRPr i="0" sz="8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600"/>
              <a:buFont typeface="Arial"/>
              <a:buNone/>
            </a:pPr>
            <a:r>
              <a:t/>
            </a:r>
            <a:endParaRPr i="0" sz="8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600"/>
              <a:buFont typeface="Arial"/>
              <a:buNone/>
            </a:pPr>
            <a:r>
              <a:rPr i="0" lang="en-GB" sz="800" u="sng" cap="none" strike="noStrike">
                <a:solidFill>
                  <a:srgbClr val="000000"/>
                </a:solidFill>
                <a:latin typeface="Comfortaa"/>
                <a:ea typeface="Comfortaa"/>
                <a:cs typeface="Comfortaa"/>
                <a:sym typeface="Comfortaa"/>
              </a:rPr>
              <a:t>Science</a:t>
            </a:r>
            <a:endParaRPr i="0" sz="8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t/>
            </a:r>
            <a:endParaRPr i="0" sz="8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lang="en-GB" sz="800">
                <a:latin typeface="Comfortaa"/>
                <a:ea typeface="Comfortaa"/>
                <a:cs typeface="Comfortaa"/>
                <a:sym typeface="Comfortaa"/>
              </a:rPr>
              <a:t>The zoo</a:t>
            </a:r>
            <a:endParaRPr sz="8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lang="en-GB" sz="800">
                <a:latin typeface="Comfortaa"/>
                <a:ea typeface="Comfortaa"/>
                <a:cs typeface="Comfortaa"/>
                <a:sym typeface="Comfortaa"/>
              </a:rPr>
              <a:t>The Rainforest</a:t>
            </a:r>
            <a:endParaRPr sz="8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lang="en-GB" sz="800">
                <a:latin typeface="Comfortaa"/>
                <a:ea typeface="Comfortaa"/>
                <a:cs typeface="Comfortaa"/>
                <a:sym typeface="Comfortaa"/>
              </a:rPr>
              <a:t>The Jungle</a:t>
            </a:r>
            <a:endParaRPr sz="800">
              <a:latin typeface="Comfortaa"/>
              <a:ea typeface="Comfortaa"/>
              <a:cs typeface="Comfortaa"/>
              <a:sym typeface="Comfortaa"/>
            </a:endParaRPr>
          </a:p>
        </p:txBody>
      </p:sp>
      <p:sp>
        <p:nvSpPr>
          <p:cNvPr id="78" name="Google Shape;78;p14"/>
          <p:cNvSpPr/>
          <p:nvPr/>
        </p:nvSpPr>
        <p:spPr>
          <a:xfrm>
            <a:off x="2305075" y="788425"/>
            <a:ext cx="2065800" cy="600900"/>
          </a:xfrm>
          <a:prstGeom prst="cloudCallout">
            <a:avLst>
              <a:gd fmla="val 57689" name="adj1"/>
              <a:gd fmla="val 49981" name="adj2"/>
            </a:avLst>
          </a:prstGeom>
          <a:solidFill>
            <a:srgbClr val="FFFFFF"/>
          </a:solidFill>
          <a:ln cap="flat" cmpd="sng" w="1905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Comfortaa"/>
                <a:ea typeface="Comfortaa"/>
                <a:cs typeface="Comfortaa"/>
                <a:sym typeface="Comfortaa"/>
              </a:rPr>
              <a:t>Understanding of the world</a:t>
            </a:r>
            <a:endParaRPr b="1" i="0" sz="1000" u="none" cap="none" strike="noStrike">
              <a:solidFill>
                <a:srgbClr val="000000"/>
              </a:solidFill>
              <a:latin typeface="Comfortaa"/>
              <a:ea typeface="Comfortaa"/>
              <a:cs typeface="Comfortaa"/>
              <a:sym typeface="Comfortaa"/>
            </a:endParaRPr>
          </a:p>
        </p:txBody>
      </p:sp>
      <p:sp>
        <p:nvSpPr>
          <p:cNvPr id="79" name="Google Shape;79;p14"/>
          <p:cNvSpPr/>
          <p:nvPr/>
        </p:nvSpPr>
        <p:spPr>
          <a:xfrm>
            <a:off x="4928450" y="921075"/>
            <a:ext cx="2152500" cy="14370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80" name="Google Shape;80;p14"/>
          <p:cNvSpPr/>
          <p:nvPr/>
        </p:nvSpPr>
        <p:spPr>
          <a:xfrm>
            <a:off x="4997741" y="1076248"/>
            <a:ext cx="2013900" cy="1204800"/>
          </a:xfrm>
          <a:prstGeom prst="rect">
            <a:avLst/>
          </a:prstGeom>
          <a:solidFill>
            <a:srgbClr val="FFFFFF"/>
          </a:solid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Comfortaa"/>
                <a:ea typeface="Comfortaa"/>
                <a:cs typeface="Comfortaa"/>
                <a:sym typeface="Comfortaa"/>
              </a:rPr>
              <a:t>All the children will be participating in bespoke sensory circuits.</a:t>
            </a:r>
            <a:endParaRPr b="0" i="0" sz="800" u="none" cap="none" strike="noStrike">
              <a:solidFill>
                <a:srgbClr val="000000"/>
              </a:solidFill>
              <a:latin typeface="Comfortaa"/>
              <a:ea typeface="Comfortaa"/>
              <a:cs typeface="Comfortaa"/>
              <a:sym typeface="Comfortaa"/>
            </a:endParaRPr>
          </a:p>
        </p:txBody>
      </p:sp>
      <p:sp>
        <p:nvSpPr>
          <p:cNvPr id="81" name="Google Shape;81;p14"/>
          <p:cNvSpPr/>
          <p:nvPr/>
        </p:nvSpPr>
        <p:spPr>
          <a:xfrm>
            <a:off x="5482725" y="788425"/>
            <a:ext cx="1043100" cy="339000"/>
          </a:xfrm>
          <a:prstGeom prst="rect">
            <a:avLst/>
          </a:prstGeom>
          <a:solidFill>
            <a:srgbClr val="FFFFFF"/>
          </a:solidFill>
          <a:ln cap="flat" cmpd="sng" w="2857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Comfortaa"/>
                <a:ea typeface="Comfortaa"/>
                <a:cs typeface="Comfortaa"/>
                <a:sym typeface="Comfortaa"/>
              </a:rPr>
              <a:t>Physical development</a:t>
            </a:r>
            <a:endParaRPr b="1" i="0" sz="900" u="none" cap="none" strike="noStrike">
              <a:solidFill>
                <a:srgbClr val="000000"/>
              </a:solidFill>
              <a:latin typeface="Comfortaa"/>
              <a:ea typeface="Comfortaa"/>
              <a:cs typeface="Comfortaa"/>
              <a:sym typeface="Comfortaa"/>
            </a:endParaRPr>
          </a:p>
        </p:txBody>
      </p:sp>
      <p:sp>
        <p:nvSpPr>
          <p:cNvPr id="82" name="Google Shape;82;p14"/>
          <p:cNvSpPr txBox="1"/>
          <p:nvPr/>
        </p:nvSpPr>
        <p:spPr>
          <a:xfrm>
            <a:off x="7572775" y="788425"/>
            <a:ext cx="793500" cy="339000"/>
          </a:xfrm>
          <a:prstGeom prst="rect">
            <a:avLst/>
          </a:prstGeom>
          <a:solidFill>
            <a:srgbClr val="FFFFFF"/>
          </a:solidFill>
          <a:ln cap="flat" cmpd="sng" w="1905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omfortaa"/>
                <a:ea typeface="Comfortaa"/>
                <a:cs typeface="Comfortaa"/>
                <a:sym typeface="Comfortaa"/>
              </a:rPr>
              <a:t>PSED</a:t>
            </a:r>
            <a:endParaRPr b="1" i="0" sz="1400" u="none" cap="none" strike="noStrike">
              <a:solidFill>
                <a:srgbClr val="000000"/>
              </a:solidFill>
              <a:latin typeface="Comfortaa"/>
              <a:ea typeface="Comfortaa"/>
              <a:cs typeface="Comfortaa"/>
              <a:sym typeface="Comfortaa"/>
            </a:endParaRPr>
          </a:p>
        </p:txBody>
      </p:sp>
      <p:sp>
        <p:nvSpPr>
          <p:cNvPr id="83" name="Google Shape;83;p14"/>
          <p:cNvSpPr/>
          <p:nvPr/>
        </p:nvSpPr>
        <p:spPr>
          <a:xfrm>
            <a:off x="424075" y="640925"/>
            <a:ext cx="1687800" cy="516000"/>
          </a:xfrm>
          <a:prstGeom prst="homePlate">
            <a:avLst>
              <a:gd fmla="val 50000" name="adj"/>
            </a:avLst>
          </a:prstGeom>
          <a:solidFill>
            <a:srgbClr val="FFFFFF"/>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omfortaa"/>
                <a:ea typeface="Comfortaa"/>
                <a:cs typeface="Comfortaa"/>
                <a:sym typeface="Comfortaa"/>
              </a:rPr>
              <a:t>Communication</a:t>
            </a:r>
            <a:endParaRPr b="1" i="0" sz="1100" u="none" cap="none" strike="noStrike">
              <a:solidFill>
                <a:srgbClr val="000000"/>
              </a:solidFill>
              <a:latin typeface="Comfortaa"/>
              <a:ea typeface="Comfortaa"/>
              <a:cs typeface="Comfortaa"/>
              <a:sym typeface="Comfortaa"/>
            </a:endParaRPr>
          </a:p>
        </p:txBody>
      </p:sp>
      <p:sp>
        <p:nvSpPr>
          <p:cNvPr id="84" name="Google Shape;84;p14"/>
          <p:cNvSpPr/>
          <p:nvPr/>
        </p:nvSpPr>
        <p:spPr>
          <a:xfrm>
            <a:off x="330500" y="4002675"/>
            <a:ext cx="1223100" cy="434700"/>
          </a:xfrm>
          <a:prstGeom prst="roundRect">
            <a:avLst>
              <a:gd fmla="val 16667" name="adj"/>
            </a:avLst>
          </a:prstGeom>
          <a:solidFill>
            <a:srgbClr val="FFFFFF"/>
          </a:solidFill>
          <a:ln cap="flat" cmpd="sng" w="19050">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Music</a:t>
            </a:r>
            <a:endParaRPr b="0" i="0" sz="1400" u="none" cap="none" strike="noStrike">
              <a:solidFill>
                <a:srgbClr val="000000"/>
              </a:solidFill>
              <a:latin typeface="Comfortaa"/>
              <a:ea typeface="Comfortaa"/>
              <a:cs typeface="Comfortaa"/>
              <a:sym typeface="Comfortaa"/>
            </a:endParaRPr>
          </a:p>
        </p:txBody>
      </p:sp>
      <p:pic>
        <p:nvPicPr>
          <p:cNvPr id="85" name="Google Shape;85;p14"/>
          <p:cNvPicPr preferRelativeResize="0"/>
          <p:nvPr/>
        </p:nvPicPr>
        <p:blipFill rotWithShape="1">
          <a:blip r:embed="rId3">
            <a:alphaModFix/>
          </a:blip>
          <a:srcRect b="0" l="0" r="0" t="0"/>
          <a:stretch/>
        </p:blipFill>
        <p:spPr>
          <a:xfrm>
            <a:off x="5874652" y="1472525"/>
            <a:ext cx="1021000" cy="765200"/>
          </a:xfrm>
          <a:prstGeom prst="rect">
            <a:avLst/>
          </a:prstGeom>
          <a:noFill/>
          <a:ln>
            <a:noFill/>
          </a:ln>
        </p:spPr>
      </p:pic>
      <p:sp>
        <p:nvSpPr>
          <p:cNvPr id="86" name="Google Shape;86;p14">
            <a:hlinkClick r:id="rId4"/>
          </p:cNvPr>
          <p:cNvSpPr/>
          <p:nvPr/>
        </p:nvSpPr>
        <p:spPr>
          <a:xfrm>
            <a:off x="8118975" y="4584775"/>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674EA7"/>
                </a:solidFill>
                <a:latin typeface="Comfortaa"/>
                <a:ea typeface="Comfortaa"/>
                <a:cs typeface="Comfortaa"/>
                <a:sym typeface="Comfortaa"/>
              </a:rPr>
              <a:t>Click here to go back to the main page</a:t>
            </a:r>
            <a:endParaRPr b="1" sz="700">
              <a:solidFill>
                <a:srgbClr val="674EA7"/>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