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omforta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omforta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4f3de3eac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4f3de3eac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4f3de3e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b4f3de3e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6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image" Target="../media/image11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vimeo.com/showcase/9340990/video/685604790" TargetMode="External"/><Relationship Id="rId4" Type="http://schemas.openxmlformats.org/officeDocument/2006/relationships/hyperlink" Target="https://vimeo.com/showcase/9340990/video/685604790" TargetMode="External"/><Relationship Id="rId9" Type="http://schemas.openxmlformats.org/officeDocument/2006/relationships/image" Target="../media/image7.png"/><Relationship Id="rId15" Type="http://schemas.openxmlformats.org/officeDocument/2006/relationships/hyperlink" Target="https://docs.google.com/presentation/d/e/2PACX-1vSPeIAz7L4TLIYAn_9JUYK1C1Ny7oMUD2JWr2pIJbd34dQ8Tli-TkaQtml42BvYJDpnjzkak91cCv0m/pub?start=false&amp;loop=false&amp;delayms=3000" TargetMode="External"/><Relationship Id="rId14" Type="http://schemas.openxmlformats.org/officeDocument/2006/relationships/image" Target="../media/image8.png"/><Relationship Id="rId5" Type="http://schemas.openxmlformats.org/officeDocument/2006/relationships/hyperlink" Target="https://vimeo.com/showcase/9340990/video/685604790" TargetMode="External"/><Relationship Id="rId6" Type="http://schemas.openxmlformats.org/officeDocument/2006/relationships/image" Target="../media/image15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 rot="-486551">
            <a:off x="1545685" y="88266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Reception’s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25"/>
          <p:cNvSpPr/>
          <p:nvPr/>
        </p:nvSpPr>
        <p:spPr>
          <a:xfrm>
            <a:off x="7281900" y="718975"/>
            <a:ext cx="1636800" cy="3527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 u="sng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Personal, Social &amp; Emotional Development</a:t>
            </a:r>
            <a:endParaRPr b="1" sz="800" u="sng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Our topic is ‘Celebrating Difference’. Our learning objectives are: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can identify something I am good at and understand that everyone is good at different things.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understand that being different makes us special.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know we are all different but the same in some ways.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can tell you why I think my home is special to me.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can tell you how to be a kind friend.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 know which words to use to stand up for myself when someone says or does something unkind.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1" name="Google Shape;101;p25"/>
          <p:cNvSpPr/>
          <p:nvPr/>
        </p:nvSpPr>
        <p:spPr>
          <a:xfrm>
            <a:off x="193138" y="1297000"/>
            <a:ext cx="18810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To develop our writing skills we will: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Begin to sequence sentences to form a short narrative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Join ideas, with some accuracy, using the conjunction ‘and’ 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Discuss what has been written with an adult with confidence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Begin to use capital letter to mark the beginning of a sentence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Whilst being exposed to the purpose of writing and writing in different genres, such as adverts and instructions.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1927176" y="1113125"/>
            <a:ext cx="666300" cy="2067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25"/>
          <p:cNvSpPr/>
          <p:nvPr/>
        </p:nvSpPr>
        <p:spPr>
          <a:xfrm>
            <a:off x="4939383" y="2574869"/>
            <a:ext cx="2412600" cy="20676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 our expressive arts and design activities we will: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moving to the sound of instruments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try combining moving, singing and playing instruments!</a:t>
            </a:r>
            <a:endParaRPr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 making our own pet rock to take care of and exploring making animals using different materials.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5"/>
          <p:cNvSpPr/>
          <p:nvPr/>
        </p:nvSpPr>
        <p:spPr>
          <a:xfrm>
            <a:off x="4767663" y="2343500"/>
            <a:ext cx="2628600" cy="5937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omfortaa"/>
                <a:ea typeface="Comfortaa"/>
                <a:cs typeface="Comfortaa"/>
                <a:sym typeface="Comfortaa"/>
              </a:rPr>
              <a:t>Expressive art and design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/>
          <p:nvPr/>
        </p:nvSpPr>
        <p:spPr>
          <a:xfrm>
            <a:off x="2686200" y="1156925"/>
            <a:ext cx="21558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2637444" y="930325"/>
            <a:ext cx="18810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Understanding of the world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5"/>
          <p:cNvSpPr/>
          <p:nvPr/>
        </p:nvSpPr>
        <p:spPr>
          <a:xfrm>
            <a:off x="4919851" y="876925"/>
            <a:ext cx="2152500" cy="13893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25"/>
          <p:cNvSpPr/>
          <p:nvPr/>
        </p:nvSpPr>
        <p:spPr>
          <a:xfrm>
            <a:off x="5021513" y="937975"/>
            <a:ext cx="2006400" cy="1267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Our PE lesson is on </a:t>
            </a:r>
            <a:r>
              <a:rPr b="1" lang="en-GB" sz="700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</a:rPr>
              <a:t>Thursday, so 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please </a:t>
            </a:r>
            <a:r>
              <a:rPr b="1" lang="en-GB" sz="700">
                <a:latin typeface="Comfortaa"/>
                <a:ea typeface="Comfortaa"/>
                <a:cs typeface="Comfortaa"/>
                <a:sym typeface="Comfortaa"/>
              </a:rPr>
              <a:t>wear</a:t>
            </a: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 your PE kit to school.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Through dance we will </a:t>
            </a:r>
            <a:r>
              <a:rPr b="1" lang="en-GB" sz="600">
                <a:latin typeface="Comfortaa"/>
                <a:ea typeface="Comfortaa"/>
                <a:cs typeface="Comfortaa"/>
                <a:sym typeface="Comfortaa"/>
              </a:rPr>
              <a:t>be</a:t>
            </a:r>
            <a:r>
              <a:rPr b="1"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physically developing physically </a:t>
            </a:r>
            <a:r>
              <a:rPr b="1" lang="en-GB" sz="600">
                <a:latin typeface="Comfortaa"/>
                <a:ea typeface="Comfortaa"/>
                <a:cs typeface="Comfortaa"/>
                <a:sym typeface="Comfortaa"/>
              </a:rPr>
              <a:t>the following skills: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-"/>
            </a:pPr>
            <a:r>
              <a:rPr b="1" lang="en-GB" sz="600">
                <a:latin typeface="Comfortaa"/>
                <a:ea typeface="Comfortaa"/>
                <a:cs typeface="Comfortaa"/>
                <a:sym typeface="Comfortaa"/>
              </a:rPr>
              <a:t>Agility through ball chasing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-"/>
            </a:pPr>
            <a:r>
              <a:rPr b="1" lang="en-GB" sz="600">
                <a:latin typeface="Comfortaa"/>
                <a:ea typeface="Comfortaa"/>
                <a:cs typeface="Comfortaa"/>
                <a:sym typeface="Comfortaa"/>
              </a:rPr>
              <a:t>Static balance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-266700" lvl="0" marL="457200" rtl="0" algn="l">
              <a:spcBef>
                <a:spcPts val="0"/>
              </a:spcBef>
              <a:spcAft>
                <a:spcPts val="0"/>
              </a:spcAft>
              <a:buSzPts val="600"/>
              <a:buFont typeface="Comfortaa"/>
              <a:buChar char="-"/>
            </a:pPr>
            <a:r>
              <a:rPr b="1" lang="en-GB" sz="600">
                <a:latin typeface="Comfortaa"/>
                <a:ea typeface="Comfortaa"/>
                <a:cs typeface="Comfortaa"/>
                <a:sym typeface="Comfortaa"/>
              </a:rPr>
              <a:t>Following instructions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5"/>
          <p:cNvSpPr/>
          <p:nvPr/>
        </p:nvSpPr>
        <p:spPr>
          <a:xfrm>
            <a:off x="5156326" y="817925"/>
            <a:ext cx="1043100" cy="3390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Physical development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0" name="Google Shape;110;p25"/>
          <p:cNvSpPr txBox="1"/>
          <p:nvPr/>
        </p:nvSpPr>
        <p:spPr>
          <a:xfrm>
            <a:off x="7684518" y="537919"/>
            <a:ext cx="793500" cy="3390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PSED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25"/>
          <p:cNvSpPr/>
          <p:nvPr/>
        </p:nvSpPr>
        <p:spPr>
          <a:xfrm>
            <a:off x="509088" y="640925"/>
            <a:ext cx="1320600" cy="516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Literacy, communication and language 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5"/>
          <p:cNvSpPr txBox="1"/>
          <p:nvPr/>
        </p:nvSpPr>
        <p:spPr>
          <a:xfrm>
            <a:off x="2700962" y="1616925"/>
            <a:ext cx="21408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Through our planned purposeful play we will be exploring ‘How do we take care of our friends, family and pets?’ and linking it to our quality text each week.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We will be: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Designing maps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Building forts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Roleplaying vets, pet shops, playing with babies and dolls houses to represent our families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omfortaa"/>
              <a:buChar char="●"/>
            </a:pPr>
            <a:r>
              <a:rPr b="1"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Thinking about how our families look after us by talking about things such as going to the doctors, and doing activities like brushing teeth and building healthy meals.</a:t>
            </a:r>
            <a:endParaRPr b="1" sz="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12933" l="0" r="0" t="37913"/>
          <a:stretch/>
        </p:blipFill>
        <p:spPr>
          <a:xfrm>
            <a:off x="6425212" y="683546"/>
            <a:ext cx="666301" cy="43076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4" name="Google Shape;114;p25"/>
          <p:cNvSpPr/>
          <p:nvPr/>
        </p:nvSpPr>
        <p:spPr>
          <a:xfrm>
            <a:off x="1756200" y="3653625"/>
            <a:ext cx="3085800" cy="9801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5"/>
          <p:cNvSpPr/>
          <p:nvPr/>
        </p:nvSpPr>
        <p:spPr>
          <a:xfrm>
            <a:off x="143650" y="3485500"/>
            <a:ext cx="16368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Mathematics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Google Shape;11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7772" y="1498501"/>
            <a:ext cx="406675" cy="4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775" y="1992788"/>
            <a:ext cx="406675" cy="51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31178" y="2551621"/>
            <a:ext cx="449805" cy="5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/>
          <p:nvPr/>
        </p:nvSpPr>
        <p:spPr>
          <a:xfrm>
            <a:off x="1756200" y="3641350"/>
            <a:ext cx="30858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•Count up to ten objects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•Represent, order and explore numbers to ten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•One more or fewer, one greater or less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•Days of the week, seasons 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•Sequence daily events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•Explore addition as counting on and subtraction as taking away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20" name="Google Shape;12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55200" y="3700475"/>
            <a:ext cx="766612" cy="4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 rotWithShape="1">
          <a:blip r:embed="rId8">
            <a:alphaModFix/>
          </a:blip>
          <a:srcRect b="0" l="0" r="72867" t="0"/>
          <a:stretch/>
        </p:blipFill>
        <p:spPr>
          <a:xfrm>
            <a:off x="7281900" y="3585645"/>
            <a:ext cx="406675" cy="6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5"/>
          <p:cNvPicPr preferRelativeResize="0"/>
          <p:nvPr/>
        </p:nvPicPr>
        <p:blipFill rotWithShape="1">
          <a:blip r:embed="rId9">
            <a:alphaModFix/>
          </a:blip>
          <a:srcRect b="0" l="11544" r="0" t="0"/>
          <a:stretch/>
        </p:blipFill>
        <p:spPr>
          <a:xfrm>
            <a:off x="6578125" y="1866175"/>
            <a:ext cx="449800" cy="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5" title="Screenshot 2026-01-01 at 18.58.45.png"/>
          <p:cNvPicPr preferRelativeResize="0"/>
          <p:nvPr/>
        </p:nvPicPr>
        <p:blipFill rotWithShape="1">
          <a:blip r:embed="rId10">
            <a:alphaModFix/>
          </a:blip>
          <a:srcRect b="42900" l="0" r="0" t="0"/>
          <a:stretch/>
        </p:blipFill>
        <p:spPr>
          <a:xfrm>
            <a:off x="6246950" y="4293425"/>
            <a:ext cx="1112150" cy="3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/>
          <p:nvPr/>
        </p:nvSpPr>
        <p:spPr>
          <a:xfrm>
            <a:off x="201800" y="67275"/>
            <a:ext cx="6466800" cy="41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and reading to practise at home with your child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Google Shape;129;p26"/>
          <p:cNvSpPr txBox="1"/>
          <p:nvPr/>
        </p:nvSpPr>
        <p:spPr>
          <a:xfrm>
            <a:off x="201800" y="545750"/>
            <a:ext cx="2676300" cy="2624100"/>
          </a:xfrm>
          <a:prstGeom prst="rect">
            <a:avLst/>
          </a:prstGeom>
          <a:solidFill>
            <a:srgbClr val="FFF2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Phonics GPCs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0" name="Google Shape;130;p26"/>
          <p:cNvSpPr txBox="1"/>
          <p:nvPr/>
        </p:nvSpPr>
        <p:spPr>
          <a:xfrm>
            <a:off x="3071775" y="545750"/>
            <a:ext cx="2676300" cy="2624100"/>
          </a:xfrm>
          <a:prstGeom prst="rect">
            <a:avLst/>
          </a:prstGeom>
          <a:solidFill>
            <a:srgbClr val="F4CCC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Red words</a:t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-30887" y="3523350"/>
            <a:ext cx="1600800" cy="1170900"/>
          </a:xfrm>
          <a:prstGeom prst="flowChartMagneticTape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Can your child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apply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their phonics to </a:t>
            </a:r>
            <a:r>
              <a:rPr b="1" lang="en-GB" sz="1100">
                <a:latin typeface="Comic Sans MS"/>
                <a:ea typeface="Comic Sans MS"/>
                <a:cs typeface="Comic Sans MS"/>
                <a:sym typeface="Comic Sans MS"/>
              </a:rPr>
              <a:t>decode</a:t>
            </a:r>
            <a:r>
              <a:rPr lang="en-GB" sz="1100">
                <a:latin typeface="Comic Sans MS"/>
                <a:ea typeface="Comic Sans MS"/>
                <a:cs typeface="Comic Sans MS"/>
                <a:sym typeface="Comic Sans MS"/>
              </a:rPr>
              <a:t> and read these words?</a:t>
            </a:r>
            <a:endParaRPr sz="1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2" name="Google Shape;132;p26"/>
          <p:cNvSpPr txBox="1"/>
          <p:nvPr/>
        </p:nvSpPr>
        <p:spPr>
          <a:xfrm>
            <a:off x="1569900" y="3311875"/>
            <a:ext cx="4178100" cy="1727100"/>
          </a:xfrm>
          <a:prstGeom prst="rect">
            <a:avLst/>
          </a:prstGeom>
          <a:solidFill>
            <a:srgbClr val="D9EAD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endParaRPr sz="1800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471000" y="989650"/>
            <a:ext cx="5085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ai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1199050" y="1221425"/>
            <a:ext cx="5085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ee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1874325" y="989650"/>
            <a:ext cx="650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igh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6"/>
          <p:cNvSpPr txBox="1"/>
          <p:nvPr/>
        </p:nvSpPr>
        <p:spPr>
          <a:xfrm>
            <a:off x="804800" y="1796463"/>
            <a:ext cx="5085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oa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26"/>
          <p:cNvSpPr txBox="1"/>
          <p:nvPr/>
        </p:nvSpPr>
        <p:spPr>
          <a:xfrm>
            <a:off x="1874313" y="1803213"/>
            <a:ext cx="5085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oo</a:t>
            </a:r>
            <a:endParaRPr sz="2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3167366" y="1098975"/>
            <a:ext cx="570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her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3851691" y="1098975"/>
            <a:ext cx="5085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4456516" y="1098975"/>
            <a:ext cx="5085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my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3692038" y="1739475"/>
            <a:ext cx="6507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says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4428663" y="1739475"/>
            <a:ext cx="7128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4996016" y="1098975"/>
            <a:ext cx="570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by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3772138" y="2379975"/>
            <a:ext cx="570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ask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4436400" y="2379975"/>
            <a:ext cx="570600" cy="411300"/>
          </a:xfrm>
          <a:prstGeom prst="rect">
            <a:avLst/>
          </a:prstGeom>
          <a:solidFill>
            <a:srgbClr val="E066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</a:t>
            </a:r>
            <a:endParaRPr sz="1800" u="sng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89325" y="3964075"/>
            <a:ext cx="13785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6"/>
          <p:cNvSpPr txBox="1"/>
          <p:nvPr/>
        </p:nvSpPr>
        <p:spPr>
          <a:xfrm>
            <a:off x="468050" y="2603284"/>
            <a:ext cx="21438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</a:t>
            </a:r>
            <a:r>
              <a:rPr b="1" lang="en-GB" sz="11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GB" sz="110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to see how to pronounce these phonemes.</a:t>
            </a:r>
            <a:endParaRPr sz="11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https://lh6.googleusercontent.com/siVLBjIwpIzy9mNweZ4ZaBklz6ViSs_7y0CTAvexsW2YmJuJJ033EDjRYMloRGI64cH-56hDSruBbwdlVIYFe3_sz-ldGAqS93n44wcBUJ-rilAZnlg6Xp33w_6sSiLH7dlgoAwO" id="148" name="Google Shape;14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51550" y="54300"/>
            <a:ext cx="1092450" cy="41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7862" y="3380138"/>
            <a:ext cx="1197291" cy="72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04638" y="3411675"/>
            <a:ext cx="1092450" cy="656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06588" y="3394961"/>
            <a:ext cx="1254875" cy="64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94625" y="4310475"/>
            <a:ext cx="1003752" cy="6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83635" y="4310450"/>
            <a:ext cx="1134481" cy="65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415875" y="4353625"/>
            <a:ext cx="1236300" cy="57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5941750" y="545750"/>
            <a:ext cx="3117900" cy="4455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Shared Readers</a:t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out for the weekly email which will contain the </a:t>
            </a:r>
            <a:r>
              <a:rPr b="1"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GPC</a:t>
            </a: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(s) we are learning and the associated </a:t>
            </a:r>
            <a:r>
              <a:rPr b="1"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shared reader</a:t>
            </a: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  <a:endParaRPr sz="18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Reading these at home will help your children to secure their new phonics knowledge.</a:t>
            </a:r>
            <a:r>
              <a:rPr b="1" lang="en-GB" sz="1800" u="sng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 u="sng">
              <a:solidFill>
                <a:srgbClr val="595959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549278">
            <a:off x="8221375" y="3846325"/>
            <a:ext cx="752799" cy="10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-788911">
            <a:off x="6187513" y="3896637"/>
            <a:ext cx="679799" cy="97728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>
            <a:hlinkClick r:id="rId15"/>
          </p:cNvPr>
          <p:cNvSpPr/>
          <p:nvPr/>
        </p:nvSpPr>
        <p:spPr>
          <a:xfrm>
            <a:off x="7910000" y="4451150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