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</p:sldIdLst>
  <p:sldSz cy="5143500" cx="9144000"/>
  <p:notesSz cx="6858000" cy="9144000"/>
  <p:embeddedFontLst>
    <p:embeddedFont>
      <p:font typeface="Comfortaa Medium"/>
      <p:regular r:id="rId8"/>
      <p:bold r:id="rId9"/>
    </p:embeddedFont>
    <p:embeddedFont>
      <p:font typeface="Comfortaa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omfortaa-bold.fntdata"/><Relationship Id="rId10" Type="http://schemas.openxmlformats.org/officeDocument/2006/relationships/font" Target="fonts/Comforta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ComfortaaMedium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ComfortaaMedium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b4f3de3eac_1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b4f3de3eac_1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0" Type="http://schemas.openxmlformats.org/officeDocument/2006/relationships/image" Target="../media/image8.png"/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docs.google.com/presentation/d/e/2PACX-1vSPeIAz7L4TLIYAn_9JUYK1C1Ny7oMUD2JWr2pIJbd34dQ8Tli-TkaQtml42BvYJDpnjzkak91cCv0m/pub?start=false&amp;loop=false&amp;delayms=3000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6.png"/><Relationship Id="rId5" Type="http://schemas.openxmlformats.org/officeDocument/2006/relationships/image" Target="../media/image1.png"/><Relationship Id="rId6" Type="http://schemas.openxmlformats.org/officeDocument/2006/relationships/image" Target="../media/image5.png"/><Relationship Id="rId7" Type="http://schemas.openxmlformats.org/officeDocument/2006/relationships/image" Target="../media/image4.png"/><Relationship Id="rId8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 txBox="1"/>
          <p:nvPr/>
        </p:nvSpPr>
        <p:spPr>
          <a:xfrm rot="-486551">
            <a:off x="1545685" y="88266"/>
            <a:ext cx="1278180" cy="376068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Comfortaa"/>
                <a:ea typeface="Comfortaa"/>
                <a:cs typeface="Comfortaa"/>
                <a:sym typeface="Comfortaa"/>
              </a:rPr>
              <a:t>Nursery’s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00" name="Google Shape;100;p25"/>
          <p:cNvSpPr/>
          <p:nvPr/>
        </p:nvSpPr>
        <p:spPr>
          <a:xfrm>
            <a:off x="7281900" y="718975"/>
            <a:ext cx="1636800" cy="3527100"/>
          </a:xfrm>
          <a:prstGeom prst="foldedCorner">
            <a:avLst>
              <a:gd fmla="val 25843" name="adj"/>
            </a:avLst>
          </a:prstGeom>
          <a:solidFill>
            <a:srgbClr val="FFFFFF"/>
          </a:solidFill>
          <a:ln cap="flat" cmpd="sng" w="9525">
            <a:solidFill>
              <a:srgbClr val="D5A6B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800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-GB" sz="800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Personal, Social &amp; Emotional Development</a:t>
            </a:r>
            <a:endParaRPr b="1" sz="800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8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Through a range of different activities, children will learn to:</a:t>
            </a:r>
            <a:endParaRPr sz="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-89999" lvl="0" marL="89999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134449" lvl="0" marL="8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Face challenges and finds in which they can help overcome them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134449" lvl="0" marL="8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How not to give up when task are a little tricky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134449" lvl="0" marL="8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Help others that are finding task hard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134449" lvl="0" marL="8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Understand jobs and discuss what jobs involve people who help us i.e. doctors, fire fighters…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134449" lvl="0" marL="8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Understand how we feel when we  help,others 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134449" lvl="0" marL="8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Express  emotions related to different of our tasks i.e. how to we feel when we help others or when others help us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01" name="Google Shape;101;p25"/>
          <p:cNvSpPr/>
          <p:nvPr/>
        </p:nvSpPr>
        <p:spPr>
          <a:xfrm>
            <a:off x="193138" y="1297000"/>
            <a:ext cx="1881000" cy="2291700"/>
          </a:xfrm>
          <a:prstGeom prst="round2SameRect">
            <a:avLst>
              <a:gd fmla="val 0" name="adj1"/>
              <a:gd fmla="val 22789" name="adj2"/>
            </a:avLst>
          </a:prstGeom>
          <a:solidFill>
            <a:srgbClr val="FFFFF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85725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To develop our communication &amp; language we will: 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85725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130175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Enjoy listening to longer stories and can retell much of what happens.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130175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Learn new words and use a wider range of vocabulary 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130175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Learn to answer comprehension questions verbally and make predictions of what might happen next in a story.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130175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Discuss parts of stories that we like and relate that to real world and discuss what things we like to do i.e. hobbies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</p:txBody>
      </p:sp>
      <p:sp>
        <p:nvSpPr>
          <p:cNvPr id="102" name="Google Shape;102;p25"/>
          <p:cNvSpPr/>
          <p:nvPr/>
        </p:nvSpPr>
        <p:spPr>
          <a:xfrm>
            <a:off x="1932175" y="640925"/>
            <a:ext cx="666300" cy="29109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9525">
            <a:solidFill>
              <a:srgbClr val="93C4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">
                <a:latin typeface="Comfortaa"/>
                <a:ea typeface="Comfortaa"/>
                <a:cs typeface="Comfortaa"/>
                <a:sym typeface="Comfortaa"/>
              </a:rPr>
              <a:t>We are reading:</a:t>
            </a:r>
            <a:endParaRPr sz="7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03" name="Google Shape;103;p25"/>
          <p:cNvSpPr/>
          <p:nvPr/>
        </p:nvSpPr>
        <p:spPr>
          <a:xfrm>
            <a:off x="4939383" y="2598169"/>
            <a:ext cx="2412600" cy="2067600"/>
          </a:xfrm>
          <a:prstGeom prst="verticalScroll">
            <a:avLst>
              <a:gd fmla="val 12500" name="adj"/>
            </a:avLst>
          </a:prstGeom>
          <a:solidFill>
            <a:srgbClr val="FFFFFF"/>
          </a:solidFill>
          <a:ln cap="flat" cmpd="sng" w="9525">
            <a:solidFill>
              <a:srgbClr val="FFE5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89999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For our expressive arts and design activities we will: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89999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134449" lvl="0" marL="8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Collage with different textures to make animals habitats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134449" lvl="0" marL="8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Explore how tools can be used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134449" lvl="0" marL="8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Use construction materials for a range of purposes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134449" lvl="0" marL="8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Paint with a variety of colours 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134449" lvl="0" marL="8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Role play actions of different jobs i.e. digging, washing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134449" lvl="0" marL="8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Use</a:t>
            </a:r>
            <a:r>
              <a:rPr b="1" lang="en-GB" sz="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 musical instruments</a:t>
            </a: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 to explore what sounds we can create and how it can stimulate our play.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04" name="Google Shape;104;p25"/>
          <p:cNvSpPr/>
          <p:nvPr/>
        </p:nvSpPr>
        <p:spPr>
          <a:xfrm>
            <a:off x="4767663" y="2343500"/>
            <a:ext cx="2628600" cy="593700"/>
          </a:xfrm>
          <a:prstGeom prst="ellipseRibbon2">
            <a:avLst>
              <a:gd fmla="val 25000" name="adj1"/>
              <a:gd fmla="val 50000" name="adj2"/>
              <a:gd fmla="val 12500" name="adj3"/>
            </a:avLst>
          </a:prstGeom>
          <a:solidFill>
            <a:srgbClr val="FFFFFF"/>
          </a:solidFill>
          <a:ln cap="flat" cmpd="sng" w="28575">
            <a:solidFill>
              <a:srgbClr val="FFE5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latin typeface="Comfortaa"/>
                <a:ea typeface="Comfortaa"/>
                <a:cs typeface="Comfortaa"/>
                <a:sym typeface="Comfortaa"/>
              </a:rPr>
              <a:t>Expressive art and design</a:t>
            </a:r>
            <a:endParaRPr b="1" sz="12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05" name="Google Shape;105;p25"/>
          <p:cNvSpPr/>
          <p:nvPr/>
        </p:nvSpPr>
        <p:spPr>
          <a:xfrm>
            <a:off x="2691025" y="1106988"/>
            <a:ext cx="2155800" cy="2394900"/>
          </a:xfrm>
          <a:prstGeom prst="snip2SameRect">
            <a:avLst>
              <a:gd fmla="val 16667" name="adj1"/>
              <a:gd fmla="val 0" name="adj2"/>
            </a:avLst>
          </a:prstGeom>
          <a:solidFill>
            <a:srgbClr val="FFFFFF"/>
          </a:solidFill>
          <a:ln cap="flat" cmpd="sng" w="9525">
            <a:solidFill>
              <a:srgbClr val="EA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06" name="Google Shape;106;p25"/>
          <p:cNvSpPr/>
          <p:nvPr/>
        </p:nvSpPr>
        <p:spPr>
          <a:xfrm>
            <a:off x="2637444" y="930325"/>
            <a:ext cx="1881000" cy="705600"/>
          </a:xfrm>
          <a:prstGeom prst="cloudCallout">
            <a:avLst>
              <a:gd fmla="val 57689" name="adj1"/>
              <a:gd fmla="val 49981" name="adj2"/>
            </a:avLst>
          </a:prstGeom>
          <a:solidFill>
            <a:srgbClr val="FFFFFF"/>
          </a:solidFill>
          <a:ln cap="flat" cmpd="sng" w="28575">
            <a:solidFill>
              <a:srgbClr val="EA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latin typeface="Comfortaa"/>
                <a:ea typeface="Comfortaa"/>
                <a:cs typeface="Comfortaa"/>
                <a:sym typeface="Comfortaa"/>
              </a:rPr>
              <a:t>Understanding of the world</a:t>
            </a:r>
            <a:endParaRPr b="1" sz="10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07" name="Google Shape;107;p25"/>
          <p:cNvSpPr/>
          <p:nvPr/>
        </p:nvSpPr>
        <p:spPr>
          <a:xfrm>
            <a:off x="4919850" y="876925"/>
            <a:ext cx="2300700" cy="1437000"/>
          </a:xfrm>
          <a:prstGeom prst="rect">
            <a:avLst/>
          </a:prstGeom>
          <a:solidFill>
            <a:srgbClr val="B7B7B7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08" name="Google Shape;108;p25"/>
          <p:cNvSpPr/>
          <p:nvPr/>
        </p:nvSpPr>
        <p:spPr>
          <a:xfrm>
            <a:off x="4957500" y="937975"/>
            <a:ext cx="2213100" cy="1328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To develop physically we will: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224449" lvl="0" marL="17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Continue to develop their movement, balancing, riding (scooters, trikes and bikes) and ball skills. 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224449" lvl="0" marL="17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Try to imitate real jobs i.e. jobs like farmer duck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224449" lvl="0" marL="17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Skip, hop, jump. Discuss what happens when we move quickly. Feel our heart beats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224449" lvl="0" marL="17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 Medium"/>
              <a:buChar char="●"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Develop our cutting skills cut around pictures and shapes.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</p:txBody>
      </p:sp>
      <p:sp>
        <p:nvSpPr>
          <p:cNvPr id="109" name="Google Shape;109;p25"/>
          <p:cNvSpPr/>
          <p:nvPr/>
        </p:nvSpPr>
        <p:spPr>
          <a:xfrm>
            <a:off x="5204926" y="640925"/>
            <a:ext cx="1043100" cy="339000"/>
          </a:xfrm>
          <a:prstGeom prst="rect">
            <a:avLst/>
          </a:prstGeom>
          <a:solidFill>
            <a:srgbClr val="FFFFFF"/>
          </a:solidFill>
          <a:ln cap="flat" cmpd="sng" w="2857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900">
                <a:latin typeface="Comfortaa"/>
                <a:ea typeface="Comfortaa"/>
                <a:cs typeface="Comfortaa"/>
                <a:sym typeface="Comfortaa"/>
              </a:rPr>
              <a:t>Physical development</a:t>
            </a:r>
            <a:endParaRPr b="1" sz="9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10" name="Google Shape;110;p25"/>
          <p:cNvSpPr txBox="1"/>
          <p:nvPr/>
        </p:nvSpPr>
        <p:spPr>
          <a:xfrm>
            <a:off x="7684518" y="537919"/>
            <a:ext cx="793500" cy="3390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D5A6B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omfortaa"/>
                <a:ea typeface="Comfortaa"/>
                <a:cs typeface="Comfortaa"/>
                <a:sym typeface="Comfortaa"/>
              </a:rPr>
              <a:t>PSED</a:t>
            </a:r>
            <a:endParaRPr b="1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11" name="Google Shape;111;p25"/>
          <p:cNvSpPr/>
          <p:nvPr/>
        </p:nvSpPr>
        <p:spPr>
          <a:xfrm>
            <a:off x="509088" y="640925"/>
            <a:ext cx="1320600" cy="516000"/>
          </a:xfrm>
          <a:prstGeom prst="homePlate">
            <a:avLst>
              <a:gd fmla="val 50000" name="adj"/>
            </a:avLst>
          </a:prstGeom>
          <a:solidFill>
            <a:srgbClr val="FFFFFF"/>
          </a:solidFill>
          <a:ln cap="flat" cmpd="sng" w="28575">
            <a:solidFill>
              <a:srgbClr val="93C4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800">
                <a:latin typeface="Comfortaa"/>
                <a:ea typeface="Comfortaa"/>
                <a:cs typeface="Comfortaa"/>
                <a:sym typeface="Comfortaa"/>
              </a:rPr>
              <a:t>Literacy, communication and language </a:t>
            </a:r>
            <a:endParaRPr b="1" sz="8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12" name="Google Shape;112;p25"/>
          <p:cNvSpPr txBox="1"/>
          <p:nvPr/>
        </p:nvSpPr>
        <p:spPr>
          <a:xfrm>
            <a:off x="2700950" y="1616925"/>
            <a:ext cx="2140800" cy="16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Through our Planned Purposeful Play we will: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38100" lvl="0" marL="8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omfortaa Medium"/>
              <a:buChar char="●"/>
            </a:pPr>
            <a:r>
              <a:rPr lang="en-GB" sz="6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 Learn about habitats of animals in the stories we read</a:t>
            </a:r>
            <a:endParaRPr sz="6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38100" lvl="0" marL="8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omfortaa Medium"/>
              <a:buChar char="●"/>
            </a:pPr>
            <a:r>
              <a:rPr lang="en-GB" sz="6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 Discuss and organise animals in specific groups i.e. ones with wings/ without wings, with tails/without tails…</a:t>
            </a:r>
            <a:endParaRPr sz="6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38100" lvl="0" marL="8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omfortaa Medium"/>
              <a:buChar char="●"/>
            </a:pPr>
            <a:r>
              <a:rPr lang="en-GB" sz="6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 Discussing our own habitat. How are humans different to animals? Can we live and eat like animals? Can animals live like humans?</a:t>
            </a:r>
            <a:endParaRPr sz="6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 If not- why?</a:t>
            </a:r>
            <a:endParaRPr sz="6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38100" lvl="0" marL="8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omfortaa Medium"/>
              <a:buChar char="●"/>
            </a:pPr>
            <a:r>
              <a:rPr lang="en-GB" sz="6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Finding out about different occupations, Looking at people who help us</a:t>
            </a:r>
            <a:endParaRPr sz="6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omfortaa"/>
              <a:buChar char="●"/>
            </a:pPr>
            <a:r>
              <a:t/>
            </a:r>
            <a:endParaRPr b="1" sz="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13" name="Google Shape;113;p25"/>
          <p:cNvSpPr/>
          <p:nvPr/>
        </p:nvSpPr>
        <p:spPr>
          <a:xfrm>
            <a:off x="1631525" y="3679375"/>
            <a:ext cx="3377100" cy="954300"/>
          </a:xfrm>
          <a:prstGeom prst="snip1Rect">
            <a:avLst>
              <a:gd fmla="val 50000" name="adj"/>
            </a:avLst>
          </a:prstGeom>
          <a:solidFill>
            <a:srgbClr val="FFFFFF"/>
          </a:solidFill>
          <a:ln cap="flat" cmpd="sng" w="9525">
            <a:solidFill>
              <a:srgbClr val="A4C2F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14" name="Google Shape;114;p25"/>
          <p:cNvSpPr/>
          <p:nvPr/>
        </p:nvSpPr>
        <p:spPr>
          <a:xfrm>
            <a:off x="143650" y="3485500"/>
            <a:ext cx="1636800" cy="1437000"/>
          </a:xfrm>
          <a:prstGeom prst="mathDivide">
            <a:avLst>
              <a:gd fmla="val 23520" name="adj1"/>
              <a:gd fmla="val 5880" name="adj2"/>
              <a:gd fmla="val 11760" name="adj3"/>
            </a:avLst>
          </a:prstGeom>
          <a:solidFill>
            <a:srgbClr val="FFFFFF"/>
          </a:solidFill>
          <a:ln cap="flat" cmpd="sng" w="28575">
            <a:solidFill>
              <a:srgbClr val="A4C2F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latin typeface="Comfortaa"/>
                <a:ea typeface="Comfortaa"/>
                <a:cs typeface="Comfortaa"/>
                <a:sym typeface="Comfortaa"/>
              </a:rPr>
              <a:t>Mathematics</a:t>
            </a:r>
            <a:endParaRPr b="1" sz="11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15" name="Google Shape;115;p25">
            <a:hlinkClick r:id="rId3"/>
          </p:cNvPr>
          <p:cNvSpPr/>
          <p:nvPr/>
        </p:nvSpPr>
        <p:spPr>
          <a:xfrm>
            <a:off x="7890950" y="4162300"/>
            <a:ext cx="918300" cy="454200"/>
          </a:xfrm>
          <a:prstGeom prst="roundRect">
            <a:avLst>
              <a:gd fmla="val 16667" name="adj"/>
            </a:avLst>
          </a:prstGeom>
          <a:solidFill>
            <a:srgbClr val="FFF2CC"/>
          </a:solidFill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7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Click here to go back to the main page</a:t>
            </a:r>
            <a:endParaRPr b="1" sz="7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16" name="Google Shape;116;p25"/>
          <p:cNvSpPr txBox="1"/>
          <p:nvPr/>
        </p:nvSpPr>
        <p:spPr>
          <a:xfrm>
            <a:off x="1631525" y="3683950"/>
            <a:ext cx="3307800" cy="10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">
                <a:solidFill>
                  <a:schemeClr val="dk1"/>
                </a:solidFill>
                <a:latin typeface="Comfortaa Medium"/>
                <a:ea typeface="Comfortaa Medium"/>
                <a:cs typeface="Comfortaa Medium"/>
                <a:sym typeface="Comfortaa Medium"/>
              </a:rPr>
              <a:t>Reinforcing our understanding of numbers and its values with actions</a:t>
            </a:r>
            <a:endParaRPr sz="700">
              <a:solidFill>
                <a:schemeClr val="dk1"/>
              </a:solidFill>
              <a:latin typeface="Comfortaa Medium"/>
              <a:ea typeface="Comfortaa Medium"/>
              <a:cs typeface="Comfortaa Medium"/>
              <a:sym typeface="Comfortaa Medium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recognise small quantities without having to count them all</a:t>
            </a:r>
            <a:endParaRPr sz="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">
                <a:solidFill>
                  <a:srgbClr val="0000FF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en-GB" sz="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Identifying smaller numbers within a number</a:t>
            </a:r>
            <a:endParaRPr sz="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Splitting a number and recombining it.</a:t>
            </a:r>
            <a:endParaRPr sz="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Spot and correct the error in an AB  pattern</a:t>
            </a:r>
            <a:endParaRPr sz="7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17" name="Google Shape;117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65600" y="3248625"/>
            <a:ext cx="766612" cy="430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5"/>
          <p:cNvPicPr preferRelativeResize="0"/>
          <p:nvPr/>
        </p:nvPicPr>
        <p:blipFill rotWithShape="1">
          <a:blip r:embed="rId5">
            <a:alphaModFix/>
          </a:blip>
          <a:srcRect b="0" l="0" r="72867" t="0"/>
          <a:stretch/>
        </p:blipFill>
        <p:spPr>
          <a:xfrm>
            <a:off x="7521125" y="3501895"/>
            <a:ext cx="406675" cy="660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031825" y="1063513"/>
            <a:ext cx="403521" cy="43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5"/>
          <p:cNvPicPr preferRelativeResize="0"/>
          <p:nvPr/>
        </p:nvPicPr>
        <p:blipFill rotWithShape="1">
          <a:blip r:embed="rId7">
            <a:alphaModFix/>
          </a:blip>
          <a:srcRect b="9074" l="0" r="0" t="8439"/>
          <a:stretch/>
        </p:blipFill>
        <p:spPr>
          <a:xfrm>
            <a:off x="2007350" y="1530650"/>
            <a:ext cx="452425" cy="4650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031802" y="2079448"/>
            <a:ext cx="403525" cy="4499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25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986148" y="2598175"/>
            <a:ext cx="558370" cy="439193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B6D7A8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23" name="Google Shape;123;p25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975337" y="3081362"/>
            <a:ext cx="516000" cy="51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