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Comforta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ad9f97ac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ad9f97ac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685606048" TargetMode="External"/><Relationship Id="rId4" Type="http://schemas.openxmlformats.org/officeDocument/2006/relationships/hyperlink" Target="https://vimeo.com/685606048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09088" y="64092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28950" y="1208525"/>
            <a:ext cx="1881000" cy="2299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develop our writing skills we will: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0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are exploring the question, ‘Who lives here?’,</a:t>
            </a:r>
            <a:r>
              <a:rPr b="1"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reading books from different corners of the world to learn about different 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continents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climates.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0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continue practising our Phase 3 sounds and introduce Phase 4 consonant clusters (bl, cl, br, cr)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620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use vocabulary and speech that is </a:t>
            </a:r>
            <a:b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influenced by the children’s experiences of books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848925" y="1113125"/>
            <a:ext cx="21558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2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exploring the world around us by: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45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Visiting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new countries/ continents each week and immersing ourselves in their culture.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45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observations of animals what hatch from eggs and explain why some things occur.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45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Exploring different climates and countries around the world.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45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the animals that live in different climates and how they survive.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4450" lvl="0" marL="72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Take part in chinese new year activities to celebrate the year of the horse!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848919" y="815200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281900" y="718975"/>
            <a:ext cx="1636800" cy="352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Personal, Social &amp; Emotional Development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Caring for our new eggs and hatchlings in the classroom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Learning how to use kind hands when handling the eggs 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Understanding how to keep healthy by exploring the concepts of diet, exercise, sleep and hygiene.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Understanding how to keep safe and aware of stranger danger.</a:t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684518" y="537919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28950" y="3551825"/>
            <a:ext cx="1391100" cy="1125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585125" y="3666575"/>
            <a:ext cx="3085800" cy="9801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585125" y="3636575"/>
            <a:ext cx="3085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learn to: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•Count up to 15 objects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•Order and explore number patterns to 15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•Double and half 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•Describe and sort 2-D and 3-D shapes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•Recognise, complete and create patterns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165483" y="2571744"/>
            <a:ext cx="24126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 our art and designs stations we will be: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We have transformed the role play area into an airport for the children to travel around the world.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Playing cooperatively as part of a group to develop and act out a narrative.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Beginning to build a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repertoire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songs and dances.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Selecting appropriate resources and adapting work where necessary.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767663" y="2343500"/>
            <a:ext cx="2628600" cy="5937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98251" y="1059650"/>
            <a:ext cx="666300" cy="206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01" y="3666571"/>
            <a:ext cx="736800" cy="56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500" y="4233575"/>
            <a:ext cx="1024900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5951" y="1478025"/>
            <a:ext cx="510898" cy="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5950" y="1838000"/>
            <a:ext cx="510900" cy="5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7">
            <a:alphaModFix/>
          </a:blip>
          <a:srcRect b="11855" l="0" r="0" t="11809"/>
          <a:stretch/>
        </p:blipFill>
        <p:spPr>
          <a:xfrm>
            <a:off x="2089650" y="2513349"/>
            <a:ext cx="598531" cy="4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5140100" y="935250"/>
            <a:ext cx="2006400" cy="135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Our PE lesson is on </a:t>
            </a:r>
            <a:r>
              <a:rPr b="1"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Thursday, so 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please </a:t>
            </a: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wear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 your PE kit to school.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-Progress towards a more fluent style of moving, with developing control and grace.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-Develop overall body-strength, balance, coordination and agility.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-Kicking games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274913" y="815200"/>
            <a:ext cx="10431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3"/>
          <p:cNvSpPr txBox="1"/>
          <p:nvPr/>
        </p:nvSpPr>
        <p:spPr>
          <a:xfrm rot="-486551">
            <a:off x="1550585" y="317366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Reception’s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/>
        </p:nvSpPr>
        <p:spPr>
          <a:xfrm>
            <a:off x="201800" y="67275"/>
            <a:ext cx="78000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7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Phonics and reading to practise at home with your Reception child </a:t>
            </a:r>
            <a:endParaRPr b="1" sz="17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12325" y="478575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Phonics GPCs</a:t>
            </a:r>
            <a:endParaRPr b="1" sz="18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071775" y="545750"/>
            <a:ext cx="2676300" cy="26241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Red words</a:t>
            </a:r>
            <a:endParaRPr b="1" sz="18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850075" y="583375"/>
            <a:ext cx="3187200" cy="445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Reading books</a:t>
            </a:r>
            <a:endParaRPr b="1" sz="18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95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    Goal!                 Jam Tarts in the Dark</a:t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205105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95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The Egg Moon                   Let’s Do Art</a:t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09295" rtl="0" algn="l"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49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0" y="3523350"/>
            <a:ext cx="1569900" cy="1370700"/>
          </a:xfrm>
          <a:prstGeom prst="flowChartMagneticTape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Can your child </a:t>
            </a: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apply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their phonics to </a:t>
            </a: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decode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and read these words?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569900" y="3311875"/>
            <a:ext cx="4178100" cy="1727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5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5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5941750" y="3964075"/>
            <a:ext cx="2060100" cy="911400"/>
          </a:xfrm>
          <a:prstGeom prst="wedgeRoundRectCallout">
            <a:avLst>
              <a:gd fmla="val 29600" name="adj1"/>
              <a:gd fmla="val -98172" name="adj2"/>
              <a:gd fmla="val 0" name="adj3"/>
            </a:avLst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Watch out for your </a:t>
            </a:r>
            <a:r>
              <a:rPr i="1" lang="en-GB" sz="1200">
                <a:latin typeface="Comfortaa"/>
                <a:ea typeface="Comfortaa"/>
                <a:cs typeface="Comfortaa"/>
                <a:sym typeface="Comfortaa"/>
              </a:rPr>
              <a:t>weekly phonics email</a:t>
            </a:r>
            <a:r>
              <a:rPr lang="en-GB" sz="1200">
                <a:latin typeface="Comfortaa"/>
                <a:ea typeface="Comfortaa"/>
                <a:cs typeface="Comfortaa"/>
                <a:sym typeface="Comfortaa"/>
              </a:rPr>
              <a:t> with a link to our phonics books.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471000" y="913450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oo</a:t>
            </a:r>
            <a:endParaRPr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200438" y="933975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</a:t>
            </a:r>
            <a:endParaRPr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2016550" y="913450"/>
            <a:ext cx="616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oo</a:t>
            </a:r>
            <a:endParaRPr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426575" y="1098975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said</a:t>
            </a:r>
            <a:endParaRPr sz="1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515653" y="1098975"/>
            <a:ext cx="7794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was</a:t>
            </a:r>
            <a:endParaRPr sz="1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993250" y="1739475"/>
            <a:ext cx="6522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put</a:t>
            </a:r>
            <a:endParaRPr sz="1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274500" y="1739475"/>
            <a:ext cx="5085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all</a:t>
            </a:r>
            <a:endParaRPr sz="1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837963" y="1739475"/>
            <a:ext cx="819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were</a:t>
            </a:r>
            <a:endParaRPr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411913" y="2379975"/>
            <a:ext cx="9183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there</a:t>
            </a:r>
            <a:endParaRPr sz="1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496050" y="2379975"/>
            <a:ext cx="6522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like</a:t>
            </a:r>
            <a:endParaRPr sz="1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89325" y="3964075"/>
            <a:ext cx="1378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66325" y="1601175"/>
            <a:ext cx="26223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Click </a:t>
            </a:r>
            <a:r>
              <a:rPr lang="en-GB" sz="1800" u="sng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GB" sz="1800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and </a:t>
            </a:r>
            <a:r>
              <a:rPr lang="en-GB" sz="1800" u="sng">
                <a:solidFill>
                  <a:srgbClr val="0097A7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GB" sz="18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 to see how to pronounce these phonemes</a:t>
            </a:r>
            <a:endParaRPr sz="18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709575" y="3456025"/>
            <a:ext cx="37434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274E13"/>
                </a:solidFill>
                <a:latin typeface="Comfortaa"/>
                <a:ea typeface="Comfortaa"/>
                <a:cs typeface="Comfortaa"/>
                <a:sym typeface="Comfortaa"/>
              </a:rPr>
              <a:t>zoom             moon            scoop </a:t>
            </a:r>
            <a:endParaRPr sz="1700">
              <a:solidFill>
                <a:srgbClr val="274E1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74E1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274E13"/>
                </a:solidFill>
                <a:latin typeface="Comfortaa"/>
                <a:ea typeface="Comfortaa"/>
                <a:cs typeface="Comfortaa"/>
                <a:sym typeface="Comfortaa"/>
              </a:rPr>
              <a:t>wool              shook            look  </a:t>
            </a:r>
            <a:endParaRPr sz="1700">
              <a:solidFill>
                <a:srgbClr val="274E1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74E1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274E13"/>
                </a:solidFill>
                <a:latin typeface="Comfortaa"/>
                <a:ea typeface="Comfortaa"/>
                <a:cs typeface="Comfortaa"/>
                <a:sym typeface="Comfortaa"/>
              </a:rPr>
              <a:t>arm               tarts             dark</a:t>
            </a:r>
            <a:endParaRPr sz="1700">
              <a:solidFill>
                <a:srgbClr val="274E1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8035200" y="145875"/>
            <a:ext cx="819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Spring 2</a:t>
            </a:r>
            <a:endParaRPr b="1"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4">
            <a:hlinkClick r:id="rId5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1750" y="989650"/>
            <a:ext cx="819600" cy="11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1750" y="2519150"/>
            <a:ext cx="779500" cy="111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0950" y="1018275"/>
            <a:ext cx="779500" cy="111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04148" y="2566573"/>
            <a:ext cx="713100" cy="101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