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Tahoma"/>
      <p:regular r:id="rId10"/>
      <p:bold r:id="rId11"/>
    </p:embeddedFont>
    <p:embeddedFont>
      <p:font typeface="Comforta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071B75-BF5D-45D5-BEDC-A7B9F44ACBD3}">
  <a:tblStyle styleId="{16071B75-BF5D-45D5-BEDC-A7B9F44ACB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ahoma-bold.fntdata"/><Relationship Id="rId10" Type="http://schemas.openxmlformats.org/officeDocument/2006/relationships/font" Target="fonts/Tahoma-regular.fntdata"/><Relationship Id="rId13" Type="http://schemas.openxmlformats.org/officeDocument/2006/relationships/font" Target="fonts/Comfortaa-bold.fntdata"/><Relationship Id="rId12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4f8998319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4f8998319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b4f8998319_1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b4f8998319_1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hyperlink" Target="https://docs.google.com/presentation/d/e/2PACX-1vSPeIAz7L4TLIYAn_9JUYK1C1Ny7oMUD2JWr2pIJbd34dQ8Tli-TkaQtml42BvYJDpnjzkak91cCv0m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5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5"/>
          <p:cNvSpPr/>
          <p:nvPr/>
        </p:nvSpPr>
        <p:spPr>
          <a:xfrm>
            <a:off x="326925" y="1027900"/>
            <a:ext cx="1765500" cy="23865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Styles of writing to be covered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Non-chronological report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Explanation text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Recount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Grammar </a:t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brackets, dashes or commas for parenthesis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figurative language including metaphors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modal verbs to show possibility</a:t>
            </a:r>
            <a:r>
              <a:rPr lang="en-GB" sz="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1996875" y="854850"/>
            <a:ext cx="736800" cy="229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5966150" y="2137250"/>
            <a:ext cx="2883900" cy="24960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Rivers Deep Mountains High: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were UK mountains formed overtime?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Where are the Uk’s major rivers and mountain ranges?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are the physical features of UK rivers?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are human features of UK rivers?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are the UK mountains formed over time?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diverse is the wildlife around the River Lea? (Fieldwork)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diverse is the wildlife around the River Lea? (Presentation creation)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190875" y="33196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5966150" y="196150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Geography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2926963" y="948200"/>
            <a:ext cx="3039000" cy="2233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Living things:animals-including humans</a:t>
            </a:r>
            <a:endParaRPr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Describe the life cycles of insects,  amphibians and birds.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how plants reproduce.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why plants produce fruit to help them reproduce.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Compare plant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reproduction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25"/>
          <p:cNvSpPr/>
          <p:nvPr/>
        </p:nvSpPr>
        <p:spPr>
          <a:xfrm>
            <a:off x="3285596" y="6230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6742475" y="619300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5"/>
          <p:cNvSpPr/>
          <p:nvPr/>
        </p:nvSpPr>
        <p:spPr>
          <a:xfrm>
            <a:off x="6136725" y="869800"/>
            <a:ext cx="2633100" cy="10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Databases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Understanding a database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Using a database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Creating a database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Using search tools to create a database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625" y="1330300"/>
            <a:ext cx="627300" cy="784669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" name="Google Shape;110;p25"/>
          <p:cNvPicPr preferRelativeResize="0"/>
          <p:nvPr/>
        </p:nvPicPr>
        <p:blipFill rotWithShape="1">
          <a:blip r:embed="rId4">
            <a:alphaModFix/>
          </a:blip>
          <a:srcRect b="29203" l="27716" r="31181" t="14809"/>
          <a:stretch/>
        </p:blipFill>
        <p:spPr>
          <a:xfrm>
            <a:off x="8311950" y="783599"/>
            <a:ext cx="376800" cy="3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1613" y="2233838"/>
            <a:ext cx="627325" cy="7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 rotWithShape="1">
          <a:blip r:embed="rId6">
            <a:alphaModFix/>
          </a:blip>
          <a:srcRect b="0" l="16883" r="18009" t="13412"/>
          <a:stretch/>
        </p:blipFill>
        <p:spPr>
          <a:xfrm>
            <a:off x="4794800" y="2536725"/>
            <a:ext cx="682875" cy="6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7">
            <a:alphaModFix/>
          </a:blip>
          <a:srcRect b="5572" l="0" r="0" t="5563"/>
          <a:stretch/>
        </p:blipFill>
        <p:spPr>
          <a:xfrm>
            <a:off x="6017525" y="4206132"/>
            <a:ext cx="736800" cy="42711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4" name="Google Shape;114;p25"/>
          <p:cNvSpPr/>
          <p:nvPr/>
        </p:nvSpPr>
        <p:spPr>
          <a:xfrm>
            <a:off x="2150400" y="3232850"/>
            <a:ext cx="3676800" cy="14748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Fractions and decimals </a:t>
            </a:r>
            <a:endParaRPr sz="6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Compare and order fractions whose denominators are all multiples of the same number 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Recognise and use thousandths and relate them to tenths, hundredths and decimal equivalents 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Identify, name and write equivalent fractions of a given fraction, represented visually, including tenths and hundredths 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Read and write decimal numbers as fractions 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Angles</a:t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identify, compare and order acute, obtuse and reflex angles 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measure angles using a protractor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use a protractor to draw angles•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To know that angles at a point are equal to 360°T</a:t>
            </a:r>
            <a:endParaRPr/>
          </a:p>
        </p:txBody>
      </p:sp>
      <p:pic>
        <p:nvPicPr>
          <p:cNvPr id="115" name="Google Shape;115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1825" y="3260000"/>
            <a:ext cx="820175" cy="2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30675" y="4269647"/>
            <a:ext cx="682875" cy="36360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5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" name="Google Shape;122;p26"/>
          <p:cNvSpPr/>
          <p:nvPr/>
        </p:nvSpPr>
        <p:spPr>
          <a:xfrm>
            <a:off x="6295650" y="2736625"/>
            <a:ext cx="25497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Landscape painting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Focus on complementary colours and analogous colours, stencil making and creating tones, patterns and textures using acrylic paint. Children create landscapes inspired by David Hockney.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3284738" y="2906125"/>
            <a:ext cx="2794200" cy="1820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ic Sans MS"/>
              <a:buNone/>
            </a:pPr>
            <a:r>
              <a:rPr b="1" lang="en-GB" sz="9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Celebrating Differences</a:t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that cultural differences sometimes cause conflict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what racism is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how rumour-spreading and name-calling can be bullying behaviour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explain the difference between direct and indirect types of bullying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compare my life with people in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developing world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4847375" y="751475"/>
            <a:ext cx="2512800" cy="19896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Why is Muhammad and the Quran important to Muslim people?</a:t>
            </a:r>
            <a:endParaRPr b="1" sz="7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Lesson 1: Investigate the significance of the night of power for Muslim people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Lesson 2: To evaluate the impact of the Shahada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Lesson 3: To investigate why the Quran is special to Muslim people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Lesson 4: How do Muslim people treat the Qur’an?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Lesson 5: How have Muhammad’s words and actions affected the way Muslims lead their lives?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Lesson 6: How have Muhammad’s words and actions affected the way Muslims lead their lives?</a:t>
            </a: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6189375" y="2741075"/>
            <a:ext cx="1127400" cy="3096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ART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518325" y="2858213"/>
            <a:ext cx="2549700" cy="18201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Samba drums: Percussion </a:t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will learn to: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● play rhythms accurately along with a piece of recorded music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● use their voice to help play rhythms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● follow 10 hand signals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● play a steady rhythm within the group and lead a groove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● play a 5 part groove</a:t>
            </a:r>
            <a:endParaRPr/>
          </a:p>
        </p:txBody>
      </p:sp>
      <p:sp>
        <p:nvSpPr>
          <p:cNvPr id="127" name="Google Shape;127;p26"/>
          <p:cNvSpPr txBox="1"/>
          <p:nvPr/>
        </p:nvSpPr>
        <p:spPr>
          <a:xfrm>
            <a:off x="3527663" y="2808488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1732200" y="2808488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4799475" y="6955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7422325" y="457350"/>
            <a:ext cx="1521900" cy="1609800"/>
          </a:xfrm>
          <a:prstGeom prst="downArrowCallout">
            <a:avLst>
              <a:gd fmla="val 17939" name="adj1"/>
              <a:gd fmla="val 25000" name="adj2"/>
              <a:gd fmla="val 18934" name="adj3"/>
              <a:gd fmla="val 68209" name="adj4"/>
            </a:avLst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Trip to :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Geography fieldwork -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Exploring the River Lea: Kayaking 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31" name="Google Shape;131;p26"/>
          <p:cNvGraphicFramePr/>
          <p:nvPr/>
        </p:nvGraphicFramePr>
        <p:xfrm>
          <a:off x="314875" y="69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{16071B75-BF5D-45D5-BEDC-A7B9F44ACBD3}</a:tableStyleId>
              </a:tblPr>
              <a:tblGrid>
                <a:gridCol w="1474075"/>
                <a:gridCol w="790925"/>
                <a:gridCol w="2157225"/>
              </a:tblGrid>
              <a:tr h="3296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721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Dance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56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2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Dance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Preparing for personal choices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in class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Identifying</a:t>
                      </a: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how to live a healthy lifestyle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2" name="Google Shape;132;p26"/>
          <p:cNvSpPr/>
          <p:nvPr/>
        </p:nvSpPr>
        <p:spPr>
          <a:xfrm>
            <a:off x="7470450" y="2158725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 b="29049" l="12296" r="11618" t="7732"/>
          <a:stretch/>
        </p:blipFill>
        <p:spPr>
          <a:xfrm>
            <a:off x="6876225" y="2294550"/>
            <a:ext cx="326042" cy="3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 rotWithShape="1">
          <a:blip r:embed="rId4">
            <a:alphaModFix/>
          </a:blip>
          <a:srcRect b="19482" l="0" r="0" t="21535"/>
          <a:stretch/>
        </p:blipFill>
        <p:spPr>
          <a:xfrm>
            <a:off x="770275" y="2808487"/>
            <a:ext cx="824520" cy="4863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5">
            <a:alphaModFix/>
          </a:blip>
          <a:srcRect b="0" l="0" r="0" t="15605"/>
          <a:stretch/>
        </p:blipFill>
        <p:spPr>
          <a:xfrm>
            <a:off x="4105225" y="1787386"/>
            <a:ext cx="519726" cy="190850"/>
          </a:xfrm>
          <a:prstGeom prst="rect">
            <a:avLst/>
          </a:prstGeom>
          <a:noFill/>
          <a:ln cap="flat" cmpd="sng" w="2857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6">
            <a:alphaModFix/>
          </a:blip>
          <a:srcRect b="0" l="6771" r="68471" t="0"/>
          <a:stretch/>
        </p:blipFill>
        <p:spPr>
          <a:xfrm>
            <a:off x="3206100" y="1412825"/>
            <a:ext cx="380863" cy="232995"/>
          </a:xfrm>
          <a:prstGeom prst="rect">
            <a:avLst/>
          </a:prstGeom>
          <a:noFill/>
          <a:ln cap="flat" cmpd="sng" w="64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26"/>
          <p:cNvPicPr preferRelativeResize="0"/>
          <p:nvPr/>
        </p:nvPicPr>
        <p:blipFill rotWithShape="1">
          <a:blip r:embed="rId6">
            <a:alphaModFix/>
          </a:blip>
          <a:srcRect b="0" l="67557" r="7685" t="5060"/>
          <a:stretch/>
        </p:blipFill>
        <p:spPr>
          <a:xfrm>
            <a:off x="3677100" y="1424620"/>
            <a:ext cx="380863" cy="221205"/>
          </a:xfrm>
          <a:prstGeom prst="rect">
            <a:avLst/>
          </a:prstGeom>
          <a:noFill/>
          <a:ln cap="flat" cmpd="sng" w="64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26">
            <a:hlinkClick r:id="rId7"/>
          </p:cNvPr>
          <p:cNvSpPr/>
          <p:nvPr/>
        </p:nvSpPr>
        <p:spPr>
          <a:xfrm>
            <a:off x="7910000" y="4451150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