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Lst>
  <p:sldSz cy="5143500" cx="9144000"/>
  <p:notesSz cx="6858000" cy="9144000"/>
  <p:embeddedFontLst>
    <p:embeddedFont>
      <p:font typeface="Corbel"/>
      <p:regular r:id="rId10"/>
      <p:bold r:id="rId11"/>
      <p:italic r:id="rId12"/>
      <p:boldItalic r:id="rId13"/>
    </p:embeddedFont>
    <p:embeddedFont>
      <p:font typeface="Comfortaa Medium"/>
      <p:regular r:id="rId14"/>
      <p:bold r:id="rId15"/>
    </p:embeddedFont>
    <p:embeddedFont>
      <p:font typeface="Comforta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CA488C-CC66-4460-A96F-1671921B31EE}">
  <a:tblStyle styleId="{B1CA488C-CC66-4460-A96F-1671921B31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1A07AEC-FE15-4B4C-AB91-FC94877A4B8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rbel-bold.fntdata"/><Relationship Id="rId10" Type="http://schemas.openxmlformats.org/officeDocument/2006/relationships/font" Target="fonts/Corbel-regular.fntdata"/><Relationship Id="rId13" Type="http://schemas.openxmlformats.org/officeDocument/2006/relationships/font" Target="fonts/Corbel-boldItalic.fntdata"/><Relationship Id="rId12"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ComfortaaMedium-bold.fntdata"/><Relationship Id="rId14" Type="http://schemas.openxmlformats.org/officeDocument/2006/relationships/font" Target="fonts/ComfortaaMedium-regular.fntdata"/><Relationship Id="rId17" Type="http://schemas.openxmlformats.org/officeDocument/2006/relationships/font" Target="fonts/Comfortaa-bold.fntdata"/><Relationship Id="rId16"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b4f98dbc9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b4f98dbc9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b4f98dbc9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b4f98dbc9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hyperlink" Target="https://docs.google.com/presentation/d/e/2PACX-1vSPeIAz7L4TLIYAn_9JUYK1C1Ny7oMUD2JWr2pIJbd34dQ8Tli-TkaQtml42BvYJDpnjzkak91cCv0m/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Comfortaa"/>
                <a:ea typeface="Comfortaa"/>
                <a:cs typeface="Comfortaa"/>
                <a:sym typeface="Comfortaa"/>
              </a:rPr>
              <a:t>Year 2</a:t>
            </a:r>
            <a:endParaRPr sz="1300">
              <a:latin typeface="Comfortaa"/>
              <a:ea typeface="Comfortaa"/>
              <a:cs typeface="Comfortaa"/>
              <a:sym typeface="Comfortaa"/>
            </a:endParaRPr>
          </a:p>
        </p:txBody>
      </p:sp>
      <p:sp>
        <p:nvSpPr>
          <p:cNvPr id="100" name="Google Shape;100;p25"/>
          <p:cNvSpPr/>
          <p:nvPr/>
        </p:nvSpPr>
        <p:spPr>
          <a:xfrm>
            <a:off x="290975" y="71227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101" name="Google Shape;101;p25"/>
          <p:cNvSpPr/>
          <p:nvPr/>
        </p:nvSpPr>
        <p:spPr>
          <a:xfrm>
            <a:off x="290975" y="1051275"/>
            <a:ext cx="1582500" cy="28986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4274" lvl="0" marL="0" rtl="0" algn="l">
              <a:spcBef>
                <a:spcPts val="0"/>
              </a:spcBef>
              <a:spcAft>
                <a:spcPts val="0"/>
              </a:spcAft>
              <a:buNone/>
            </a:pPr>
            <a:r>
              <a:rPr lang="en-GB" sz="800">
                <a:solidFill>
                  <a:srgbClr val="000000"/>
                </a:solidFill>
                <a:latin typeface="Comic Sans MS"/>
                <a:ea typeface="Comic Sans MS"/>
                <a:cs typeface="Comic Sans MS"/>
                <a:sym typeface="Comic Sans MS"/>
              </a:rPr>
              <a:t>The children will read a range of fiction and non-fiction quality texts including</a:t>
            </a:r>
            <a:endParaRPr sz="800">
              <a:solidFill>
                <a:srgbClr val="000000"/>
              </a:solidFill>
              <a:latin typeface="Comic Sans MS"/>
              <a:ea typeface="Comic Sans MS"/>
              <a:cs typeface="Comic Sans MS"/>
              <a:sym typeface="Comic Sans MS"/>
            </a:endParaRPr>
          </a:p>
          <a:p>
            <a:pPr indent="-4274" lvl="0" marL="0" rtl="0" algn="l">
              <a:spcBef>
                <a:spcPts val="0"/>
              </a:spcBef>
              <a:spcAft>
                <a:spcPts val="0"/>
              </a:spcAft>
              <a:buNone/>
            </a:pPr>
            <a:r>
              <a:rPr lang="en-GB" sz="800">
                <a:solidFill>
                  <a:srgbClr val="000000"/>
                </a:solidFill>
                <a:latin typeface="Comic Sans MS"/>
                <a:ea typeface="Comic Sans MS"/>
                <a:cs typeface="Comic Sans MS"/>
                <a:sym typeface="Comic Sans MS"/>
              </a:rPr>
              <a:t>The day the crayons quit, The day the crayons came home and If I were Prime Minister.</a:t>
            </a:r>
            <a:endParaRPr sz="800">
              <a:solidFill>
                <a:srgbClr val="000000"/>
              </a:solidFill>
              <a:latin typeface="Comic Sans MS"/>
              <a:ea typeface="Comic Sans MS"/>
              <a:cs typeface="Comic Sans MS"/>
              <a:sym typeface="Comic Sans MS"/>
            </a:endParaRPr>
          </a:p>
          <a:p>
            <a:pPr indent="-4274" lvl="0" marL="0" rtl="0" algn="l">
              <a:spcBef>
                <a:spcPts val="0"/>
              </a:spcBef>
              <a:spcAft>
                <a:spcPts val="0"/>
              </a:spcAft>
              <a:buNone/>
            </a:pPr>
            <a:r>
              <a:t/>
            </a:r>
            <a:endParaRPr sz="100">
              <a:solidFill>
                <a:srgbClr val="000000"/>
              </a:solidFill>
              <a:latin typeface="Comic Sans MS"/>
              <a:ea typeface="Comic Sans MS"/>
              <a:cs typeface="Comic Sans MS"/>
              <a:sym typeface="Comic Sans MS"/>
            </a:endParaRPr>
          </a:p>
          <a:p>
            <a:pPr indent="-4274" lvl="0" marL="0" rtl="0" algn="l">
              <a:spcBef>
                <a:spcPts val="0"/>
              </a:spcBef>
              <a:spcAft>
                <a:spcPts val="0"/>
              </a:spcAft>
              <a:buClr>
                <a:srgbClr val="000000"/>
              </a:buClr>
              <a:buSzPts val="1100"/>
              <a:buFont typeface="Arial"/>
              <a:buNone/>
            </a:pPr>
            <a:r>
              <a:rPr lang="en-GB" sz="800">
                <a:solidFill>
                  <a:srgbClr val="000000"/>
                </a:solidFill>
                <a:latin typeface="Comic Sans MS"/>
                <a:ea typeface="Comic Sans MS"/>
                <a:cs typeface="Comic Sans MS"/>
                <a:sym typeface="Comic Sans MS"/>
              </a:rPr>
              <a:t>In writing the children will be writing a persuasive letter and a non-narrative explanation text.</a:t>
            </a:r>
            <a:endParaRPr sz="800">
              <a:solidFill>
                <a:srgbClr val="000000"/>
              </a:solidFill>
              <a:latin typeface="Comic Sans MS"/>
              <a:ea typeface="Comic Sans MS"/>
              <a:cs typeface="Comic Sans MS"/>
              <a:sym typeface="Comic Sans MS"/>
            </a:endParaRPr>
          </a:p>
          <a:p>
            <a:pPr indent="-4274" lvl="0" marL="0" rtl="0" algn="l">
              <a:spcBef>
                <a:spcPts val="0"/>
              </a:spcBef>
              <a:spcAft>
                <a:spcPts val="0"/>
              </a:spcAft>
              <a:buClr>
                <a:srgbClr val="000000"/>
              </a:buClr>
              <a:buSzPts val="1100"/>
              <a:buFont typeface="Arial"/>
              <a:buNone/>
            </a:pPr>
            <a:r>
              <a:rPr lang="en-GB" sz="800">
                <a:solidFill>
                  <a:srgbClr val="000000"/>
                </a:solidFill>
                <a:latin typeface="Comic Sans MS"/>
                <a:ea typeface="Comic Sans MS"/>
                <a:cs typeface="Comic Sans MS"/>
                <a:sym typeface="Comic Sans MS"/>
              </a:rPr>
              <a:t>We have a new reading scheme which links with our grammar, phonics and spelling. </a:t>
            </a:r>
            <a:endParaRPr sz="800">
              <a:solidFill>
                <a:srgbClr val="000000"/>
              </a:solidFill>
              <a:latin typeface="Comic Sans MS"/>
              <a:ea typeface="Comic Sans MS"/>
              <a:cs typeface="Comic Sans MS"/>
              <a:sym typeface="Comic Sans MS"/>
            </a:endParaRPr>
          </a:p>
          <a:p>
            <a:pPr indent="-4274" lvl="0" marL="0" rtl="0" algn="l">
              <a:spcBef>
                <a:spcPts val="0"/>
              </a:spcBef>
              <a:spcAft>
                <a:spcPts val="0"/>
              </a:spcAft>
              <a:buClr>
                <a:srgbClr val="000000"/>
              </a:buClr>
              <a:buSzPts val="1100"/>
              <a:buFont typeface="Arial"/>
              <a:buNone/>
            </a:pPr>
            <a:r>
              <a:t/>
            </a:r>
            <a:endParaRPr sz="500">
              <a:solidFill>
                <a:srgbClr val="000000"/>
              </a:solidFill>
              <a:latin typeface="Comic Sans MS"/>
              <a:ea typeface="Comic Sans MS"/>
              <a:cs typeface="Comic Sans MS"/>
              <a:sym typeface="Comic Sans MS"/>
            </a:endParaRPr>
          </a:p>
          <a:p>
            <a:pPr indent="-4274" lvl="0" marL="0" rtl="0" algn="l">
              <a:spcBef>
                <a:spcPts val="0"/>
              </a:spcBef>
              <a:spcAft>
                <a:spcPts val="0"/>
              </a:spcAft>
              <a:buClr>
                <a:srgbClr val="000000"/>
              </a:buClr>
              <a:buSzPts val="1100"/>
              <a:buFont typeface="Arial"/>
              <a:buNone/>
            </a:pPr>
            <a:r>
              <a:rPr lang="en-GB" sz="800">
                <a:solidFill>
                  <a:srgbClr val="000000"/>
                </a:solidFill>
                <a:latin typeface="Comic Sans MS"/>
                <a:ea typeface="Comic Sans MS"/>
                <a:cs typeface="Comic Sans MS"/>
                <a:sym typeface="Comic Sans MS"/>
              </a:rPr>
              <a:t>You can enjoy these books with your child at home Please see links to these books on next slide</a:t>
            </a:r>
            <a:endParaRPr sz="800">
              <a:solidFill>
                <a:srgbClr val="000000"/>
              </a:solidFill>
              <a:latin typeface="Comic Sans MS"/>
              <a:ea typeface="Comic Sans MS"/>
              <a:cs typeface="Comic Sans MS"/>
              <a:sym typeface="Comic Sans MS"/>
            </a:endParaRPr>
          </a:p>
        </p:txBody>
      </p:sp>
      <p:sp>
        <p:nvSpPr>
          <p:cNvPr id="102" name="Google Shape;102;p25"/>
          <p:cNvSpPr/>
          <p:nvPr/>
        </p:nvSpPr>
        <p:spPr>
          <a:xfrm>
            <a:off x="2134226" y="788525"/>
            <a:ext cx="1119900" cy="9735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Writing texts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p:txBody>
      </p:sp>
      <p:sp>
        <p:nvSpPr>
          <p:cNvPr id="103" name="Google Shape;103;p25"/>
          <p:cNvSpPr/>
          <p:nvPr/>
        </p:nvSpPr>
        <p:spPr>
          <a:xfrm>
            <a:off x="6076125" y="2355600"/>
            <a:ext cx="3006600" cy="2484600"/>
          </a:xfrm>
          <a:prstGeom prst="verticalScroll">
            <a:avLst>
              <a:gd fmla="val 12500" name="adj"/>
            </a:avLst>
          </a:prstGeom>
          <a:solidFill>
            <a:srgbClr val="FFFFFF"/>
          </a:solidFill>
          <a:ln cap="flat" cmpd="sng" w="9525">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900">
                <a:solidFill>
                  <a:srgbClr val="000000"/>
                </a:solidFill>
                <a:latin typeface="Comfortaa Medium"/>
                <a:ea typeface="Comfortaa Medium"/>
                <a:cs typeface="Comfortaa Medium"/>
                <a:sym typeface="Comfortaa Medium"/>
              </a:rPr>
              <a:t>This term in Geography, Year 2 will be learning about some of the iconic landmarks in the city of London. To do this they will doing the following:</a:t>
            </a:r>
            <a:endParaRPr sz="900">
              <a:solidFill>
                <a:srgbClr val="000000"/>
              </a:solidFill>
              <a:latin typeface="Comfortaa Medium"/>
              <a:ea typeface="Comfortaa Medium"/>
              <a:cs typeface="Comfortaa Medium"/>
              <a:sym typeface="Comfortaa Medium"/>
            </a:endParaRPr>
          </a:p>
          <a:p>
            <a:pPr indent="0" lvl="0" marL="0" rtl="0" algn="l">
              <a:spcBef>
                <a:spcPts val="0"/>
              </a:spcBef>
              <a:spcAft>
                <a:spcPts val="0"/>
              </a:spcAft>
              <a:buClr>
                <a:srgbClr val="000000"/>
              </a:buClr>
              <a:buSzPts val="1100"/>
              <a:buFont typeface="Arial"/>
              <a:buNone/>
            </a:pPr>
            <a:r>
              <a:t/>
            </a:r>
            <a:endParaRPr sz="800">
              <a:solidFill>
                <a:srgbClr val="000000"/>
              </a:solidFill>
              <a:latin typeface="Comfortaa Medium"/>
              <a:ea typeface="Comfortaa Medium"/>
              <a:cs typeface="Comfortaa Medium"/>
              <a:sym typeface="Comfortaa Medium"/>
            </a:endParaRPr>
          </a:p>
          <a:p>
            <a:pPr indent="-285750" lvl="0" marL="457200" rtl="0" algn="l">
              <a:spcBef>
                <a:spcPts val="0"/>
              </a:spcBef>
              <a:spcAft>
                <a:spcPts val="0"/>
              </a:spcAft>
              <a:buClr>
                <a:srgbClr val="000000"/>
              </a:buClr>
              <a:buSzPts val="900"/>
              <a:buFont typeface="Comfortaa Medium"/>
              <a:buChar char="●"/>
            </a:pPr>
            <a:r>
              <a:rPr lang="en-GB" sz="900">
                <a:solidFill>
                  <a:srgbClr val="000000"/>
                </a:solidFill>
                <a:latin typeface="Comfortaa Medium"/>
                <a:ea typeface="Comfortaa Medium"/>
                <a:cs typeface="Comfortaa Medium"/>
                <a:sym typeface="Comfortaa Medium"/>
              </a:rPr>
              <a:t>Locating london on a map .</a:t>
            </a:r>
            <a:endParaRPr sz="900">
              <a:solidFill>
                <a:srgbClr val="000000"/>
              </a:solidFill>
              <a:latin typeface="Comfortaa Medium"/>
              <a:ea typeface="Comfortaa Medium"/>
              <a:cs typeface="Comfortaa Medium"/>
              <a:sym typeface="Comfortaa Medium"/>
            </a:endParaRPr>
          </a:p>
          <a:p>
            <a:pPr indent="-285750" lvl="0" marL="457200" rtl="0" algn="l">
              <a:spcBef>
                <a:spcPts val="0"/>
              </a:spcBef>
              <a:spcAft>
                <a:spcPts val="0"/>
              </a:spcAft>
              <a:buClr>
                <a:srgbClr val="000000"/>
              </a:buClr>
              <a:buSzPts val="900"/>
              <a:buFont typeface="Comfortaa Medium"/>
              <a:buChar char="●"/>
            </a:pPr>
            <a:r>
              <a:rPr lang="en-GB" sz="900">
                <a:solidFill>
                  <a:srgbClr val="000000"/>
                </a:solidFill>
                <a:latin typeface="Comfortaa Medium"/>
                <a:ea typeface="Comfortaa Medium"/>
                <a:cs typeface="Comfortaa Medium"/>
                <a:sym typeface="Comfortaa Medium"/>
              </a:rPr>
              <a:t>Identifying London landmarks</a:t>
            </a:r>
            <a:endParaRPr sz="900">
              <a:solidFill>
                <a:srgbClr val="000000"/>
              </a:solidFill>
              <a:latin typeface="Comfortaa Medium"/>
              <a:ea typeface="Comfortaa Medium"/>
              <a:cs typeface="Comfortaa Medium"/>
              <a:sym typeface="Comfortaa Medium"/>
            </a:endParaRPr>
          </a:p>
          <a:p>
            <a:pPr indent="-285750" lvl="0" marL="457200" rtl="0" algn="l">
              <a:spcBef>
                <a:spcPts val="0"/>
              </a:spcBef>
              <a:spcAft>
                <a:spcPts val="0"/>
              </a:spcAft>
              <a:buClr>
                <a:srgbClr val="000000"/>
              </a:buClr>
              <a:buSzPts val="900"/>
              <a:buFont typeface="Comfortaa Medium"/>
              <a:buChar char="●"/>
            </a:pPr>
            <a:r>
              <a:rPr lang="en-GB" sz="900">
                <a:solidFill>
                  <a:srgbClr val="000000"/>
                </a:solidFill>
                <a:latin typeface="Comfortaa Medium"/>
                <a:ea typeface="Comfortaa Medium"/>
                <a:cs typeface="Comfortaa Medium"/>
                <a:sym typeface="Comfortaa Medium"/>
              </a:rPr>
              <a:t>Comparing similarities and differences</a:t>
            </a:r>
            <a:endParaRPr sz="900">
              <a:solidFill>
                <a:srgbClr val="000000"/>
              </a:solidFill>
              <a:latin typeface="Comfortaa Medium"/>
              <a:ea typeface="Comfortaa Medium"/>
              <a:cs typeface="Comfortaa Medium"/>
              <a:sym typeface="Comfortaa Medium"/>
            </a:endParaRPr>
          </a:p>
          <a:p>
            <a:pPr indent="-285750" lvl="0" marL="457200" rtl="0" algn="l">
              <a:spcBef>
                <a:spcPts val="0"/>
              </a:spcBef>
              <a:spcAft>
                <a:spcPts val="0"/>
              </a:spcAft>
              <a:buClr>
                <a:srgbClr val="000000"/>
              </a:buClr>
              <a:buSzPts val="900"/>
              <a:buFont typeface="Comfortaa SemiBold"/>
              <a:buChar char="●"/>
            </a:pPr>
            <a:r>
              <a:rPr lang="en-GB" sz="900">
                <a:solidFill>
                  <a:srgbClr val="000000"/>
                </a:solidFill>
                <a:latin typeface="Comfortaa Medium"/>
                <a:ea typeface="Comfortaa Medium"/>
                <a:cs typeface="Comfortaa Medium"/>
                <a:sym typeface="Comfortaa Medium"/>
              </a:rPr>
              <a:t>Children learn about the Physical geography of London as well as how it has been impacted by humans</a:t>
            </a:r>
            <a:endParaRPr sz="900">
              <a:solidFill>
                <a:srgbClr val="000000"/>
              </a:solidFill>
              <a:latin typeface="Comfortaa Medium"/>
              <a:ea typeface="Comfortaa Medium"/>
              <a:cs typeface="Comfortaa Medium"/>
              <a:sym typeface="Comfortaa Medium"/>
            </a:endParaRPr>
          </a:p>
          <a:p>
            <a:pPr indent="-285750" lvl="0" marL="457200" rtl="0" algn="l">
              <a:spcBef>
                <a:spcPts val="0"/>
              </a:spcBef>
              <a:spcAft>
                <a:spcPts val="0"/>
              </a:spcAft>
              <a:buClr>
                <a:srgbClr val="000000"/>
              </a:buClr>
              <a:buSzPts val="900"/>
              <a:buFont typeface="Comfortaa"/>
              <a:buChar char="●"/>
            </a:pPr>
            <a:r>
              <a:rPr lang="en-GB" sz="900">
                <a:solidFill>
                  <a:srgbClr val="000000"/>
                </a:solidFill>
                <a:latin typeface="Comfortaa"/>
                <a:ea typeface="Comfortaa"/>
                <a:cs typeface="Comfortaa"/>
                <a:sym typeface="Comfortaa"/>
              </a:rPr>
              <a:t>Design a London Landmark</a:t>
            </a:r>
            <a:endParaRPr sz="900">
              <a:solidFill>
                <a:srgbClr val="000000"/>
              </a:solidFill>
              <a:latin typeface="Comfortaa"/>
              <a:ea typeface="Comfortaa"/>
              <a:cs typeface="Comfortaa"/>
              <a:sym typeface="Comfortaa"/>
            </a:endParaRPr>
          </a:p>
          <a:p>
            <a:pPr indent="0" lvl="0" marL="457200" rtl="0" algn="l">
              <a:spcBef>
                <a:spcPts val="0"/>
              </a:spcBef>
              <a:spcAft>
                <a:spcPts val="0"/>
              </a:spcAft>
              <a:buNone/>
            </a:pPr>
            <a:r>
              <a:t/>
            </a:r>
            <a:endParaRPr sz="900">
              <a:solidFill>
                <a:srgbClr val="000000"/>
              </a:solidFill>
              <a:latin typeface="Comfortaa Medium"/>
              <a:ea typeface="Comfortaa Medium"/>
              <a:cs typeface="Comfortaa Medium"/>
              <a:sym typeface="Comfortaa Medium"/>
            </a:endParaRPr>
          </a:p>
        </p:txBody>
      </p:sp>
      <p:sp>
        <p:nvSpPr>
          <p:cNvPr id="104" name="Google Shape;104;p25"/>
          <p:cNvSpPr/>
          <p:nvPr/>
        </p:nvSpPr>
        <p:spPr>
          <a:xfrm>
            <a:off x="554975" y="3949875"/>
            <a:ext cx="1318500" cy="8904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105" name="Google Shape;105;p25"/>
          <p:cNvSpPr/>
          <p:nvPr/>
        </p:nvSpPr>
        <p:spPr>
          <a:xfrm>
            <a:off x="5758825" y="2041075"/>
            <a:ext cx="3212700" cy="456900"/>
          </a:xfrm>
          <a:prstGeom prst="ellipseRibbon2">
            <a:avLst>
              <a:gd fmla="val 25000" name="adj1"/>
              <a:gd fmla="val 50000" name="adj2"/>
              <a:gd fmla="val 12500" name="adj3"/>
            </a:avLst>
          </a:prstGeom>
          <a:solidFill>
            <a:srgbClr val="FFFFFF"/>
          </a:solid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106" name="Google Shape;106;p25"/>
          <p:cNvSpPr/>
          <p:nvPr/>
        </p:nvSpPr>
        <p:spPr>
          <a:xfrm>
            <a:off x="3494450" y="1346175"/>
            <a:ext cx="2192400" cy="22842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750">
                <a:solidFill>
                  <a:srgbClr val="000000"/>
                </a:solidFill>
                <a:latin typeface="Comfortaa Medium"/>
                <a:ea typeface="Comfortaa Medium"/>
                <a:cs typeface="Comfortaa Medium"/>
                <a:sym typeface="Comfortaa Medium"/>
              </a:rPr>
              <a:t>Year 2 will be focusing on living things and their habitats.</a:t>
            </a:r>
            <a:endParaRPr sz="750">
              <a:solidFill>
                <a:srgbClr val="000000"/>
              </a:solidFill>
              <a:latin typeface="Comfortaa Medium"/>
              <a:ea typeface="Comfortaa Medium"/>
              <a:cs typeface="Comfortaa Medium"/>
              <a:sym typeface="Comfortaa Medium"/>
            </a:endParaRPr>
          </a:p>
          <a:p>
            <a:pPr indent="0" lvl="0" marL="0" rtl="0" algn="l">
              <a:spcBef>
                <a:spcPts val="0"/>
              </a:spcBef>
              <a:spcAft>
                <a:spcPts val="0"/>
              </a:spcAft>
              <a:buClr>
                <a:srgbClr val="000000"/>
              </a:buClr>
              <a:buSzPts val="1100"/>
              <a:buFont typeface="Arial"/>
              <a:buNone/>
            </a:pPr>
            <a:r>
              <a:t/>
            </a:r>
            <a:endParaRPr sz="450">
              <a:solidFill>
                <a:srgbClr val="000000"/>
              </a:solidFill>
              <a:latin typeface="Comfortaa Medium"/>
              <a:ea typeface="Comfortaa Medium"/>
              <a:cs typeface="Comfortaa Medium"/>
              <a:sym typeface="Comfortaa Medium"/>
            </a:endParaRPr>
          </a:p>
          <a:p>
            <a:pPr indent="-53975" lvl="0" marL="0" rtl="0" algn="l">
              <a:spcBef>
                <a:spcPts val="0"/>
              </a:spcBef>
              <a:spcAft>
                <a:spcPts val="0"/>
              </a:spcAft>
              <a:buClr>
                <a:srgbClr val="000000"/>
              </a:buClr>
              <a:buSzPts val="850"/>
              <a:buFont typeface="Comfortaa Medium"/>
              <a:buChar char="●"/>
            </a:pPr>
            <a:r>
              <a:rPr lang="en-GB" sz="850">
                <a:solidFill>
                  <a:srgbClr val="000000"/>
                </a:solidFill>
                <a:latin typeface="Comfortaa Medium"/>
                <a:ea typeface="Comfortaa Medium"/>
                <a:cs typeface="Comfortaa Medium"/>
                <a:sym typeface="Comfortaa Medium"/>
              </a:rPr>
              <a:t>Comparing things that are living, non-living and have never been alive (e.g. animals and objects)</a:t>
            </a:r>
            <a:endParaRPr sz="850">
              <a:solidFill>
                <a:srgbClr val="000000"/>
              </a:solidFill>
              <a:latin typeface="Comfortaa Medium"/>
              <a:ea typeface="Comfortaa Medium"/>
              <a:cs typeface="Comfortaa Medium"/>
              <a:sym typeface="Comfortaa Medium"/>
            </a:endParaRPr>
          </a:p>
          <a:p>
            <a:pPr indent="-53975" lvl="0" marL="0" rtl="0" algn="l">
              <a:spcBef>
                <a:spcPts val="0"/>
              </a:spcBef>
              <a:spcAft>
                <a:spcPts val="0"/>
              </a:spcAft>
              <a:buClr>
                <a:srgbClr val="000000"/>
              </a:buClr>
              <a:buSzPts val="850"/>
              <a:buFont typeface="Comfortaa Medium"/>
              <a:buChar char="●"/>
            </a:pPr>
            <a:r>
              <a:rPr lang="en-GB" sz="850">
                <a:solidFill>
                  <a:srgbClr val="000000"/>
                </a:solidFill>
                <a:latin typeface="Comfortaa Medium"/>
                <a:ea typeface="Comfortaa Medium"/>
                <a:cs typeface="Comfortaa Medium"/>
                <a:sym typeface="Comfortaa Medium"/>
              </a:rPr>
              <a:t>Understand what habitats are and what they provide.</a:t>
            </a:r>
            <a:endParaRPr sz="850">
              <a:solidFill>
                <a:srgbClr val="000000"/>
              </a:solidFill>
              <a:latin typeface="Comfortaa Medium"/>
              <a:ea typeface="Comfortaa Medium"/>
              <a:cs typeface="Comfortaa Medium"/>
              <a:sym typeface="Comfortaa Medium"/>
            </a:endParaRPr>
          </a:p>
          <a:p>
            <a:pPr indent="-53975" lvl="0" marL="0" rtl="0" algn="l">
              <a:spcBef>
                <a:spcPts val="0"/>
              </a:spcBef>
              <a:spcAft>
                <a:spcPts val="0"/>
              </a:spcAft>
              <a:buClr>
                <a:srgbClr val="000000"/>
              </a:buClr>
              <a:buSzPts val="850"/>
              <a:buFont typeface="Comfortaa Medium"/>
              <a:buChar char="●"/>
            </a:pPr>
            <a:r>
              <a:rPr lang="en-GB" sz="850">
                <a:latin typeface="Comfortaa Medium"/>
                <a:ea typeface="Comfortaa Medium"/>
                <a:cs typeface="Comfortaa Medium"/>
                <a:sym typeface="Comfortaa Medium"/>
              </a:rPr>
              <a:t>Identify animals that live in microhabitats.</a:t>
            </a:r>
            <a:endParaRPr sz="850">
              <a:latin typeface="Comfortaa Medium"/>
              <a:ea typeface="Comfortaa Medium"/>
              <a:cs typeface="Comfortaa Medium"/>
              <a:sym typeface="Comfortaa Medium"/>
            </a:endParaRPr>
          </a:p>
          <a:p>
            <a:pPr indent="-53975" lvl="0" marL="0" rtl="0" algn="l">
              <a:spcBef>
                <a:spcPts val="0"/>
              </a:spcBef>
              <a:spcAft>
                <a:spcPts val="0"/>
              </a:spcAft>
              <a:buClr>
                <a:srgbClr val="000000"/>
              </a:buClr>
              <a:buSzPts val="850"/>
              <a:buFont typeface="Comfortaa Medium"/>
              <a:buChar char="●"/>
            </a:pPr>
            <a:r>
              <a:rPr lang="en-GB" sz="850">
                <a:solidFill>
                  <a:srgbClr val="000000"/>
                </a:solidFill>
                <a:latin typeface="Comfortaa Medium"/>
                <a:ea typeface="Comfortaa Medium"/>
                <a:cs typeface="Comfortaa Medium"/>
                <a:sym typeface="Comfortaa Medium"/>
              </a:rPr>
              <a:t>Identify animals and their food.</a:t>
            </a:r>
            <a:endParaRPr sz="850">
              <a:solidFill>
                <a:srgbClr val="000000"/>
              </a:solidFill>
              <a:latin typeface="Comfortaa Medium"/>
              <a:ea typeface="Comfortaa Medium"/>
              <a:cs typeface="Comfortaa Medium"/>
              <a:sym typeface="Comfortaa Medium"/>
            </a:endParaRPr>
          </a:p>
          <a:p>
            <a:pPr indent="-53975" lvl="0" marL="0" rtl="0" algn="l">
              <a:spcBef>
                <a:spcPts val="0"/>
              </a:spcBef>
              <a:spcAft>
                <a:spcPts val="0"/>
              </a:spcAft>
              <a:buClr>
                <a:srgbClr val="000000"/>
              </a:buClr>
              <a:buSzPts val="850"/>
              <a:buFont typeface="Comfortaa Medium"/>
              <a:buChar char="●"/>
            </a:pPr>
            <a:r>
              <a:rPr lang="en-GB" sz="850">
                <a:solidFill>
                  <a:srgbClr val="000000"/>
                </a:solidFill>
                <a:latin typeface="Comfortaa Medium"/>
                <a:ea typeface="Comfortaa Medium"/>
                <a:cs typeface="Comfortaa Medium"/>
                <a:sym typeface="Comfortaa Medium"/>
              </a:rPr>
              <a:t>Construct a food chain and explain what it means.</a:t>
            </a:r>
            <a:endParaRPr sz="850">
              <a:latin typeface="Comfortaa Medium"/>
              <a:ea typeface="Comfortaa Medium"/>
              <a:cs typeface="Comfortaa Medium"/>
              <a:sym typeface="Comfortaa Medium"/>
            </a:endParaRPr>
          </a:p>
        </p:txBody>
      </p:sp>
      <p:sp>
        <p:nvSpPr>
          <p:cNvPr id="107" name="Google Shape;107;p25"/>
          <p:cNvSpPr/>
          <p:nvPr/>
        </p:nvSpPr>
        <p:spPr>
          <a:xfrm>
            <a:off x="3339825" y="930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108" name="Google Shape;108;p25"/>
          <p:cNvSpPr/>
          <p:nvPr/>
        </p:nvSpPr>
        <p:spPr>
          <a:xfrm>
            <a:off x="6001875" y="788525"/>
            <a:ext cx="2866800" cy="12084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109" name="Google Shape;109;p25"/>
          <p:cNvSpPr/>
          <p:nvPr/>
        </p:nvSpPr>
        <p:spPr>
          <a:xfrm>
            <a:off x="6075675" y="930325"/>
            <a:ext cx="27192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288"/>
              </a:spcBef>
              <a:spcAft>
                <a:spcPts val="0"/>
              </a:spcAft>
              <a:buClr>
                <a:srgbClr val="000000"/>
              </a:buClr>
              <a:buSzPts val="1100"/>
              <a:buFont typeface="Arial"/>
              <a:buNone/>
            </a:pPr>
            <a:r>
              <a:rPr lang="en-GB" sz="700">
                <a:solidFill>
                  <a:srgbClr val="000000"/>
                </a:solidFill>
                <a:latin typeface="Comfortaa"/>
                <a:ea typeface="Comfortaa"/>
                <a:cs typeface="Comfortaa"/>
                <a:sym typeface="Comfortaa"/>
              </a:rPr>
              <a:t>This term, Year 2 will </a:t>
            </a:r>
            <a:r>
              <a:rPr lang="en-GB" sz="700">
                <a:latin typeface="Comfortaa"/>
                <a:ea typeface="Comfortaa"/>
                <a:cs typeface="Comfortaa"/>
                <a:sym typeface="Comfortaa"/>
              </a:rPr>
              <a:t>be </a:t>
            </a:r>
            <a:br>
              <a:rPr lang="en-GB" sz="700">
                <a:latin typeface="Comfortaa"/>
                <a:ea typeface="Comfortaa"/>
                <a:cs typeface="Comfortaa"/>
                <a:sym typeface="Comfortaa"/>
              </a:rPr>
            </a:br>
            <a:r>
              <a:rPr lang="en-GB" sz="700">
                <a:latin typeface="Comfortaa"/>
                <a:ea typeface="Comfortaa"/>
                <a:cs typeface="Comfortaa"/>
                <a:sym typeface="Comfortaa"/>
              </a:rPr>
              <a:t>entering data to make </a:t>
            </a:r>
            <a:br>
              <a:rPr lang="en-GB" sz="700">
                <a:latin typeface="Comfortaa"/>
                <a:ea typeface="Comfortaa"/>
                <a:cs typeface="Comfortaa"/>
                <a:sym typeface="Comfortaa"/>
              </a:rPr>
            </a:br>
            <a:r>
              <a:rPr lang="en-GB" sz="700">
                <a:latin typeface="Comfortaa"/>
                <a:ea typeface="Comfortaa"/>
                <a:cs typeface="Comfortaa"/>
                <a:sym typeface="Comfortaa"/>
              </a:rPr>
              <a:t> pictograms using the </a:t>
            </a:r>
            <a:br>
              <a:rPr lang="en-GB" sz="700">
                <a:latin typeface="Comfortaa"/>
                <a:ea typeface="Comfortaa"/>
                <a:cs typeface="Comfortaa"/>
                <a:sym typeface="Comfortaa"/>
              </a:rPr>
            </a:br>
            <a:r>
              <a:rPr lang="en-GB" sz="700">
                <a:latin typeface="Comfortaa"/>
                <a:ea typeface="Comfortaa"/>
                <a:cs typeface="Comfortaa"/>
                <a:sym typeface="Comfortaa"/>
              </a:rPr>
              <a:t>programme Jit 5.</a:t>
            </a:r>
            <a:endParaRPr sz="700">
              <a:latin typeface="Comfortaa"/>
              <a:ea typeface="Comfortaa"/>
              <a:cs typeface="Comfortaa"/>
              <a:sym typeface="Comfortaa"/>
            </a:endParaRPr>
          </a:p>
          <a:p>
            <a:pPr indent="0" lvl="0" marL="0" rtl="0" algn="l">
              <a:lnSpc>
                <a:spcPct val="115000"/>
              </a:lnSpc>
              <a:spcBef>
                <a:spcPts val="288"/>
              </a:spcBef>
              <a:spcAft>
                <a:spcPts val="0"/>
              </a:spcAft>
              <a:buClr>
                <a:srgbClr val="000000"/>
              </a:buClr>
              <a:buSzPts val="1100"/>
              <a:buFont typeface="Arial"/>
              <a:buNone/>
            </a:pPr>
            <a:r>
              <a:t/>
            </a:r>
            <a:endParaRPr sz="700">
              <a:latin typeface="Comfortaa"/>
              <a:ea typeface="Comfortaa"/>
              <a:cs typeface="Comfortaa"/>
              <a:sym typeface="Comfortaa"/>
            </a:endParaRPr>
          </a:p>
        </p:txBody>
      </p:sp>
      <p:sp>
        <p:nvSpPr>
          <p:cNvPr id="110" name="Google Shape;110;p25"/>
          <p:cNvSpPr/>
          <p:nvPr/>
        </p:nvSpPr>
        <p:spPr>
          <a:xfrm>
            <a:off x="6759250" y="756525"/>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pic>
        <p:nvPicPr>
          <p:cNvPr id="111" name="Google Shape;111;p25"/>
          <p:cNvPicPr preferRelativeResize="0"/>
          <p:nvPr/>
        </p:nvPicPr>
        <p:blipFill>
          <a:blip r:embed="rId3">
            <a:alphaModFix/>
          </a:blip>
          <a:stretch>
            <a:fillRect/>
          </a:stretch>
        </p:blipFill>
        <p:spPr>
          <a:xfrm>
            <a:off x="2174300" y="1154350"/>
            <a:ext cx="481826" cy="510975"/>
          </a:xfrm>
          <a:prstGeom prst="rect">
            <a:avLst/>
          </a:prstGeom>
          <a:noFill/>
          <a:ln cap="flat" cmpd="sng" w="9525">
            <a:solidFill>
              <a:srgbClr val="B6D7A8"/>
            </a:solidFill>
            <a:prstDash val="solid"/>
            <a:round/>
            <a:headEnd len="sm" w="sm" type="none"/>
            <a:tailEnd len="sm" w="sm" type="none"/>
          </a:ln>
        </p:spPr>
      </p:pic>
      <p:sp>
        <p:nvSpPr>
          <p:cNvPr id="112" name="Google Shape;112;p25"/>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Comfortaa"/>
                <a:ea typeface="Comfortaa"/>
                <a:cs typeface="Comfortaa"/>
                <a:sym typeface="Comfortaa"/>
              </a:rPr>
              <a:t>Year 2</a:t>
            </a:r>
            <a:endParaRPr sz="1300">
              <a:latin typeface="Comfortaa"/>
              <a:ea typeface="Comfortaa"/>
              <a:cs typeface="Comfortaa"/>
              <a:sym typeface="Comfortaa"/>
            </a:endParaRPr>
          </a:p>
        </p:txBody>
      </p:sp>
      <p:sp>
        <p:nvSpPr>
          <p:cNvPr id="113" name="Google Shape;113;p25"/>
          <p:cNvSpPr/>
          <p:nvPr/>
        </p:nvSpPr>
        <p:spPr>
          <a:xfrm>
            <a:off x="1904663" y="1818275"/>
            <a:ext cx="1536600" cy="18318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a:p>
            <a:pPr indent="0" lvl="0" marL="0" rtl="0" algn="ctr">
              <a:spcBef>
                <a:spcPts val="0"/>
              </a:spcBef>
              <a:spcAft>
                <a:spcPts val="0"/>
              </a:spcAft>
              <a:buNone/>
            </a:pPr>
            <a:r>
              <a:rPr lang="en-GB" sz="800">
                <a:latin typeface="Comfortaa"/>
                <a:ea typeface="Comfortaa"/>
                <a:cs typeface="Comfortaa"/>
                <a:sym typeface="Comfortaa"/>
              </a:rPr>
              <a:t>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p:txBody>
      </p:sp>
      <p:pic>
        <p:nvPicPr>
          <p:cNvPr id="114" name="Google Shape;114;p25"/>
          <p:cNvPicPr preferRelativeResize="0"/>
          <p:nvPr/>
        </p:nvPicPr>
        <p:blipFill rotWithShape="1">
          <a:blip r:embed="rId4">
            <a:alphaModFix/>
          </a:blip>
          <a:srcRect b="0" l="50783" r="0" t="2714"/>
          <a:stretch/>
        </p:blipFill>
        <p:spPr>
          <a:xfrm>
            <a:off x="2461763" y="2133500"/>
            <a:ext cx="384800" cy="609950"/>
          </a:xfrm>
          <a:prstGeom prst="rect">
            <a:avLst/>
          </a:prstGeom>
          <a:noFill/>
          <a:ln>
            <a:noFill/>
          </a:ln>
        </p:spPr>
      </p:pic>
      <p:pic>
        <p:nvPicPr>
          <p:cNvPr id="115" name="Google Shape;115;p25"/>
          <p:cNvPicPr preferRelativeResize="0"/>
          <p:nvPr/>
        </p:nvPicPr>
        <p:blipFill>
          <a:blip r:embed="rId5">
            <a:alphaModFix/>
          </a:blip>
          <a:stretch>
            <a:fillRect/>
          </a:stretch>
        </p:blipFill>
        <p:spPr>
          <a:xfrm>
            <a:off x="1968525" y="2852869"/>
            <a:ext cx="430825" cy="666156"/>
          </a:xfrm>
          <a:prstGeom prst="rect">
            <a:avLst/>
          </a:prstGeom>
          <a:noFill/>
          <a:ln>
            <a:noFill/>
          </a:ln>
        </p:spPr>
      </p:pic>
      <p:pic>
        <p:nvPicPr>
          <p:cNvPr id="116" name="Google Shape;116;p25"/>
          <p:cNvPicPr preferRelativeResize="0"/>
          <p:nvPr/>
        </p:nvPicPr>
        <p:blipFill>
          <a:blip r:embed="rId6">
            <a:alphaModFix/>
          </a:blip>
          <a:stretch>
            <a:fillRect/>
          </a:stretch>
        </p:blipFill>
        <p:spPr>
          <a:xfrm>
            <a:off x="2922675" y="2864351"/>
            <a:ext cx="430825" cy="670665"/>
          </a:xfrm>
          <a:prstGeom prst="rect">
            <a:avLst/>
          </a:prstGeom>
          <a:noFill/>
          <a:ln>
            <a:noFill/>
          </a:ln>
        </p:spPr>
      </p:pic>
      <p:pic>
        <p:nvPicPr>
          <p:cNvPr id="117" name="Google Shape;117;p25"/>
          <p:cNvPicPr preferRelativeResize="0"/>
          <p:nvPr/>
        </p:nvPicPr>
        <p:blipFill>
          <a:blip r:embed="rId7">
            <a:alphaModFix/>
          </a:blip>
          <a:stretch>
            <a:fillRect/>
          </a:stretch>
        </p:blipFill>
        <p:spPr>
          <a:xfrm>
            <a:off x="1952275" y="2122800"/>
            <a:ext cx="430825" cy="631350"/>
          </a:xfrm>
          <a:prstGeom prst="rect">
            <a:avLst/>
          </a:prstGeom>
          <a:noFill/>
          <a:ln>
            <a:noFill/>
          </a:ln>
        </p:spPr>
      </p:pic>
      <p:pic>
        <p:nvPicPr>
          <p:cNvPr id="118" name="Google Shape;118;p25"/>
          <p:cNvPicPr preferRelativeResize="0"/>
          <p:nvPr/>
        </p:nvPicPr>
        <p:blipFill rotWithShape="1">
          <a:blip r:embed="rId8">
            <a:alphaModFix/>
          </a:blip>
          <a:srcRect b="0" l="0" r="3344" t="0"/>
          <a:stretch/>
        </p:blipFill>
        <p:spPr>
          <a:xfrm>
            <a:off x="2925250" y="2119288"/>
            <a:ext cx="430825" cy="638372"/>
          </a:xfrm>
          <a:prstGeom prst="rect">
            <a:avLst/>
          </a:prstGeom>
          <a:noFill/>
          <a:ln>
            <a:noFill/>
          </a:ln>
        </p:spPr>
      </p:pic>
      <p:pic>
        <p:nvPicPr>
          <p:cNvPr id="119" name="Google Shape;119;p25"/>
          <p:cNvPicPr preferRelativeResize="0"/>
          <p:nvPr/>
        </p:nvPicPr>
        <p:blipFill rotWithShape="1">
          <a:blip r:embed="rId9">
            <a:alphaModFix/>
          </a:blip>
          <a:srcRect b="5298" l="4934" r="0" t="3202"/>
          <a:stretch/>
        </p:blipFill>
        <p:spPr>
          <a:xfrm>
            <a:off x="2445600" y="2856625"/>
            <a:ext cx="430825" cy="686125"/>
          </a:xfrm>
          <a:prstGeom prst="rect">
            <a:avLst/>
          </a:prstGeom>
          <a:noFill/>
          <a:ln>
            <a:noFill/>
          </a:ln>
        </p:spPr>
      </p:pic>
      <p:pic>
        <p:nvPicPr>
          <p:cNvPr id="120" name="Google Shape;120;p25"/>
          <p:cNvPicPr preferRelativeResize="0"/>
          <p:nvPr/>
        </p:nvPicPr>
        <p:blipFill>
          <a:blip r:embed="rId10">
            <a:alphaModFix/>
          </a:blip>
          <a:stretch>
            <a:fillRect/>
          </a:stretch>
        </p:blipFill>
        <p:spPr>
          <a:xfrm>
            <a:off x="2720825" y="1112625"/>
            <a:ext cx="384800" cy="594426"/>
          </a:xfrm>
          <a:prstGeom prst="rect">
            <a:avLst/>
          </a:prstGeom>
          <a:noFill/>
          <a:ln>
            <a:noFill/>
          </a:ln>
        </p:spPr>
      </p:pic>
      <p:pic>
        <p:nvPicPr>
          <p:cNvPr id="121" name="Google Shape;121;p25"/>
          <p:cNvPicPr preferRelativeResize="0"/>
          <p:nvPr/>
        </p:nvPicPr>
        <p:blipFill>
          <a:blip r:embed="rId11">
            <a:alphaModFix/>
          </a:blip>
          <a:stretch>
            <a:fillRect/>
          </a:stretch>
        </p:blipFill>
        <p:spPr>
          <a:xfrm>
            <a:off x="7507652" y="1028700"/>
            <a:ext cx="1164373" cy="762287"/>
          </a:xfrm>
          <a:prstGeom prst="rect">
            <a:avLst/>
          </a:prstGeom>
          <a:solidFill>
            <a:srgbClr val="FFFFFF"/>
          </a:solidFill>
          <a:ln cap="flat" cmpd="sng" w="9525">
            <a:solidFill>
              <a:srgbClr val="B7B7B7"/>
            </a:solidFill>
            <a:prstDash val="solid"/>
            <a:round/>
            <a:headEnd len="sm" w="sm" type="none"/>
            <a:tailEnd len="sm" w="sm" type="none"/>
          </a:ln>
        </p:spPr>
      </p:pic>
      <p:sp>
        <p:nvSpPr>
          <p:cNvPr id="122" name="Google Shape;122;p25"/>
          <p:cNvSpPr/>
          <p:nvPr/>
        </p:nvSpPr>
        <p:spPr>
          <a:xfrm>
            <a:off x="1904675" y="3693900"/>
            <a:ext cx="4171500" cy="973500"/>
          </a:xfrm>
          <a:prstGeom prst="roundRect">
            <a:avLst>
              <a:gd fmla="val 16667" name="adj"/>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750">
                <a:solidFill>
                  <a:schemeClr val="dk1"/>
                </a:solidFill>
                <a:latin typeface="Comfortaa"/>
                <a:ea typeface="Comfortaa"/>
                <a:cs typeface="Comfortaa"/>
                <a:sym typeface="Comfortaa"/>
              </a:rPr>
              <a:t>This term, Year 2 will be focussing on telling and writing the time, including quarter past and quarter to. The children will be able to compare and sequence intervals of time. They will identify the number of hours in a day and the minutes in an hour. </a:t>
            </a:r>
            <a:endParaRPr b="1" sz="7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b="1" sz="25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750">
                <a:solidFill>
                  <a:schemeClr val="dk1"/>
                </a:solidFill>
                <a:latin typeface="Comfortaa"/>
                <a:ea typeface="Comfortaa"/>
                <a:cs typeface="Comfortaa"/>
                <a:sym typeface="Comfortaa"/>
              </a:rPr>
              <a:t>Children will identify and compare fractions, including halves, quarters and thirds of shapes, moving onto learning about numerators and denominators.</a:t>
            </a:r>
            <a:endParaRPr sz="7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p:nvPr/>
        </p:nvSpPr>
        <p:spPr>
          <a:xfrm>
            <a:off x="6222900" y="2571750"/>
            <a:ext cx="2570400" cy="1820100"/>
          </a:xfrm>
          <a:prstGeom prst="foldedCorner">
            <a:avLst>
              <a:gd fmla="val 25843"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00">
              <a:latin typeface="Comfortaa"/>
              <a:ea typeface="Comfortaa"/>
              <a:cs typeface="Comfortaa"/>
              <a:sym typeface="Comfortaa"/>
            </a:endParaRPr>
          </a:p>
          <a:p>
            <a:pPr indent="0" lvl="0" marL="0" rtl="0" algn="l">
              <a:spcBef>
                <a:spcPts val="0"/>
              </a:spcBef>
              <a:spcAft>
                <a:spcPts val="0"/>
              </a:spcAft>
              <a:buNone/>
            </a:pPr>
            <a:r>
              <a:rPr lang="en-GB" sz="700">
                <a:latin typeface="Comfortaa"/>
                <a:ea typeface="Comfortaa"/>
                <a:cs typeface="Comfortaa"/>
                <a:sym typeface="Comfortaa"/>
              </a:rPr>
              <a:t>Celebrating Difference:</a:t>
            </a:r>
            <a:endParaRPr sz="700">
              <a:latin typeface="Comfortaa"/>
              <a:ea typeface="Comfortaa"/>
              <a:cs typeface="Comfortaa"/>
              <a:sym typeface="Comfortaa"/>
            </a:endParaRPr>
          </a:p>
          <a:p>
            <a:pPr indent="0" lvl="0" marL="0" rtl="0" algn="l">
              <a:spcBef>
                <a:spcPts val="0"/>
              </a:spcBef>
              <a:spcAft>
                <a:spcPts val="0"/>
              </a:spcAft>
              <a:buNone/>
            </a:pPr>
            <a:r>
              <a:rPr lang="en-GB" sz="700">
                <a:latin typeface="Comfortaa"/>
                <a:ea typeface="Comfortaa"/>
                <a:cs typeface="Comfortaa"/>
                <a:sym typeface="Comfortaa"/>
              </a:rPr>
              <a:t>-</a:t>
            </a:r>
            <a:r>
              <a:rPr lang="en-GB" sz="700">
                <a:solidFill>
                  <a:srgbClr val="000000"/>
                </a:solidFill>
                <a:latin typeface="Comfortaa"/>
                <a:ea typeface="Comfortaa"/>
                <a:cs typeface="Comfortaa"/>
                <a:sym typeface="Comfortaa"/>
              </a:rPr>
              <a:t>How important friendships are in making us feel happy and secure, and how people choose and make friends</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lang="en-GB" sz="700">
                <a:latin typeface="Comfortaa"/>
                <a:ea typeface="Comfortaa"/>
                <a:cs typeface="Comfortaa"/>
                <a:sym typeface="Comfortaa"/>
              </a:rPr>
              <a:t>-T</a:t>
            </a:r>
            <a:r>
              <a:rPr lang="en-GB" sz="700">
                <a:solidFill>
                  <a:srgbClr val="000000"/>
                </a:solidFill>
                <a:latin typeface="Comfortaa"/>
                <a:ea typeface="Comfortaa"/>
                <a:cs typeface="Comfortaa"/>
                <a:sym typeface="Comfortaa"/>
              </a:rPr>
              <a:t>he importance of respecting others, even when they are very different from them (for example, physically, in character, personality or backgrounds), or make different choices or have different preferences or beliefs</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lang="en-GB" sz="700">
                <a:solidFill>
                  <a:srgbClr val="000000"/>
                </a:solidFill>
                <a:latin typeface="Comfortaa"/>
                <a:ea typeface="Comfortaa"/>
                <a:cs typeface="Comfortaa"/>
                <a:sym typeface="Comfortaa"/>
              </a:rPr>
              <a:t>-About the concept of privacy and the implications of it for both children and adults; including that it is not always right to keep secrets if they relate to being safe</a:t>
            </a:r>
            <a:endParaRPr b="1" sz="7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128" name="Google Shape;128;p26"/>
          <p:cNvSpPr/>
          <p:nvPr/>
        </p:nvSpPr>
        <p:spPr>
          <a:xfrm>
            <a:off x="2803413" y="1096163"/>
            <a:ext cx="2051400" cy="1904400"/>
          </a:xfrm>
          <a:prstGeom prst="ellipseRibbon2">
            <a:avLst>
              <a:gd fmla="val 25000" name="adj1"/>
              <a:gd fmla="val 100000" name="adj2"/>
              <a:gd fmla="val 12500" name="adj3"/>
            </a:avLst>
          </a:prstGeom>
          <a:solidFill>
            <a:srgbClr val="FFFFFF"/>
          </a:solidFill>
          <a:ln cap="flat" cmpd="sng" w="952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900">
                <a:solidFill>
                  <a:srgbClr val="000000"/>
                </a:solidFill>
                <a:latin typeface="Comfortaa"/>
                <a:ea typeface="Comfortaa"/>
                <a:cs typeface="Comfortaa"/>
                <a:sym typeface="Comfortaa"/>
              </a:rPr>
              <a:t>Use ‘wrong hand’ and ‘continuous line’ techniques. Practise drawing leaves using methods from previous lessons. Experiment with different mediums and pencil types.</a:t>
            </a:r>
            <a:endParaRPr sz="700">
              <a:latin typeface="Comfortaa"/>
              <a:ea typeface="Comfortaa"/>
              <a:cs typeface="Comfortaa"/>
              <a:sym typeface="Comfortaa"/>
            </a:endParaRPr>
          </a:p>
        </p:txBody>
      </p:sp>
      <p:sp>
        <p:nvSpPr>
          <p:cNvPr id="129" name="Google Shape;129;p26"/>
          <p:cNvSpPr/>
          <p:nvPr/>
        </p:nvSpPr>
        <p:spPr>
          <a:xfrm>
            <a:off x="4918900" y="850300"/>
            <a:ext cx="2483400" cy="1506300"/>
          </a:xfrm>
          <a:prstGeom prst="doubleWave">
            <a:avLst>
              <a:gd fmla="val 6250" name="adj1"/>
              <a:gd fmla="val 0" name="adj2"/>
            </a:avLst>
          </a:prstGeom>
          <a:solidFill>
            <a:srgbClr val="FFFFFF"/>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GB" sz="600" u="sng">
                <a:solidFill>
                  <a:srgbClr val="222222"/>
                </a:solidFill>
                <a:highlight>
                  <a:srgbClr val="FFFFFF"/>
                </a:highlight>
                <a:latin typeface="Comfortaa"/>
                <a:ea typeface="Comfortaa"/>
                <a:cs typeface="Comfortaa"/>
                <a:sym typeface="Comfortaa"/>
              </a:rPr>
              <a:t>What can stories teach us about forgiveness?</a:t>
            </a:r>
            <a:endParaRPr b="1" sz="600" u="sng">
              <a:solidFill>
                <a:srgbClr val="222222"/>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solidFill>
                  <a:srgbClr val="222222"/>
                </a:solidFill>
                <a:highlight>
                  <a:srgbClr val="FFFFFF"/>
                </a:highlight>
                <a:latin typeface="Comfortaa"/>
                <a:ea typeface="Comfortaa"/>
                <a:cs typeface="Comfortaa"/>
                <a:sym typeface="Comfortaa"/>
              </a:rPr>
              <a:t>-Define the meaning of apologising and saying sorry.</a:t>
            </a:r>
            <a:endParaRPr sz="600">
              <a:solidFill>
                <a:srgbClr val="222222"/>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solidFill>
                  <a:srgbClr val="222222"/>
                </a:solidFill>
                <a:highlight>
                  <a:srgbClr val="FFFFFF"/>
                </a:highlight>
                <a:latin typeface="Comfortaa"/>
                <a:ea typeface="Comfortaa"/>
                <a:cs typeface="Comfortaa"/>
                <a:sym typeface="Comfortaa"/>
              </a:rPr>
              <a:t>-Explore reasons why some individuals may resist or choose not to apologise.</a:t>
            </a:r>
            <a:endParaRPr sz="600">
              <a:solidFill>
                <a:srgbClr val="222222"/>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solidFill>
                  <a:srgbClr val="222222"/>
                </a:solidFill>
                <a:highlight>
                  <a:srgbClr val="FFFFFF"/>
                </a:highlight>
                <a:latin typeface="Comfortaa"/>
                <a:ea typeface="Comfortaa"/>
                <a:cs typeface="Comfortaa"/>
                <a:sym typeface="Comfortaa"/>
              </a:rPr>
              <a:t>-Extract lessons from the story to gain insights or guidance.</a:t>
            </a:r>
            <a:endParaRPr sz="600">
              <a:solidFill>
                <a:srgbClr val="222222"/>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600">
                <a:solidFill>
                  <a:srgbClr val="222222"/>
                </a:solidFill>
                <a:highlight>
                  <a:srgbClr val="FFFFFF"/>
                </a:highlight>
                <a:latin typeface="Comfortaa"/>
                <a:ea typeface="Comfortaa"/>
                <a:cs typeface="Comfortaa"/>
                <a:sym typeface="Comfortaa"/>
              </a:rPr>
              <a:t>-Investigate diverse perspectives on forgiveness and the act of apologising from others.</a:t>
            </a:r>
            <a:endParaRPr sz="600">
              <a:solidFill>
                <a:srgbClr val="222222"/>
              </a:solidFill>
              <a:highlight>
                <a:srgbClr val="FFFFFF"/>
              </a:highlight>
              <a:latin typeface="Comfortaa"/>
              <a:ea typeface="Comfortaa"/>
              <a:cs typeface="Comfortaa"/>
              <a:sym typeface="Comfortaa"/>
            </a:endParaRPr>
          </a:p>
          <a:p>
            <a:pPr indent="0" lvl="0" marL="0" rtl="0" algn="l">
              <a:spcBef>
                <a:spcPts val="0"/>
              </a:spcBef>
              <a:spcAft>
                <a:spcPts val="0"/>
              </a:spcAft>
              <a:buNone/>
            </a:pPr>
            <a:r>
              <a:rPr lang="en-GB" sz="600">
                <a:solidFill>
                  <a:srgbClr val="222222"/>
                </a:solidFill>
                <a:highlight>
                  <a:srgbClr val="FFFFFF"/>
                </a:highlight>
                <a:latin typeface="Comfortaa"/>
                <a:ea typeface="Comfortaa"/>
                <a:cs typeface="Comfortaa"/>
                <a:sym typeface="Comfortaa"/>
              </a:rPr>
              <a:t>-Determine methods for expressing personal values and the importance of effectively communicating them.</a:t>
            </a:r>
            <a:endParaRPr sz="300">
              <a:latin typeface="Comfortaa"/>
              <a:ea typeface="Comfortaa"/>
              <a:cs typeface="Comfortaa"/>
              <a:sym typeface="Comfortaa"/>
            </a:endParaRPr>
          </a:p>
        </p:txBody>
      </p:sp>
      <p:sp>
        <p:nvSpPr>
          <p:cNvPr id="130" name="Google Shape;130;p26"/>
          <p:cNvSpPr/>
          <p:nvPr/>
        </p:nvSpPr>
        <p:spPr>
          <a:xfrm>
            <a:off x="2951350" y="850288"/>
            <a:ext cx="1473900" cy="367500"/>
          </a:xfrm>
          <a:prstGeom prst="snip2DiagRect">
            <a:avLst>
              <a:gd fmla="val 0" name="adj1"/>
              <a:gd fmla="val 50000" name="adj2"/>
            </a:avLst>
          </a:prstGeom>
          <a:solidFill>
            <a:srgbClr val="FFFFFF"/>
          </a:solid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latin typeface="Comfortaa"/>
                <a:ea typeface="Comfortaa"/>
                <a:cs typeface="Comfortaa"/>
                <a:sym typeface="Comfortaa"/>
              </a:rPr>
              <a:t>Art</a:t>
            </a:r>
            <a:endParaRPr b="1" sz="1600">
              <a:latin typeface="Comfortaa"/>
              <a:ea typeface="Comfortaa"/>
              <a:cs typeface="Comfortaa"/>
              <a:sym typeface="Comfortaa"/>
            </a:endParaRPr>
          </a:p>
        </p:txBody>
      </p:sp>
      <p:sp>
        <p:nvSpPr>
          <p:cNvPr id="131" name="Google Shape;131;p26"/>
          <p:cNvSpPr/>
          <p:nvPr/>
        </p:nvSpPr>
        <p:spPr>
          <a:xfrm>
            <a:off x="4362425" y="3103450"/>
            <a:ext cx="1809900" cy="1506300"/>
          </a:xfrm>
          <a:prstGeom prst="round2SameRect">
            <a:avLst>
              <a:gd fmla="val 34012" name="adj1"/>
              <a:gd fmla="val 0" name="adj2"/>
            </a:avLst>
          </a:prstGeom>
          <a:solidFill>
            <a:srgbClr val="FFFFFF"/>
          </a:solid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4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900">
                <a:latin typeface="Comfortaa"/>
                <a:ea typeface="Comfortaa"/>
                <a:cs typeface="Comfortaa"/>
                <a:sym typeface="Comfortaa"/>
              </a:rPr>
              <a:t>Year 2 will:</a:t>
            </a:r>
            <a:endParaRPr sz="9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900">
                <a:latin typeface="Comfortaa"/>
                <a:ea typeface="Comfortaa"/>
                <a:cs typeface="Comfortaa"/>
                <a:sym typeface="Comfortaa"/>
              </a:rPr>
              <a:t>-continue learning songs to widen their vocal range</a:t>
            </a:r>
            <a:endParaRPr sz="9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900">
                <a:latin typeface="Comfortaa"/>
                <a:ea typeface="Comfortaa"/>
                <a:cs typeface="Comfortaa"/>
                <a:sym typeface="Comfortaa"/>
              </a:rPr>
              <a:t>-practise creating rhythms on tuned and untuned percussion</a:t>
            </a:r>
            <a:endParaRPr sz="9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900">
                <a:latin typeface="Comfortaa"/>
                <a:ea typeface="Comfortaa"/>
                <a:cs typeface="Comfortaa"/>
                <a:sym typeface="Comfortaa"/>
              </a:rPr>
              <a:t>-listen to the music of James Brown.</a:t>
            </a:r>
            <a:endParaRPr sz="1200">
              <a:latin typeface="Comfortaa"/>
              <a:ea typeface="Comfortaa"/>
              <a:cs typeface="Comfortaa"/>
              <a:sym typeface="Comfortaa"/>
            </a:endParaRPr>
          </a:p>
        </p:txBody>
      </p:sp>
      <p:sp>
        <p:nvSpPr>
          <p:cNvPr id="132" name="Google Shape;132;p26"/>
          <p:cNvSpPr txBox="1"/>
          <p:nvPr/>
        </p:nvSpPr>
        <p:spPr>
          <a:xfrm>
            <a:off x="6307863" y="2356600"/>
            <a:ext cx="1282500" cy="309600"/>
          </a:xfrm>
          <a:prstGeom prst="rect">
            <a:avLst/>
          </a:prstGeom>
          <a:solidFill>
            <a:srgbClr val="FFFFFF"/>
          </a:solidFill>
          <a:ln cap="flat" cmpd="sng" w="1905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133" name="Google Shape;133;p26"/>
          <p:cNvSpPr/>
          <p:nvPr/>
        </p:nvSpPr>
        <p:spPr>
          <a:xfrm>
            <a:off x="4856825" y="2698300"/>
            <a:ext cx="1251900" cy="454200"/>
          </a:xfrm>
          <a:prstGeom prst="teardrop">
            <a:avLst>
              <a:gd fmla="val 100000" name="adj"/>
            </a:avLst>
          </a:prstGeom>
          <a:solidFill>
            <a:srgbClr val="FFFFFF"/>
          </a:solidFill>
          <a:ln cap="flat" cmpd="sng" w="1905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134" name="Google Shape;134;p26"/>
          <p:cNvSpPr/>
          <p:nvPr/>
        </p:nvSpPr>
        <p:spPr>
          <a:xfrm>
            <a:off x="4782400" y="768100"/>
            <a:ext cx="2247600" cy="309600"/>
          </a:xfrm>
          <a:prstGeom prst="roundRect">
            <a:avLst>
              <a:gd fmla="val 16667" name="adj"/>
            </a:avLst>
          </a:prstGeom>
          <a:solidFill>
            <a:srgbClr val="FFFFFF"/>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135" name="Google Shape;135;p26"/>
          <p:cNvSpPr/>
          <p:nvPr/>
        </p:nvSpPr>
        <p:spPr>
          <a:xfrm>
            <a:off x="7518400" y="501650"/>
            <a:ext cx="1354500" cy="1438800"/>
          </a:xfrm>
          <a:prstGeom prst="downArrowCallout">
            <a:avLst>
              <a:gd fmla="val 25000" name="adj1"/>
              <a:gd fmla="val 25000" name="adj2"/>
              <a:gd fmla="val 25000" name="adj3"/>
              <a:gd fmla="val 64977" name="adj4"/>
            </a:avLst>
          </a:prstGeom>
          <a:solidFill>
            <a:srgbClr val="FFFFFF"/>
          </a:solidFill>
          <a:ln cap="flat" cmpd="sng" w="9525">
            <a:solidFill>
              <a:srgbClr val="59595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Comfortaa"/>
                <a:ea typeface="Comfortaa"/>
                <a:cs typeface="Comfortaa"/>
                <a:sym typeface="Comfortaa"/>
              </a:rPr>
              <a:t>This term we will be participating in an educational visit to see London landmarks and the National Art Gallery.. We will also engage in a Great Fire of London workshop with the London Fire Service.</a:t>
            </a:r>
            <a:endParaRPr sz="600">
              <a:latin typeface="Comfortaa"/>
              <a:ea typeface="Comfortaa"/>
              <a:cs typeface="Comfortaa"/>
              <a:sym typeface="Comfortaa"/>
            </a:endParaRPr>
          </a:p>
        </p:txBody>
      </p:sp>
      <p:sp>
        <p:nvSpPr>
          <p:cNvPr id="136" name="Google Shape;136;p26"/>
          <p:cNvSpPr/>
          <p:nvPr/>
        </p:nvSpPr>
        <p:spPr>
          <a:xfrm>
            <a:off x="7590373" y="1959825"/>
            <a:ext cx="1282500"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latin typeface="Comfortaa"/>
                <a:ea typeface="Comfortaa"/>
                <a:cs typeface="Comfortaa"/>
                <a:sym typeface="Comfortaa"/>
              </a:rPr>
              <a:t>Curriculum Enrichment</a:t>
            </a:r>
            <a:endParaRPr b="1" sz="1100">
              <a:latin typeface="Comfortaa"/>
              <a:ea typeface="Comfortaa"/>
              <a:cs typeface="Comfortaa"/>
              <a:sym typeface="Comfortaa"/>
            </a:endParaRPr>
          </a:p>
        </p:txBody>
      </p:sp>
      <p:graphicFrame>
        <p:nvGraphicFramePr>
          <p:cNvPr id="137" name="Google Shape;137;p26"/>
          <p:cNvGraphicFramePr/>
          <p:nvPr/>
        </p:nvGraphicFramePr>
        <p:xfrm>
          <a:off x="45250" y="768100"/>
          <a:ext cx="3000000" cy="3000000"/>
        </p:xfrm>
        <a:graphic>
          <a:graphicData uri="http://schemas.openxmlformats.org/drawingml/2006/table">
            <a:tbl>
              <a:tblPr>
                <a:noFill/>
                <a:tableStyleId>{B1CA488C-CC66-4460-A96F-1671921B31EE}</a:tableStyleId>
              </a:tblPr>
              <a:tblGrid>
                <a:gridCol w="553950"/>
                <a:gridCol w="685125"/>
                <a:gridCol w="1455000"/>
              </a:tblGrid>
              <a:tr h="342000">
                <a:tc gridSpan="3">
                  <a:txBody>
                    <a:bodyPr/>
                    <a:lstStyle/>
                    <a:p>
                      <a:pPr indent="0" lvl="0" marL="0" rtl="0" algn="ctr">
                        <a:spcBef>
                          <a:spcPts val="0"/>
                        </a:spcBef>
                        <a:spcAft>
                          <a:spcPts val="0"/>
                        </a:spcAft>
                        <a:buNone/>
                      </a:pPr>
                      <a:r>
                        <a:rPr b="1" lang="en-GB" sz="1300">
                          <a:solidFill>
                            <a:srgbClr val="000000"/>
                          </a:solidFill>
                          <a:latin typeface="Comfortaa"/>
                          <a:ea typeface="Comfortaa"/>
                          <a:cs typeface="Comfortaa"/>
                          <a:sym typeface="Comfortaa"/>
                        </a:rPr>
                        <a:t>Physical Education (PE)</a:t>
                      </a:r>
                      <a:endParaRPr b="1" sz="13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85000">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a:t>
                      </a:r>
                      <a:r>
                        <a:rPr b="1" lang="en-GB" sz="800">
                          <a:latin typeface="Comfortaa"/>
                          <a:ea typeface="Comfortaa"/>
                          <a:cs typeface="Comfortaa"/>
                          <a:sym typeface="Comfortaa"/>
                        </a:rPr>
                        <a:t>Mondays</a:t>
                      </a:r>
                      <a:endParaRPr b="1"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428550">
                <a:tc gridSpan="2">
                  <a:txBody>
                    <a:bodyPr/>
                    <a:lstStyle/>
                    <a:p>
                      <a:pPr indent="0" lvl="0" marL="0" rtl="0" algn="ctr">
                        <a:spcBef>
                          <a:spcPts val="0"/>
                        </a:spcBef>
                        <a:spcAft>
                          <a:spcPts val="0"/>
                        </a:spcAft>
                        <a:buNone/>
                      </a:pPr>
                      <a:r>
                        <a:rPr lang="en-GB" sz="800">
                          <a:latin typeface="Comfortaa"/>
                          <a:ea typeface="Comfortaa"/>
                          <a:cs typeface="Comfortaa"/>
                          <a:sym typeface="Comfortaa"/>
                        </a:rPr>
                        <a:t>Fundamental Focus</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None/>
                      </a:pPr>
                      <a:r>
                        <a:t/>
                      </a:r>
                      <a:endParaRPr sz="6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85000">
                <a:tc gridSpan="2">
                  <a:txBody>
                    <a:bodyPr/>
                    <a:lstStyle/>
                    <a:p>
                      <a:pPr indent="0" lvl="0" marL="0" rtl="0" algn="ctr">
                        <a:spcBef>
                          <a:spcPts val="0"/>
                        </a:spcBef>
                        <a:spcAft>
                          <a:spcPts val="0"/>
                        </a:spcAft>
                        <a:buNone/>
                      </a:pPr>
                      <a:r>
                        <a:rPr lang="en-GB" sz="700">
                          <a:latin typeface="Comfortaa"/>
                          <a:ea typeface="Comfortaa"/>
                          <a:cs typeface="Comfortaa"/>
                          <a:sym typeface="Comfortaa"/>
                        </a:rPr>
                        <a:t>Sport Specific Focus</a:t>
                      </a:r>
                      <a:endParaRPr sz="7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None/>
                      </a:pPr>
                      <a:r>
                        <a:rPr lang="en-GB" sz="700">
                          <a:latin typeface="Comfortaa"/>
                          <a:ea typeface="Comfortaa"/>
                          <a:cs typeface="Comfortaa"/>
                          <a:sym typeface="Comfortaa"/>
                        </a:rPr>
                        <a:t>Dance</a:t>
                      </a:r>
                      <a:endParaRPr sz="7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56500">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400">
                          <a:latin typeface="Comfortaa"/>
                          <a:ea typeface="Comfortaa"/>
                          <a:cs typeface="Comfortaa"/>
                          <a:sym typeface="Comfortaa"/>
                        </a:rPr>
                        <a:t>PE award for:</a:t>
                      </a:r>
                      <a:endParaRPr sz="4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600">
                          <a:latin typeface="Comfortaa"/>
                          <a:ea typeface="Comfortaa"/>
                          <a:cs typeface="Comfortaa"/>
                          <a:sym typeface="Comfortaa"/>
                        </a:rPr>
                        <a:t>Describe</a:t>
                      </a:r>
                      <a:r>
                        <a:rPr lang="en-GB" sz="600">
                          <a:latin typeface="Comfortaa"/>
                          <a:ea typeface="Comfortaa"/>
                          <a:cs typeface="Comfortaa"/>
                          <a:sym typeface="Comfortaa"/>
                        </a:rPr>
                        <a:t> how we look after our bodies</a:t>
                      </a:r>
                      <a:endParaRPr sz="6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309600">
                <a:tc vMerge="1"/>
                <a:tc>
                  <a:txBody>
                    <a:bodyPr/>
                    <a:lstStyle/>
                    <a:p>
                      <a:pPr indent="0" lvl="0" marL="0" rtl="0" algn="ctr">
                        <a:spcBef>
                          <a:spcPts val="0"/>
                        </a:spcBef>
                        <a:spcAft>
                          <a:spcPts val="0"/>
                        </a:spcAft>
                        <a:buNone/>
                      </a:pPr>
                      <a:r>
                        <a:rPr lang="en-GB" sz="400">
                          <a:latin typeface="Comfortaa"/>
                          <a:ea typeface="Comfortaa"/>
                          <a:cs typeface="Comfortaa"/>
                          <a:sym typeface="Comfortaa"/>
                        </a:rPr>
                        <a:t>Learning  in class about:</a:t>
                      </a:r>
                      <a:endParaRPr sz="4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600">
                          <a:latin typeface="Comfortaa"/>
                          <a:ea typeface="Comfortaa"/>
                          <a:cs typeface="Comfortaa"/>
                          <a:sym typeface="Comfortaa"/>
                        </a:rPr>
                        <a:t>Describing how the body works</a:t>
                      </a:r>
                      <a:r>
                        <a:rPr lang="en-GB" sz="600">
                          <a:latin typeface="Comfortaa"/>
                          <a:ea typeface="Comfortaa"/>
                          <a:cs typeface="Comfortaa"/>
                          <a:sym typeface="Comfortaa"/>
                        </a:rPr>
                        <a:t>.</a:t>
                      </a:r>
                      <a:endParaRPr sz="6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138" name="Google Shape;138;p26"/>
          <p:cNvSpPr txBox="1"/>
          <p:nvPr/>
        </p:nvSpPr>
        <p:spPr>
          <a:xfrm>
            <a:off x="238775" y="3083125"/>
            <a:ext cx="3787200" cy="159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595959"/>
              </a:solidFill>
            </a:endParaRPr>
          </a:p>
          <a:p>
            <a:pPr indent="0" lvl="0" marL="0" rtl="0" algn="l">
              <a:spcBef>
                <a:spcPts val="0"/>
              </a:spcBef>
              <a:spcAft>
                <a:spcPts val="0"/>
              </a:spcAft>
              <a:buNone/>
            </a:pPr>
            <a:r>
              <a:t/>
            </a:r>
            <a:endParaRPr sz="1700">
              <a:solidFill>
                <a:srgbClr val="595959"/>
              </a:solidFill>
            </a:endParaRPr>
          </a:p>
          <a:p>
            <a:pPr indent="0" lvl="0" marL="0" rtl="0" algn="l">
              <a:spcBef>
                <a:spcPts val="0"/>
              </a:spcBef>
              <a:spcAft>
                <a:spcPts val="0"/>
              </a:spcAft>
              <a:buNone/>
            </a:pPr>
            <a:r>
              <a:t/>
            </a:r>
            <a:endParaRPr sz="1700">
              <a:solidFill>
                <a:srgbClr val="595959"/>
              </a:solidFill>
            </a:endParaRPr>
          </a:p>
          <a:p>
            <a:pPr indent="0" lvl="0" marL="0" rtl="0" algn="l">
              <a:spcBef>
                <a:spcPts val="0"/>
              </a:spcBef>
              <a:spcAft>
                <a:spcPts val="0"/>
              </a:spcAft>
              <a:buNone/>
            </a:pPr>
            <a:r>
              <a:t/>
            </a:r>
            <a:endParaRPr sz="1700">
              <a:solidFill>
                <a:srgbClr val="595959"/>
              </a:solidFill>
            </a:endParaRPr>
          </a:p>
          <a:p>
            <a:pPr indent="0" lvl="0" marL="0" rtl="0" algn="l">
              <a:spcBef>
                <a:spcPts val="0"/>
              </a:spcBef>
              <a:spcAft>
                <a:spcPts val="0"/>
              </a:spcAft>
              <a:buNone/>
            </a:pPr>
            <a:r>
              <a:t/>
            </a:r>
            <a:endParaRPr sz="500">
              <a:solidFill>
                <a:srgbClr val="595959"/>
              </a:solidFill>
            </a:endParaRPr>
          </a:p>
          <a:p>
            <a:pPr indent="0" lvl="0" marL="0" marR="28954" rtl="0" algn="r">
              <a:lnSpc>
                <a:spcPct val="98849"/>
              </a:lnSpc>
              <a:spcBef>
                <a:spcPts val="0"/>
              </a:spcBef>
              <a:spcAft>
                <a:spcPts val="0"/>
              </a:spcAft>
              <a:buClr>
                <a:schemeClr val="dk1"/>
              </a:buClr>
              <a:buSzPts val="1100"/>
              <a:buFont typeface="Arial"/>
              <a:buNone/>
            </a:pPr>
            <a:r>
              <a:rPr lang="en-GB" sz="792">
                <a:solidFill>
                  <a:srgbClr val="0000FF"/>
                </a:solidFill>
                <a:latin typeface="Corbel"/>
                <a:ea typeface="Corbel"/>
                <a:cs typeface="Corbel"/>
                <a:sym typeface="Corbel"/>
              </a:rPr>
              <a:t>                                </a:t>
            </a:r>
            <a:r>
              <a:rPr lang="en-GB" sz="792" u="sng">
                <a:solidFill>
                  <a:srgbClr val="0000FF"/>
                </a:solidFill>
                <a:latin typeface="Corbel"/>
                <a:ea typeface="Corbel"/>
                <a:cs typeface="Corbel"/>
                <a:sym typeface="Corbel"/>
              </a:rPr>
              <a:t>                          </a:t>
            </a:r>
            <a:r>
              <a:rPr lang="en-GB" sz="692" u="sng">
                <a:solidFill>
                  <a:srgbClr val="0000FF"/>
                </a:solidFill>
                <a:latin typeface="Corbel"/>
                <a:ea typeface="Corbel"/>
                <a:cs typeface="Corbel"/>
                <a:sym typeface="Corbel"/>
              </a:rPr>
              <a:t>https://parents.fft.org.uk/YR2_The_Dreams_of_Moxie_Mouse_and_Cat_Capone</a:t>
            </a:r>
            <a:endParaRPr sz="1600">
              <a:solidFill>
                <a:srgbClr val="595959"/>
              </a:solidFill>
            </a:endParaRPr>
          </a:p>
        </p:txBody>
      </p:sp>
      <p:sp>
        <p:nvSpPr>
          <p:cNvPr id="139" name="Google Shape;139;p26"/>
          <p:cNvSpPr txBox="1"/>
          <p:nvPr/>
        </p:nvSpPr>
        <p:spPr>
          <a:xfrm>
            <a:off x="997100" y="3097925"/>
            <a:ext cx="22146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t>Links to FFT reading texts</a:t>
            </a:r>
            <a:endParaRPr sz="900"/>
          </a:p>
        </p:txBody>
      </p:sp>
      <p:pic>
        <p:nvPicPr>
          <p:cNvPr id="140" name="Google Shape;140;p26"/>
          <p:cNvPicPr preferRelativeResize="0"/>
          <p:nvPr/>
        </p:nvPicPr>
        <p:blipFill rotWithShape="1">
          <a:blip r:embed="rId3">
            <a:alphaModFix/>
          </a:blip>
          <a:srcRect b="5340" l="821" r="67468" t="-5340"/>
          <a:stretch/>
        </p:blipFill>
        <p:spPr>
          <a:xfrm>
            <a:off x="1406375" y="1522450"/>
            <a:ext cx="488518" cy="309600"/>
          </a:xfrm>
          <a:prstGeom prst="rect">
            <a:avLst/>
          </a:prstGeom>
          <a:noFill/>
          <a:ln cap="flat" cmpd="sng" w="19050">
            <a:solidFill>
              <a:srgbClr val="EAD1DC"/>
            </a:solidFill>
            <a:prstDash val="solid"/>
            <a:round/>
            <a:headEnd len="sm" w="sm" type="none"/>
            <a:tailEnd len="sm" w="sm" type="none"/>
          </a:ln>
        </p:spPr>
      </p:pic>
      <p:pic>
        <p:nvPicPr>
          <p:cNvPr id="141" name="Google Shape;141;p26"/>
          <p:cNvPicPr preferRelativeResize="0"/>
          <p:nvPr/>
        </p:nvPicPr>
        <p:blipFill rotWithShape="1">
          <a:blip r:embed="rId3">
            <a:alphaModFix/>
          </a:blip>
          <a:srcRect b="12181" l="70259" r="-81" t="0"/>
          <a:stretch/>
        </p:blipFill>
        <p:spPr>
          <a:xfrm>
            <a:off x="2018358" y="1522450"/>
            <a:ext cx="476292" cy="309600"/>
          </a:xfrm>
          <a:prstGeom prst="rect">
            <a:avLst/>
          </a:prstGeom>
          <a:noFill/>
          <a:ln cap="flat" cmpd="sng" w="19050">
            <a:solidFill>
              <a:srgbClr val="EAD1DC"/>
            </a:solidFill>
            <a:prstDash val="solid"/>
            <a:round/>
            <a:headEnd len="sm" w="sm" type="none"/>
            <a:tailEnd len="sm" w="sm" type="none"/>
          </a:ln>
        </p:spPr>
      </p:pic>
      <p:pic>
        <p:nvPicPr>
          <p:cNvPr id="142" name="Google Shape;142;p26"/>
          <p:cNvPicPr preferRelativeResize="0"/>
          <p:nvPr/>
        </p:nvPicPr>
        <p:blipFill rotWithShape="1">
          <a:blip r:embed="rId4">
            <a:alphaModFix/>
          </a:blip>
          <a:srcRect b="0" l="0" r="0" t="15605"/>
          <a:stretch/>
        </p:blipFill>
        <p:spPr>
          <a:xfrm>
            <a:off x="1781075" y="1943523"/>
            <a:ext cx="646674" cy="172200"/>
          </a:xfrm>
          <a:prstGeom prst="rect">
            <a:avLst/>
          </a:prstGeom>
          <a:noFill/>
          <a:ln cap="flat" cmpd="sng" w="19050">
            <a:solidFill>
              <a:srgbClr val="EAD1DC"/>
            </a:solidFill>
            <a:prstDash val="solid"/>
            <a:round/>
            <a:headEnd len="sm" w="sm" type="none"/>
            <a:tailEnd len="sm" w="sm" type="none"/>
          </a:ln>
        </p:spPr>
      </p:pic>
      <p:pic>
        <p:nvPicPr>
          <p:cNvPr id="143" name="Google Shape;143;p26"/>
          <p:cNvPicPr preferRelativeResize="0"/>
          <p:nvPr/>
        </p:nvPicPr>
        <p:blipFill>
          <a:blip r:embed="rId5">
            <a:alphaModFix/>
          </a:blip>
          <a:stretch>
            <a:fillRect/>
          </a:stretch>
        </p:blipFill>
        <p:spPr>
          <a:xfrm>
            <a:off x="419100" y="3470947"/>
            <a:ext cx="396225" cy="396200"/>
          </a:xfrm>
          <a:prstGeom prst="rect">
            <a:avLst/>
          </a:prstGeom>
          <a:noFill/>
          <a:ln>
            <a:noFill/>
          </a:ln>
        </p:spPr>
      </p:pic>
      <p:graphicFrame>
        <p:nvGraphicFramePr>
          <p:cNvPr id="144" name="Google Shape;144;p26"/>
          <p:cNvGraphicFramePr/>
          <p:nvPr/>
        </p:nvGraphicFramePr>
        <p:xfrm>
          <a:off x="933450" y="3488875"/>
          <a:ext cx="3000000" cy="3000000"/>
        </p:xfrm>
        <a:graphic>
          <a:graphicData uri="http://schemas.openxmlformats.org/drawingml/2006/table">
            <a:tbl>
              <a:tblPr>
                <a:noFill/>
                <a:tableStyleId>{91A07AEC-FE15-4B4C-AB91-FC94877A4B8D}</a:tableStyleId>
              </a:tblPr>
              <a:tblGrid>
                <a:gridCol w="2151775"/>
              </a:tblGrid>
              <a:tr h="309600">
                <a:tc>
                  <a:txBody>
                    <a:bodyPr/>
                    <a:lstStyle/>
                    <a:p>
                      <a:pPr indent="0" lvl="0" marL="0" marR="135374" rtl="0" algn="r">
                        <a:spcBef>
                          <a:spcPts val="0"/>
                        </a:spcBef>
                        <a:spcAft>
                          <a:spcPts val="0"/>
                        </a:spcAft>
                        <a:buNone/>
                      </a:pPr>
                      <a:r>
                        <a:rPr lang="en-GB" sz="792" u="sng">
                          <a:solidFill>
                            <a:srgbClr val="0000FF"/>
                          </a:solidFill>
                          <a:latin typeface="Corbel"/>
                          <a:ea typeface="Corbel"/>
                          <a:cs typeface="Corbel"/>
                          <a:sym typeface="Corbel"/>
                        </a:rPr>
                        <a:t>https://parents.fft.org.uk/YR2_Kongy_Arrives</a:t>
                      </a:r>
                      <a:endParaRPr sz="792" u="sng">
                        <a:solidFill>
                          <a:srgbClr val="0000FF"/>
                        </a:solidFill>
                        <a:latin typeface="Corbel"/>
                        <a:ea typeface="Corbel"/>
                        <a:cs typeface="Corbel"/>
                        <a:sym typeface="Corbel"/>
                      </a:endParaRPr>
                    </a:p>
                    <a:p>
                      <a:pPr indent="0" lvl="0" marL="30861" rtl="0" algn="l">
                        <a:spcBef>
                          <a:spcPts val="0"/>
                        </a:spcBef>
                        <a:spcAft>
                          <a:spcPts val="0"/>
                        </a:spcAft>
                        <a:buNone/>
                      </a:pPr>
                      <a:r>
                        <a:t/>
                      </a:r>
                      <a:endParaRPr sz="792" u="sng">
                        <a:solidFill>
                          <a:srgbClr val="0000FF"/>
                        </a:solidFill>
                        <a:latin typeface="Corbel"/>
                        <a:ea typeface="Corbel"/>
                        <a:cs typeface="Corbel"/>
                        <a:sym typeface="Corbel"/>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bl>
          </a:graphicData>
        </a:graphic>
      </p:graphicFrame>
      <p:pic>
        <p:nvPicPr>
          <p:cNvPr id="145" name="Google Shape;145;p26"/>
          <p:cNvPicPr preferRelativeResize="0"/>
          <p:nvPr/>
        </p:nvPicPr>
        <p:blipFill>
          <a:blip r:embed="rId6">
            <a:alphaModFix/>
          </a:blip>
          <a:stretch>
            <a:fillRect/>
          </a:stretch>
        </p:blipFill>
        <p:spPr>
          <a:xfrm>
            <a:off x="433463" y="3881550"/>
            <a:ext cx="367500" cy="367500"/>
          </a:xfrm>
          <a:prstGeom prst="rect">
            <a:avLst/>
          </a:prstGeom>
          <a:noFill/>
          <a:ln>
            <a:noFill/>
          </a:ln>
        </p:spPr>
      </p:pic>
      <p:sp>
        <p:nvSpPr>
          <p:cNvPr id="146" name="Google Shape;146;p26"/>
          <p:cNvSpPr txBox="1"/>
          <p:nvPr/>
        </p:nvSpPr>
        <p:spPr>
          <a:xfrm>
            <a:off x="933450" y="3867150"/>
            <a:ext cx="2214600" cy="39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92" u="sng">
                <a:solidFill>
                  <a:srgbClr val="0000FF"/>
                </a:solidFill>
                <a:latin typeface="Corbel"/>
                <a:ea typeface="Corbel"/>
                <a:cs typeface="Corbel"/>
                <a:sym typeface="Corbel"/>
              </a:rPr>
              <a:t>https://parents.fft.org.uk/YR2_Why_Do_Stars_Twinkle</a:t>
            </a:r>
            <a:endParaRPr sz="1300"/>
          </a:p>
        </p:txBody>
      </p:sp>
      <p:pic>
        <p:nvPicPr>
          <p:cNvPr id="147" name="Google Shape;147;p26"/>
          <p:cNvPicPr preferRelativeResize="0"/>
          <p:nvPr/>
        </p:nvPicPr>
        <p:blipFill>
          <a:blip r:embed="rId7">
            <a:alphaModFix/>
          </a:blip>
          <a:stretch>
            <a:fillRect/>
          </a:stretch>
        </p:blipFill>
        <p:spPr>
          <a:xfrm>
            <a:off x="433475" y="4315550"/>
            <a:ext cx="367475" cy="367475"/>
          </a:xfrm>
          <a:prstGeom prst="rect">
            <a:avLst/>
          </a:prstGeom>
          <a:noFill/>
          <a:ln>
            <a:noFill/>
          </a:ln>
        </p:spPr>
      </p:pic>
      <p:sp>
        <p:nvSpPr>
          <p:cNvPr id="148" name="Google Shape;148;p26">
            <a:hlinkClick r:id="rId8"/>
          </p:cNvPr>
          <p:cNvSpPr/>
          <p:nvPr/>
        </p:nvSpPr>
        <p:spPr>
          <a:xfrm>
            <a:off x="7910000" y="4451150"/>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