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Comforta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CAC235-DA69-443A-B0A8-950FBC448E7C}">
  <a:tblStyle styleId="{49CAC235-DA69-443A-B0A8-950FBC448E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Comfortaa-bold.fntdata"/><Relationship Id="rId10" Type="http://schemas.openxmlformats.org/officeDocument/2006/relationships/font" Target="fonts/Comforta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fc248c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fc248c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fc4d14ed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fc4d14ed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22" Type="http://schemas.openxmlformats.org/officeDocument/2006/relationships/image" Target="../media/image9.png"/><Relationship Id="rId21" Type="http://schemas.openxmlformats.org/officeDocument/2006/relationships/image" Target="../media/image5.png"/><Relationship Id="rId24" Type="http://schemas.openxmlformats.org/officeDocument/2006/relationships/image" Target="../media/image13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imeo.com/731075997/f80fb78a4b" TargetMode="External"/><Relationship Id="rId4" Type="http://schemas.openxmlformats.org/officeDocument/2006/relationships/hyperlink" Target="https://vimeo.com/731076033/3cbbd3efa1" TargetMode="External"/><Relationship Id="rId9" Type="http://schemas.openxmlformats.org/officeDocument/2006/relationships/hyperlink" Target="https://vimeo.com/731076100/70feb6190f" TargetMode="External"/><Relationship Id="rId26" Type="http://schemas.openxmlformats.org/officeDocument/2006/relationships/image" Target="../media/image12.png"/><Relationship Id="rId25" Type="http://schemas.openxmlformats.org/officeDocument/2006/relationships/image" Target="../media/image11.png"/><Relationship Id="rId28" Type="http://schemas.openxmlformats.org/officeDocument/2006/relationships/image" Target="../media/image16.png"/><Relationship Id="rId27" Type="http://schemas.openxmlformats.org/officeDocument/2006/relationships/image" Target="../media/image6.png"/><Relationship Id="rId5" Type="http://schemas.openxmlformats.org/officeDocument/2006/relationships/hyperlink" Target="https://vimeo.com/showcase/9340990" TargetMode="External"/><Relationship Id="rId6" Type="http://schemas.openxmlformats.org/officeDocument/2006/relationships/hyperlink" Target="https://vimeo.com/showcase/9340990" TargetMode="External"/><Relationship Id="rId29" Type="http://schemas.openxmlformats.org/officeDocument/2006/relationships/image" Target="../media/image17.png"/><Relationship Id="rId7" Type="http://schemas.openxmlformats.org/officeDocument/2006/relationships/hyperlink" Target="https://vimeo.com/showcase/9340990" TargetMode="External"/><Relationship Id="rId8" Type="http://schemas.openxmlformats.org/officeDocument/2006/relationships/image" Target="../media/image15.png"/><Relationship Id="rId30" Type="http://schemas.openxmlformats.org/officeDocument/2006/relationships/hyperlink" Target="https://docs.google.com/presentation/d/e/2PACX-1vQLAhoxQaAH6mNYd5ScR1TYXllZtvvHKGUEYEqGI7Hs5AIJ7mqhMlBNYB0XmoLRaKuRZfv_E_3sZLPh/pub?start=false&amp;loop=false&amp;delayms=3000" TargetMode="External"/><Relationship Id="rId11" Type="http://schemas.openxmlformats.org/officeDocument/2006/relationships/hyperlink" Target="https://parents.fft.org.uk/viewer/?pdf=S41_What-s_For_Lunch&amp;d=What%E2%80%99s%20For%20Lunch?" TargetMode="External"/><Relationship Id="rId10" Type="http://schemas.openxmlformats.org/officeDocument/2006/relationships/hyperlink" Target="https://parents.fft.org.uk/viewer/?pdf=S40_Highland_Summer&amp;d=Highland%20Summer" TargetMode="External"/><Relationship Id="rId13" Type="http://schemas.openxmlformats.org/officeDocument/2006/relationships/hyperlink" Target="https://parents.fft.org.uk/viewer/?pdf=S43_Just_the_One_Moon&amp;d=Just%20the%20One%20Moon" TargetMode="External"/><Relationship Id="rId12" Type="http://schemas.openxmlformats.org/officeDocument/2006/relationships/hyperlink" Target="https://parents.fft.org.uk/viewer/?pdf=S42_A_Garland_for_the_Door&amp;d=A%20Garland%20for%20the%20Door" TargetMode="External"/><Relationship Id="rId15" Type="http://schemas.openxmlformats.org/officeDocument/2006/relationships/hyperlink" Target="https://parents.fft.org.uk/viewer/?pdf=S44_The_Night_Before_Christmas&amp;d=The%20Night%20Before%20Christmas" TargetMode="External"/><Relationship Id="rId14" Type="http://schemas.openxmlformats.org/officeDocument/2006/relationships/hyperlink" Target="https://vimeo.com/731076243/0476647d00" TargetMode="External"/><Relationship Id="rId17" Type="http://schemas.openxmlformats.org/officeDocument/2006/relationships/image" Target="../media/image7.png"/><Relationship Id="rId16" Type="http://schemas.openxmlformats.org/officeDocument/2006/relationships/hyperlink" Target="https://vimeo.com/781539689/ac7cbe6844" TargetMode="External"/><Relationship Id="rId19" Type="http://schemas.openxmlformats.org/officeDocument/2006/relationships/image" Target="../media/image10.png"/><Relationship Id="rId1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10125" y="601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74425" y="1044100"/>
            <a:ext cx="17109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Grammar and punctuation focus: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Capital letters and full stops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ic Sans MS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Question marks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 capital letter for the personal pronoun ‘I’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Writing outcomes: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Two character descriptions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Two fact files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Short story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Recount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996875" y="854850"/>
            <a:ext cx="736800" cy="229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966150" y="2137250"/>
            <a:ext cx="28839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Gunpowder Plot: Why did the Gunpowder Plot happen?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was the gunpowder plot developed?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What happened during the Gunpowder Plot?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What can we learn from primary sources?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What was the chronology of the Gunpowder Plot?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A fact file - Why do we remember the 5th November?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90875" y="33196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40425" y="20156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40625" y="940925"/>
            <a:ext cx="2760000" cy="1874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Distinguish between an object and the material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Identifying and naming materials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Grouping objects based on their materials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Comparing the properties of different materials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Conducting scientific enquiries centred around  the following questions: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waterproof?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absorbent?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87475" y="714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092103" y="790525"/>
            <a:ext cx="25128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what personal information is.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Learning how to log on to the chromebooks.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Practising our mouse and keyboard skills.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Learning how to save work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742475" y="61930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023825" y="3251200"/>
            <a:ext cx="3920400" cy="1505400"/>
          </a:xfrm>
          <a:prstGeom prst="snip1Rect">
            <a:avLst>
              <a:gd fmla="val 28654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Numbers to 20 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•Identify, represent, compare and order numbers to 20 •Doubling and halving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•One more and one less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Addition and subtraction within 20 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•Represent and explain addition and subtraction strategies including ‘Make Ten’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•Use known facts to add and subtract</a:t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18932" l="2477" r="4047" t="12326"/>
          <a:stretch/>
        </p:blipFill>
        <p:spPr>
          <a:xfrm>
            <a:off x="2216259" y="1242650"/>
            <a:ext cx="310994" cy="30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7565" y="2309125"/>
            <a:ext cx="288373" cy="38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6258" y="2732553"/>
            <a:ext cx="310990" cy="38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6550" y="1913880"/>
            <a:ext cx="370409" cy="35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27562" y="1565733"/>
            <a:ext cx="288378" cy="32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6295650" y="2872250"/>
            <a:ext cx="2549700" cy="18540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Snack Bars </a:t>
            </a:r>
            <a:endParaRPr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Analyse snack bars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Explore ingredients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 snack bars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snack bars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Test and evaluate recipes</a:t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3343488" y="2907963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Dreams and Goals</a:t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set simple goals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set a goal and work out how to achieve it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how to work well with a partner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challenges will help my learning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tell you how I felt when I succeeded in a new challenge</a:t>
            </a:r>
            <a:r>
              <a:rPr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847375" y="751475"/>
            <a:ext cx="2512800" cy="2057100"/>
          </a:xfrm>
          <a:prstGeom prst="doubleWave">
            <a:avLst>
              <a:gd fmla="val 6250" name="adj1"/>
              <a:gd fmla="val 443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How do Christians celebrate Christmas?</a:t>
            </a:r>
            <a:endParaRPr b="1" sz="800" u="sng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Identify the characteristics that make a gift special.</a:t>
            </a:r>
            <a:endParaRPr sz="75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Understand the reasons behind giving gifts.</a:t>
            </a:r>
            <a:endParaRPr sz="75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Recognise the date and timing of Christmas.</a:t>
            </a:r>
            <a:endParaRPr sz="75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Describe the common customs and traditions of Christmas.</a:t>
            </a:r>
            <a:endParaRPr sz="75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269999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Analyse the role of a church in teaching the Christmas story, including the use of nativity scenes and religious services.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189350" y="2721900"/>
            <a:ext cx="21129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18325" y="3067924"/>
            <a:ext cx="2549700" cy="16104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children will be preparing for their Winter Nativity performance.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be using their voices expressively and creatively, singing songs and speaking chants and rhymes in the performance.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3527663" y="2808488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1732200" y="2784538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799475" y="6955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422325" y="457350"/>
            <a:ext cx="1521900" cy="1749000"/>
          </a:xfrm>
          <a:prstGeom prst="downArrowCallout">
            <a:avLst>
              <a:gd fmla="val 17939" name="adj1"/>
              <a:gd fmla="val 25000" name="adj2"/>
              <a:gd fmla="val 18934" name="adj3"/>
              <a:gd fmla="val 68209" name="adj4"/>
            </a:avLst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History engagement afternoon - Why do we remember the 5th November?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Wow Day:A themed day where children can dress up, inspired by the Gunpowder Plot and will do a range of Gunpowder Plot-inspired activities.</a:t>
            </a:r>
            <a:endParaRPr/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314875" y="69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{49CAC235-DA69-443A-B0A8-950FBC448E7C}</a:tableStyleId>
              </a:tblPr>
              <a:tblGrid>
                <a:gridCol w="1474075"/>
                <a:gridCol w="790925"/>
                <a:gridCol w="2157225"/>
              </a:tblGrid>
              <a:tr h="3296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72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81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Static Balance - seated</a:t>
                      </a:r>
                      <a:endParaRPr sz="6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Dynamic balance to agility</a:t>
                      </a:r>
                      <a:endParaRPr sz="2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Gymnastics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Relating to emotions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Describing types of emotions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25" y="2784550"/>
            <a:ext cx="864541" cy="486301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4"/>
          <p:cNvSpPr/>
          <p:nvPr/>
        </p:nvSpPr>
        <p:spPr>
          <a:xfrm>
            <a:off x="7470450" y="2206188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9207" y="4097401"/>
            <a:ext cx="639344" cy="5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325" y="4051491"/>
            <a:ext cx="608175" cy="58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/>
        </p:nvSpPr>
        <p:spPr>
          <a:xfrm>
            <a:off x="201800" y="67275"/>
            <a:ext cx="6466800" cy="41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and reading to practise at home with your child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201800" y="545750"/>
            <a:ext cx="2676300" cy="2624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GPCs Set </a:t>
            </a:r>
            <a:r>
              <a:rPr b="1" lang="en-GB" sz="18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b="1" sz="1800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071775" y="545750"/>
            <a:ext cx="2676300" cy="35517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words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941750" y="624775"/>
            <a:ext cx="3117900" cy="4455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Shared Readers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-30875" y="3954850"/>
            <a:ext cx="1600800" cy="1188600"/>
          </a:xfrm>
          <a:prstGeom prst="flowChartMagneticTap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Can your child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apply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their phonics to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decode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and read these words?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569909" y="4097525"/>
            <a:ext cx="4178100" cy="9414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6033263" y="3601575"/>
            <a:ext cx="1080300" cy="1293300"/>
          </a:xfrm>
          <a:prstGeom prst="wedgeRoundRectCallout">
            <a:avLst>
              <a:gd fmla="val 2858" name="adj1"/>
              <a:gd fmla="val 64722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Or, click on the book name to a video of the Shared Readers. </a:t>
            </a:r>
            <a:endParaRPr b="1"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07850" y="1098625"/>
            <a:ext cx="92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ir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(girl)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407200" y="1036725"/>
            <a:ext cx="137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ue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(blue/cue)</a:t>
            </a:r>
            <a:endParaRPr i="1"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4794175" y="3000113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many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591700" y="1029538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could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572000" y="1029538"/>
            <a:ext cx="736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928250" y="1509925"/>
            <a:ext cx="679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775600" y="1509925"/>
            <a:ext cx="1080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because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7402325" y="3580343"/>
            <a:ext cx="2340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Highland Summer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7249925" y="3904875"/>
            <a:ext cx="2252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What's For Lunch? 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68050" y="2603284"/>
            <a:ext cx="21438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Click </a:t>
            </a:r>
            <a:r>
              <a:rPr b="1" lang="en-GB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here</a:t>
            </a:r>
            <a:r>
              <a:rPr lang="en-GB" sz="11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7"/>
              </a:rPr>
              <a:t> to see how to pronounce these phonemes.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s://lh6.googleusercontent.com/siVLBjIwpIzy9mNweZ4ZaBklz6ViSs_7y0CTAvexsW2YmJuJJ033EDjRYMloRGI64cH-56hDSruBbwdlVIYFe3_sz-ldGAqS93n44wcBUJ-rilAZnlg6Xp33w_6sSiLH7dlgoAwO"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51550" y="54300"/>
            <a:ext cx="1092450" cy="4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7187100" y="4176938"/>
            <a:ext cx="234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9"/>
              </a:rPr>
              <a:t>A Garland for the Door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935182" y="1509925"/>
            <a:ext cx="927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would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992300" y="1991800"/>
            <a:ext cx="927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past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048900" y="1991788"/>
            <a:ext cx="570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124613" y="2473675"/>
            <a:ext cx="570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864078" y="2473675"/>
            <a:ext cx="679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hour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3107463" y="3044663"/>
            <a:ext cx="679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door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866999" y="3000113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floor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2971553" y="1991800"/>
            <a:ext cx="927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2921949" y="3526538"/>
            <a:ext cx="12540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Christmas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4431857" y="3526538"/>
            <a:ext cx="12540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5941750" y="1922725"/>
            <a:ext cx="10926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0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7030088" y="1922725"/>
            <a:ext cx="10926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1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8216725" y="1900375"/>
            <a:ext cx="9273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2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6449075" y="3264675"/>
            <a:ext cx="10926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3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7187100" y="4490025"/>
            <a:ext cx="234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14"/>
              </a:rPr>
              <a:t>Just The One Moon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7745000" y="3209825"/>
            <a:ext cx="10926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15"/>
              </a:rPr>
              <a:t>E-Reader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6901025" y="4736725"/>
            <a:ext cx="234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16"/>
              </a:rPr>
              <a:t>The Night Before Christmas</a:t>
            </a: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407850" y="1850950"/>
            <a:ext cx="92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aw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(jaw)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495000" y="1820000"/>
            <a:ext cx="1377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ew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(blew/new)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58855" y="1028200"/>
            <a:ext cx="658371" cy="9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296358" y="1028050"/>
            <a:ext cx="658375" cy="93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259373" y="1034550"/>
            <a:ext cx="658375" cy="93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507310" y="2287275"/>
            <a:ext cx="679800" cy="99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796099" y="2309225"/>
            <a:ext cx="658375" cy="92939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/>
        </p:nvSpPr>
        <p:spPr>
          <a:xfrm>
            <a:off x="2971549" y="2473675"/>
            <a:ext cx="1080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through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773550" y="4603364"/>
            <a:ext cx="736800" cy="43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695222" y="4268438"/>
            <a:ext cx="819600" cy="34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605350" y="4579426"/>
            <a:ext cx="736800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390760" y="4164615"/>
            <a:ext cx="1092600" cy="44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393750" y="4579421"/>
            <a:ext cx="927299" cy="39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499075" y="4173750"/>
            <a:ext cx="679800" cy="47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716597" y="4188188"/>
            <a:ext cx="570600" cy="396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569898" y="4633413"/>
            <a:ext cx="736800" cy="371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>
            <a:hlinkClick r:id="rId30"/>
          </p:cNvPr>
          <p:cNvSpPr/>
          <p:nvPr/>
        </p:nvSpPr>
        <p:spPr>
          <a:xfrm>
            <a:off x="6900925" y="458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