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Comfortaa Medium"/>
      <p:regular r:id="rId7"/>
      <p:bold r:id="rId8"/>
    </p:embeddedFon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omfortaaMedium-regular.fntdata"/><Relationship Id="rId8" Type="http://schemas.openxmlformats.org/officeDocument/2006/relationships/font" Target="fonts/Comfortaa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image" Target="../media/image2.png"/><Relationship Id="rId5" Type="http://schemas.openxmlformats.org/officeDocument/2006/relationships/hyperlink" Target="https://docs.google.com/presentation/d/e/2PACX-1vQLAhoxQaAH6mNYd5ScR1TYXllZtvvHKGUEYEqGI7Hs5AIJ7mqhMlBNYB0XmoLRaKuRZfv_E_3sZLPh/pub?start=false&amp;loop=false&amp;delayms=3000" TargetMode="External"/><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7201475" y="748200"/>
            <a:ext cx="1514700" cy="3647100"/>
          </a:xfrm>
          <a:prstGeom prst="foldedCorner">
            <a:avLst>
              <a:gd fmla="val 25843" name="adj"/>
            </a:avLst>
          </a:prstGeom>
          <a:solidFill>
            <a:srgbClr val="FFFFFF"/>
          </a:solid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rPr lang="en-GB" sz="700">
                <a:solidFill>
                  <a:srgbClr val="000000"/>
                </a:solidFill>
                <a:latin typeface="Comfortaa"/>
                <a:ea typeface="Comfortaa"/>
                <a:cs typeface="Comfortaa"/>
                <a:sym typeface="Comfortaa"/>
              </a:rPr>
              <a:t>This term through a range of different activities, children will learn to</a:t>
            </a:r>
            <a:r>
              <a:rPr b="1" lang="en-GB" sz="800">
                <a:solidFill>
                  <a:srgbClr val="000000"/>
                </a:solidFill>
                <a:latin typeface="Comfortaa"/>
                <a:ea typeface="Comfortaa"/>
                <a:cs typeface="Comfortaa"/>
                <a:sym typeface="Comfortaa"/>
              </a:rPr>
              <a:t>:</a:t>
            </a:r>
            <a:endParaRPr b="1" sz="8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800">
              <a:solidFill>
                <a:srgbClr val="000000"/>
              </a:solidFill>
              <a:latin typeface="Comfortaa"/>
              <a:ea typeface="Comfortaa"/>
              <a:cs typeface="Comfortaa"/>
              <a:sym typeface="Comfortaa"/>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Face challenges and finds in which they can help overcome them</a:t>
            </a:r>
            <a:endParaRPr sz="600">
              <a:solidFill>
                <a:schemeClr val="dk1"/>
              </a:solidFill>
              <a:latin typeface="Comfortaa Medium"/>
              <a:ea typeface="Comfortaa Medium"/>
              <a:cs typeface="Comfortaa Medium"/>
              <a:sym typeface="Comfortaa Medium"/>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How not to give up when task are a little tricky</a:t>
            </a:r>
            <a:endParaRPr sz="600">
              <a:solidFill>
                <a:schemeClr val="dk1"/>
              </a:solidFill>
              <a:latin typeface="Comfortaa Medium"/>
              <a:ea typeface="Comfortaa Medium"/>
              <a:cs typeface="Comfortaa Medium"/>
              <a:sym typeface="Comfortaa Medium"/>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Discuss what we ca</a:t>
            </a:r>
            <a:r>
              <a:rPr lang="en-GB" sz="600">
                <a:solidFill>
                  <a:schemeClr val="dk1"/>
                </a:solidFill>
                <a:latin typeface="Comfortaa Medium"/>
                <a:ea typeface="Comfortaa Medium"/>
                <a:cs typeface="Comfortaa Medium"/>
                <a:sym typeface="Comfortaa Medium"/>
              </a:rPr>
              <a:t>n </a:t>
            </a:r>
            <a:r>
              <a:rPr lang="en-GB" sz="600">
                <a:solidFill>
                  <a:schemeClr val="dk1"/>
                </a:solidFill>
                <a:latin typeface="Comfortaa Medium"/>
                <a:ea typeface="Comfortaa Medium"/>
                <a:cs typeface="Comfortaa Medium"/>
                <a:sym typeface="Comfortaa Medium"/>
              </a:rPr>
              <a:t>further work on, setting goals</a:t>
            </a:r>
            <a:endParaRPr sz="600">
              <a:solidFill>
                <a:schemeClr val="dk1"/>
              </a:solidFill>
              <a:latin typeface="Comfortaa Medium"/>
              <a:ea typeface="Comfortaa Medium"/>
              <a:cs typeface="Comfortaa Medium"/>
              <a:sym typeface="Comfortaa Medium"/>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Help others that are finding task hard</a:t>
            </a:r>
            <a:endParaRPr sz="600">
              <a:solidFill>
                <a:schemeClr val="dk1"/>
              </a:solidFill>
              <a:latin typeface="Comfortaa Medium"/>
              <a:ea typeface="Comfortaa Medium"/>
              <a:cs typeface="Comfortaa Medium"/>
              <a:sym typeface="Comfortaa Medium"/>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Understand jobs and discuss what we would like be when we get older </a:t>
            </a:r>
            <a:endParaRPr sz="600">
              <a:solidFill>
                <a:schemeClr val="dk1"/>
              </a:solidFill>
              <a:latin typeface="Comfortaa Medium"/>
              <a:ea typeface="Comfortaa Medium"/>
              <a:cs typeface="Comfortaa Medium"/>
              <a:sym typeface="Comfortaa Medium"/>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Understand how we feel when we can do a task. </a:t>
            </a:r>
            <a:endParaRPr sz="600">
              <a:solidFill>
                <a:schemeClr val="dk1"/>
              </a:solidFill>
              <a:latin typeface="Comfortaa Medium"/>
              <a:ea typeface="Comfortaa Medium"/>
              <a:cs typeface="Comfortaa Medium"/>
              <a:sym typeface="Comfortaa Medium"/>
            </a:endParaRPr>
          </a:p>
          <a:p>
            <a:pPr indent="-266700" lvl="0" marL="457200"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Express  emotions related to different of our tasks i.e. how to we feel when something is hard and how we feel when can can achieve something. Relating this to the colour monsters</a:t>
            </a:r>
            <a:endParaRPr sz="600">
              <a:solidFill>
                <a:schemeClr val="dk1"/>
              </a:solidFill>
              <a:latin typeface="Comfortaa Medium"/>
              <a:ea typeface="Comfortaa Medium"/>
              <a:cs typeface="Comfortaa Medium"/>
              <a:sym typeface="Comfortaa Medium"/>
            </a:endParaRPr>
          </a:p>
          <a:p>
            <a:pPr indent="-273050" lvl="0" marL="457200" rtl="0" algn="l">
              <a:lnSpc>
                <a:spcPct val="115000"/>
              </a:lnSpc>
              <a:spcBef>
                <a:spcPts val="0"/>
              </a:spcBef>
              <a:spcAft>
                <a:spcPts val="0"/>
              </a:spcAft>
              <a:buSzPts val="700"/>
              <a:buFont typeface="Comfortaa"/>
              <a:buChar char="●"/>
            </a:pPr>
            <a:r>
              <a:t/>
            </a:r>
            <a:endParaRPr b="1" sz="700">
              <a:latin typeface="Comfortaa"/>
              <a:ea typeface="Comfortaa"/>
              <a:cs typeface="Comfortaa"/>
              <a:sym typeface="Comfortaa"/>
            </a:endParaRPr>
          </a:p>
          <a:p>
            <a:pPr indent="0" lvl="0" marL="457200" rtl="0" algn="l">
              <a:spcBef>
                <a:spcPts val="0"/>
              </a:spcBef>
              <a:spcAft>
                <a:spcPts val="0"/>
              </a:spcAft>
              <a:buNone/>
            </a:pPr>
            <a:r>
              <a:t/>
            </a:r>
            <a:endParaRPr sz="700">
              <a:latin typeface="Comfortaa"/>
              <a:ea typeface="Comfortaa"/>
              <a:cs typeface="Comfortaa"/>
              <a:sym typeface="Comfortaa"/>
            </a:endParaRPr>
          </a:p>
        </p:txBody>
      </p:sp>
      <p:sp>
        <p:nvSpPr>
          <p:cNvPr id="55" name="Google Shape;55;p13"/>
          <p:cNvSpPr/>
          <p:nvPr/>
        </p:nvSpPr>
        <p:spPr>
          <a:xfrm>
            <a:off x="263725" y="1294675"/>
            <a:ext cx="1420500" cy="2323500"/>
          </a:xfrm>
          <a:prstGeom prst="round2SameRect">
            <a:avLst>
              <a:gd fmla="val 0" name="adj1"/>
              <a:gd fmla="val 22789" name="adj2"/>
            </a:avLst>
          </a:prstGeom>
          <a:solidFill>
            <a:srgbClr val="FFFFFF"/>
          </a:solidFill>
          <a:ln cap="flat" cmpd="sng" w="19050">
            <a:solidFill>
              <a:srgbClr val="93C47D"/>
            </a:solidFill>
            <a:prstDash val="solid"/>
            <a:round/>
            <a:headEnd len="sm" w="sm" type="none"/>
            <a:tailEnd len="sm" w="sm" type="none"/>
          </a:ln>
        </p:spPr>
        <p:txBody>
          <a:bodyPr anchorCtr="0" anchor="t" bIns="91425" lIns="180000" spcFirstLastPara="1" rIns="91425" wrap="square" tIns="91425">
            <a:noAutofit/>
          </a:bodyPr>
          <a:lstStyle/>
          <a:p>
            <a:pPr indent="-85725" lvl="0" marL="0" rtl="0" algn="l">
              <a:spcBef>
                <a:spcPts val="0"/>
              </a:spcBef>
              <a:spcAft>
                <a:spcPts val="0"/>
              </a:spcAft>
              <a:buClr>
                <a:schemeClr val="dk1"/>
              </a:buClr>
              <a:buSzPts val="1100"/>
              <a:buFont typeface="Arial"/>
              <a:buNone/>
            </a:pPr>
            <a:r>
              <a:rPr lang="en-GB" sz="650">
                <a:solidFill>
                  <a:schemeClr val="dk1"/>
                </a:solidFill>
                <a:latin typeface="Comfortaa Medium"/>
                <a:ea typeface="Comfortaa Medium"/>
                <a:cs typeface="Comfortaa Medium"/>
                <a:sym typeface="Comfortaa Medium"/>
              </a:rPr>
              <a:t>To develop our communication &amp; language we will: </a:t>
            </a:r>
            <a:endParaRPr sz="650">
              <a:solidFill>
                <a:schemeClr val="dk1"/>
              </a:solidFill>
              <a:latin typeface="Comfortaa Medium"/>
              <a:ea typeface="Comfortaa Medium"/>
              <a:cs typeface="Comfortaa Medium"/>
              <a:sym typeface="Comfortaa Medium"/>
            </a:endParaRPr>
          </a:p>
          <a:p>
            <a:pPr indent="-127000" lvl="0" marL="0" rtl="0" algn="l">
              <a:spcBef>
                <a:spcPts val="0"/>
              </a:spcBef>
              <a:spcAft>
                <a:spcPts val="0"/>
              </a:spcAft>
              <a:buClr>
                <a:schemeClr val="dk1"/>
              </a:buClr>
              <a:buSzPts val="650"/>
              <a:buFont typeface="Comfortaa Medium"/>
              <a:buChar char="●"/>
            </a:pPr>
            <a:r>
              <a:rPr lang="en-GB" sz="650">
                <a:solidFill>
                  <a:schemeClr val="dk1"/>
                </a:solidFill>
                <a:latin typeface="Comfortaa Medium"/>
                <a:ea typeface="Comfortaa Medium"/>
                <a:cs typeface="Comfortaa Medium"/>
                <a:sym typeface="Comfortaa Medium"/>
              </a:rPr>
              <a:t>Enjoy listening to longer stories and can remember much of what happens.</a:t>
            </a:r>
            <a:endParaRPr sz="650">
              <a:solidFill>
                <a:schemeClr val="dk1"/>
              </a:solidFill>
              <a:latin typeface="Comfortaa Medium"/>
              <a:ea typeface="Comfortaa Medium"/>
              <a:cs typeface="Comfortaa Medium"/>
              <a:sym typeface="Comfortaa Medium"/>
            </a:endParaRPr>
          </a:p>
          <a:p>
            <a:pPr indent="-127000" lvl="0" marL="0" rtl="0" algn="l">
              <a:spcBef>
                <a:spcPts val="0"/>
              </a:spcBef>
              <a:spcAft>
                <a:spcPts val="0"/>
              </a:spcAft>
              <a:buClr>
                <a:schemeClr val="dk1"/>
              </a:buClr>
              <a:buSzPts val="650"/>
              <a:buFont typeface="Comfortaa Medium"/>
              <a:buChar char="●"/>
            </a:pPr>
            <a:r>
              <a:rPr lang="en-GB" sz="650">
                <a:solidFill>
                  <a:schemeClr val="dk1"/>
                </a:solidFill>
                <a:latin typeface="Comfortaa Medium"/>
                <a:ea typeface="Comfortaa Medium"/>
                <a:cs typeface="Comfortaa Medium"/>
                <a:sym typeface="Comfortaa Medium"/>
              </a:rPr>
              <a:t>Learn new words and use a wider range of vocabulary </a:t>
            </a:r>
            <a:endParaRPr sz="650">
              <a:solidFill>
                <a:schemeClr val="dk1"/>
              </a:solidFill>
              <a:latin typeface="Comfortaa Medium"/>
              <a:ea typeface="Comfortaa Medium"/>
              <a:cs typeface="Comfortaa Medium"/>
              <a:sym typeface="Comfortaa Medium"/>
            </a:endParaRPr>
          </a:p>
          <a:p>
            <a:pPr indent="-127000" lvl="0" marL="0" rtl="0" algn="l">
              <a:spcBef>
                <a:spcPts val="0"/>
              </a:spcBef>
              <a:spcAft>
                <a:spcPts val="0"/>
              </a:spcAft>
              <a:buClr>
                <a:schemeClr val="dk1"/>
              </a:buClr>
              <a:buSzPts val="650"/>
              <a:buFont typeface="Comfortaa Medium"/>
              <a:buChar char="●"/>
            </a:pPr>
            <a:r>
              <a:rPr lang="en-GB" sz="650">
                <a:solidFill>
                  <a:schemeClr val="dk1"/>
                </a:solidFill>
                <a:latin typeface="Comfortaa Medium"/>
                <a:ea typeface="Comfortaa Medium"/>
                <a:cs typeface="Comfortaa Medium"/>
                <a:sym typeface="Comfortaa Medium"/>
              </a:rPr>
              <a:t>Learn and sing large repertoire of songs.</a:t>
            </a:r>
            <a:endParaRPr sz="650">
              <a:solidFill>
                <a:schemeClr val="dk1"/>
              </a:solidFill>
              <a:latin typeface="Comfortaa Medium"/>
              <a:ea typeface="Comfortaa Medium"/>
              <a:cs typeface="Comfortaa Medium"/>
              <a:sym typeface="Comfortaa Medium"/>
            </a:endParaRPr>
          </a:p>
          <a:p>
            <a:pPr indent="-127000" lvl="0" marL="0" rtl="0" algn="l">
              <a:spcBef>
                <a:spcPts val="0"/>
              </a:spcBef>
              <a:spcAft>
                <a:spcPts val="0"/>
              </a:spcAft>
              <a:buClr>
                <a:schemeClr val="dk1"/>
              </a:buClr>
              <a:buSzPts val="650"/>
              <a:buFont typeface="Comfortaa Medium"/>
              <a:buChar char="●"/>
            </a:pPr>
            <a:r>
              <a:rPr lang="en-GB" sz="650">
                <a:solidFill>
                  <a:schemeClr val="dk1"/>
                </a:solidFill>
                <a:latin typeface="Comfortaa Medium"/>
                <a:ea typeface="Comfortaa Medium"/>
                <a:cs typeface="Comfortaa Medium"/>
                <a:sym typeface="Comfortaa Medium"/>
              </a:rPr>
              <a:t>Engage in conversation with peers and adults</a:t>
            </a:r>
            <a:endParaRPr sz="650">
              <a:solidFill>
                <a:schemeClr val="dk1"/>
              </a:solidFill>
              <a:latin typeface="Comfortaa Medium"/>
              <a:ea typeface="Comfortaa Medium"/>
              <a:cs typeface="Comfortaa Medium"/>
              <a:sym typeface="Comfortaa Medium"/>
            </a:endParaRPr>
          </a:p>
          <a:p>
            <a:pPr indent="-127000" lvl="0" marL="0" rtl="0" algn="l">
              <a:spcBef>
                <a:spcPts val="0"/>
              </a:spcBef>
              <a:spcAft>
                <a:spcPts val="0"/>
              </a:spcAft>
              <a:buClr>
                <a:schemeClr val="dk1"/>
              </a:buClr>
              <a:buSzPts val="650"/>
              <a:buFont typeface="Comfortaa Medium"/>
              <a:buChar char="●"/>
            </a:pPr>
            <a:r>
              <a:rPr lang="en-GB" sz="650">
                <a:solidFill>
                  <a:schemeClr val="dk1"/>
                </a:solidFill>
                <a:latin typeface="Comfortaa Medium"/>
                <a:ea typeface="Comfortaa Medium"/>
                <a:cs typeface="Comfortaa Medium"/>
                <a:sym typeface="Comfortaa Medium"/>
              </a:rPr>
              <a:t>Discuss different modes of transportation and what they travel on i.e. planes travel in the air.. </a:t>
            </a:r>
            <a:endParaRPr sz="650">
              <a:solidFill>
                <a:schemeClr val="dk1"/>
              </a:solidFill>
              <a:latin typeface="Comfortaa Medium"/>
              <a:ea typeface="Comfortaa Medium"/>
              <a:cs typeface="Comfortaa Medium"/>
              <a:sym typeface="Comfortaa Medium"/>
            </a:endParaRPr>
          </a:p>
        </p:txBody>
      </p:sp>
      <p:sp>
        <p:nvSpPr>
          <p:cNvPr id="56" name="Google Shape;56;p13"/>
          <p:cNvSpPr/>
          <p:nvPr/>
        </p:nvSpPr>
        <p:spPr>
          <a:xfrm>
            <a:off x="1711775" y="699925"/>
            <a:ext cx="882600" cy="2851800"/>
          </a:xfrm>
          <a:prstGeom prst="roundRect">
            <a:avLst>
              <a:gd fmla="val 16667" name="adj"/>
            </a:avLst>
          </a:prstGeom>
          <a:solidFill>
            <a:srgbClr val="FFFFFF"/>
          </a:solidFill>
          <a:ln cap="flat" cmpd="sng" w="19050">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
                <a:latin typeface="Comfortaa"/>
                <a:ea typeface="Comfortaa"/>
                <a:cs typeface="Comfortaa"/>
                <a:sym typeface="Comfortaa"/>
              </a:rPr>
              <a:t>We are reading:</a:t>
            </a:r>
            <a:endParaRPr sz="600">
              <a:latin typeface="Comfortaa"/>
              <a:ea typeface="Comfortaa"/>
              <a:cs typeface="Comfortaa"/>
              <a:sym typeface="Comfortaa"/>
            </a:endParaRPr>
          </a:p>
          <a:p>
            <a:pPr indent="0" lvl="0" marL="0" rtl="0" algn="ctr">
              <a:spcBef>
                <a:spcPts val="0"/>
              </a:spcBef>
              <a:spcAft>
                <a:spcPts val="0"/>
              </a:spcAft>
              <a:buNone/>
            </a:pPr>
            <a:r>
              <a:t/>
            </a:r>
            <a:endParaRPr sz="700">
              <a:latin typeface="Comfortaa"/>
              <a:ea typeface="Comfortaa"/>
              <a:cs typeface="Comfortaa"/>
              <a:sym typeface="Comfortaa"/>
            </a:endParaRPr>
          </a:p>
        </p:txBody>
      </p:sp>
      <p:sp>
        <p:nvSpPr>
          <p:cNvPr id="57" name="Google Shape;57;p13"/>
          <p:cNvSpPr/>
          <p:nvPr/>
        </p:nvSpPr>
        <p:spPr>
          <a:xfrm>
            <a:off x="4944275" y="2932950"/>
            <a:ext cx="2257200" cy="1884000"/>
          </a:xfrm>
          <a:prstGeom prst="verticalScroll">
            <a:avLst>
              <a:gd fmla="val 12500" name="adj"/>
            </a:avLst>
          </a:prstGeom>
          <a:solidFill>
            <a:srgbClr val="FFFFFF"/>
          </a:solidFill>
          <a:ln cap="flat" cmpd="sng" w="9525">
            <a:solidFill>
              <a:srgbClr val="FFE599"/>
            </a:solidFill>
            <a:prstDash val="solid"/>
            <a:round/>
            <a:headEnd len="sm" w="sm" type="none"/>
            <a:tailEnd len="sm" w="sm" type="none"/>
          </a:ln>
        </p:spPr>
        <p:txBody>
          <a:bodyPr anchorCtr="0" anchor="t" bIns="91425" lIns="180000" spcFirstLastPara="1" rIns="7350" wrap="square" tIns="91425">
            <a:noAutofit/>
          </a:bodyPr>
          <a:lstStyle/>
          <a:p>
            <a:pPr indent="0" lvl="0" marL="457200" rtl="0" algn="l">
              <a:spcBef>
                <a:spcPts val="0"/>
              </a:spcBef>
              <a:spcAft>
                <a:spcPts val="0"/>
              </a:spcAft>
              <a:buNone/>
            </a:pPr>
            <a:r>
              <a:t/>
            </a:r>
            <a:endParaRPr sz="500">
              <a:solidFill>
                <a:srgbClr val="000000"/>
              </a:solidFill>
              <a:latin typeface="Comfortaa"/>
              <a:ea typeface="Comfortaa"/>
              <a:cs typeface="Comfortaa"/>
              <a:sym typeface="Comfortaa"/>
            </a:endParaRPr>
          </a:p>
          <a:p>
            <a:pPr indent="89999" lvl="0" marL="0" rtl="0" algn="l">
              <a:spcBef>
                <a:spcPts val="0"/>
              </a:spcBef>
              <a:spcAft>
                <a:spcPts val="0"/>
              </a:spcAft>
              <a:buClr>
                <a:schemeClr val="dk1"/>
              </a:buClr>
              <a:buSzPts val="1100"/>
              <a:buFont typeface="Arial"/>
              <a:buNone/>
            </a:pPr>
            <a:r>
              <a:rPr lang="en-GB" sz="600">
                <a:solidFill>
                  <a:schemeClr val="dk1"/>
                </a:solidFill>
                <a:latin typeface="Comfortaa Medium"/>
                <a:ea typeface="Comfortaa Medium"/>
                <a:cs typeface="Comfortaa Medium"/>
                <a:sym typeface="Comfortaa Medium"/>
              </a:rPr>
              <a:t>For our expressive arts and design activities we will:</a:t>
            </a:r>
            <a:endParaRPr sz="600">
              <a:solidFill>
                <a:schemeClr val="dk1"/>
              </a:solidFill>
              <a:latin typeface="Comfortaa Medium"/>
              <a:ea typeface="Comfortaa Medium"/>
              <a:cs typeface="Comfortaa Medium"/>
              <a:sym typeface="Comfortaa Medium"/>
            </a:endParaRPr>
          </a:p>
          <a:p>
            <a:pPr indent="89999" lvl="0" marL="0" rtl="0" algn="l">
              <a:spcBef>
                <a:spcPts val="0"/>
              </a:spcBef>
              <a:spcAft>
                <a:spcPts val="0"/>
              </a:spcAft>
              <a:buClr>
                <a:schemeClr val="dk1"/>
              </a:buClr>
              <a:buSzPts val="1100"/>
              <a:buFont typeface="Arial"/>
              <a:buNone/>
            </a:pPr>
            <a:r>
              <a:t/>
            </a:r>
            <a:endParaRPr sz="600">
              <a:solidFill>
                <a:schemeClr val="dk1"/>
              </a:solidFill>
              <a:latin typeface="Comfortaa Medium"/>
              <a:ea typeface="Comfortaa Medium"/>
              <a:cs typeface="Comfortaa Medium"/>
              <a:sym typeface="Comfortaa Medium"/>
            </a:endParaRPr>
          </a:p>
          <a:p>
            <a:pPr indent="-128099"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Collage with different textures</a:t>
            </a:r>
            <a:endParaRPr sz="600">
              <a:solidFill>
                <a:schemeClr val="dk1"/>
              </a:solidFill>
              <a:latin typeface="Comfortaa Medium"/>
              <a:ea typeface="Comfortaa Medium"/>
              <a:cs typeface="Comfortaa Medium"/>
              <a:sym typeface="Comfortaa Medium"/>
            </a:endParaRPr>
          </a:p>
          <a:p>
            <a:pPr indent="-128099"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Sing songs about seasons and celebrations</a:t>
            </a:r>
            <a:endParaRPr sz="600">
              <a:solidFill>
                <a:schemeClr val="dk1"/>
              </a:solidFill>
              <a:latin typeface="Comfortaa Medium"/>
              <a:ea typeface="Comfortaa Medium"/>
              <a:cs typeface="Comfortaa Medium"/>
              <a:sym typeface="Comfortaa Medium"/>
            </a:endParaRPr>
          </a:p>
          <a:p>
            <a:pPr indent="-128099"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Explore how tools can be used</a:t>
            </a:r>
            <a:endParaRPr sz="600">
              <a:solidFill>
                <a:schemeClr val="dk1"/>
              </a:solidFill>
              <a:latin typeface="Comfortaa Medium"/>
              <a:ea typeface="Comfortaa Medium"/>
              <a:cs typeface="Comfortaa Medium"/>
              <a:sym typeface="Comfortaa Medium"/>
            </a:endParaRPr>
          </a:p>
          <a:p>
            <a:pPr indent="-128099"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Use construction materials for a range of purposes</a:t>
            </a:r>
            <a:endParaRPr sz="600">
              <a:solidFill>
                <a:schemeClr val="dk1"/>
              </a:solidFill>
              <a:latin typeface="Comfortaa Medium"/>
              <a:ea typeface="Comfortaa Medium"/>
              <a:cs typeface="Comfortaa Medium"/>
              <a:sym typeface="Comfortaa Medium"/>
            </a:endParaRPr>
          </a:p>
          <a:p>
            <a:pPr indent="-128099"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Paint with a variety of colours </a:t>
            </a:r>
            <a:endParaRPr sz="600">
              <a:solidFill>
                <a:schemeClr val="dk1"/>
              </a:solidFill>
              <a:latin typeface="Comfortaa Medium"/>
              <a:ea typeface="Comfortaa Medium"/>
              <a:cs typeface="Comfortaa Medium"/>
              <a:sym typeface="Comfortaa Medium"/>
            </a:endParaRPr>
          </a:p>
          <a:p>
            <a:pPr indent="-128099"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Create junk model vehicles using wooden nails and hammers</a:t>
            </a:r>
            <a:endParaRPr sz="600">
              <a:solidFill>
                <a:schemeClr val="dk1"/>
              </a:solidFill>
              <a:latin typeface="Comfortaa Medium"/>
              <a:ea typeface="Comfortaa Medium"/>
              <a:cs typeface="Comfortaa Medium"/>
              <a:sym typeface="Comfortaa Medium"/>
            </a:endParaRPr>
          </a:p>
          <a:p>
            <a:pPr indent="-134449" lvl="0" marL="89999" rtl="0" algn="l">
              <a:spcBef>
                <a:spcPts val="0"/>
              </a:spcBef>
              <a:spcAft>
                <a:spcPts val="0"/>
              </a:spcAft>
              <a:buClr>
                <a:schemeClr val="dk1"/>
              </a:buClr>
              <a:buSzPts val="700"/>
              <a:buFont typeface="Comfortaa Medium"/>
              <a:buChar char="●"/>
            </a:pPr>
            <a:r>
              <a:rPr lang="en-GB" sz="600">
                <a:solidFill>
                  <a:schemeClr val="dk1"/>
                </a:solidFill>
                <a:latin typeface="Comfortaa Medium"/>
                <a:ea typeface="Comfortaa Medium"/>
                <a:cs typeface="Comfortaa Medium"/>
                <a:sym typeface="Comfortaa Medium"/>
              </a:rPr>
              <a:t>Role play being drivers of b</a:t>
            </a:r>
            <a:r>
              <a:rPr lang="en-GB" sz="700">
                <a:solidFill>
                  <a:schemeClr val="dk1"/>
                </a:solidFill>
                <a:latin typeface="Comfortaa Medium"/>
                <a:ea typeface="Comfortaa Medium"/>
                <a:cs typeface="Comfortaa Medium"/>
                <a:sym typeface="Comfortaa Medium"/>
              </a:rPr>
              <a:t>us, </a:t>
            </a:r>
            <a:r>
              <a:rPr lang="en-GB" sz="600">
                <a:solidFill>
                  <a:schemeClr val="dk1"/>
                </a:solidFill>
                <a:latin typeface="Comfortaa Medium"/>
                <a:ea typeface="Comfortaa Medium"/>
                <a:cs typeface="Comfortaa Medium"/>
                <a:sym typeface="Comfortaa Medium"/>
              </a:rPr>
              <a:t>train…</a:t>
            </a:r>
            <a:endParaRPr sz="600">
              <a:solidFill>
                <a:schemeClr val="dk1"/>
              </a:solidFill>
              <a:latin typeface="Comfortaa Medium"/>
              <a:ea typeface="Comfortaa Medium"/>
              <a:cs typeface="Comfortaa Medium"/>
              <a:sym typeface="Comfortaa Medium"/>
            </a:endParaRPr>
          </a:p>
          <a:p>
            <a:pPr indent="0" lvl="0" marL="457200" rtl="0" algn="l">
              <a:spcBef>
                <a:spcPts val="0"/>
              </a:spcBef>
              <a:spcAft>
                <a:spcPts val="0"/>
              </a:spcAft>
              <a:buNone/>
            </a:pPr>
            <a:r>
              <a:t/>
            </a:r>
            <a:endParaRPr sz="500">
              <a:latin typeface="Comfortaa"/>
              <a:ea typeface="Comfortaa"/>
              <a:cs typeface="Comfortaa"/>
              <a:sym typeface="Comfortaa"/>
            </a:endParaRPr>
          </a:p>
          <a:p>
            <a:pPr indent="0" lvl="0" marL="0" rtl="0" algn="l">
              <a:spcBef>
                <a:spcPts val="0"/>
              </a:spcBef>
              <a:spcAft>
                <a:spcPts val="0"/>
              </a:spcAft>
              <a:buNone/>
            </a:pPr>
            <a:r>
              <a:t/>
            </a:r>
            <a:endParaRPr sz="500">
              <a:latin typeface="Comfortaa"/>
              <a:ea typeface="Comfortaa"/>
              <a:cs typeface="Comfortaa"/>
              <a:sym typeface="Comfortaa"/>
            </a:endParaRPr>
          </a:p>
        </p:txBody>
      </p:sp>
      <p:sp>
        <p:nvSpPr>
          <p:cNvPr id="58" name="Google Shape;58;p13"/>
          <p:cNvSpPr/>
          <p:nvPr/>
        </p:nvSpPr>
        <p:spPr>
          <a:xfrm>
            <a:off x="1821625" y="3643325"/>
            <a:ext cx="2892300" cy="1046700"/>
          </a:xfrm>
          <a:prstGeom prst="snip1Rect">
            <a:avLst>
              <a:gd fmla="val 50000" name="adj"/>
            </a:avLst>
          </a:prstGeom>
          <a:solidFill>
            <a:srgbClr val="FFFFFF"/>
          </a:solidFill>
          <a:ln cap="flat" cmpd="sng" w="9525">
            <a:solidFill>
              <a:srgbClr val="9FC5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rgbClr val="000000"/>
              </a:solidFill>
              <a:latin typeface="Comic Sans MS"/>
              <a:ea typeface="Comic Sans MS"/>
              <a:cs typeface="Comic Sans MS"/>
              <a:sym typeface="Comic Sans MS"/>
            </a:endParaRPr>
          </a:p>
        </p:txBody>
      </p:sp>
      <p:sp>
        <p:nvSpPr>
          <p:cNvPr id="59" name="Google Shape;59;p13"/>
          <p:cNvSpPr/>
          <p:nvPr/>
        </p:nvSpPr>
        <p:spPr>
          <a:xfrm>
            <a:off x="160550" y="3643325"/>
            <a:ext cx="1611600" cy="956100"/>
          </a:xfrm>
          <a:prstGeom prst="mathDivide">
            <a:avLst>
              <a:gd fmla="val 23520" name="adj1"/>
              <a:gd fmla="val 5880" name="adj2"/>
              <a:gd fmla="val 11760" name="adj3"/>
            </a:avLst>
          </a:prstGeom>
          <a:solidFill>
            <a:srgbClr val="FFFFFF"/>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latin typeface="Comfortaa"/>
                <a:ea typeface="Comfortaa"/>
                <a:cs typeface="Comfortaa"/>
                <a:sym typeface="Comfortaa"/>
              </a:rPr>
              <a:t>Mathematics</a:t>
            </a:r>
            <a:endParaRPr b="1" sz="1100">
              <a:latin typeface="Comfortaa"/>
              <a:ea typeface="Comfortaa"/>
              <a:cs typeface="Comfortaa"/>
              <a:sym typeface="Comfortaa"/>
            </a:endParaRPr>
          </a:p>
        </p:txBody>
      </p:sp>
      <p:sp>
        <p:nvSpPr>
          <p:cNvPr id="60" name="Google Shape;60;p13"/>
          <p:cNvSpPr/>
          <p:nvPr/>
        </p:nvSpPr>
        <p:spPr>
          <a:xfrm>
            <a:off x="4641175" y="2549575"/>
            <a:ext cx="2628600" cy="731100"/>
          </a:xfrm>
          <a:prstGeom prst="ellipseRibbon2">
            <a:avLst>
              <a:gd fmla="val 25000" name="adj1"/>
              <a:gd fmla="val 50000" name="adj2"/>
              <a:gd fmla="val 12500" name="adj3"/>
            </a:avLst>
          </a:prstGeom>
          <a:solidFill>
            <a:srgbClr val="FFFFFF"/>
          </a:solid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Comfortaa"/>
                <a:ea typeface="Comfortaa"/>
                <a:cs typeface="Comfortaa"/>
                <a:sym typeface="Comfortaa"/>
              </a:rPr>
              <a:t>Expressive art and design</a:t>
            </a:r>
            <a:endParaRPr b="1" sz="1200">
              <a:latin typeface="Comfortaa"/>
              <a:ea typeface="Comfortaa"/>
              <a:cs typeface="Comfortaa"/>
              <a:sym typeface="Comfortaa"/>
            </a:endParaRPr>
          </a:p>
        </p:txBody>
      </p:sp>
      <p:sp>
        <p:nvSpPr>
          <p:cNvPr id="61" name="Google Shape;61;p13"/>
          <p:cNvSpPr/>
          <p:nvPr/>
        </p:nvSpPr>
        <p:spPr>
          <a:xfrm>
            <a:off x="2621925" y="1037275"/>
            <a:ext cx="1991700" cy="23949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700">
                <a:solidFill>
                  <a:schemeClr val="dk1"/>
                </a:solidFill>
                <a:latin typeface="Comfortaa Medium"/>
                <a:ea typeface="Comfortaa Medium"/>
                <a:cs typeface="Comfortaa Medium"/>
                <a:sym typeface="Comfortaa Medium"/>
              </a:rPr>
              <a:t>Through our Planned </a:t>
            </a:r>
            <a:r>
              <a:rPr lang="en-GB" sz="600">
                <a:solidFill>
                  <a:schemeClr val="dk1"/>
                </a:solidFill>
                <a:latin typeface="Comfortaa Medium"/>
                <a:ea typeface="Comfortaa Medium"/>
                <a:cs typeface="Comfortaa Medium"/>
                <a:sym typeface="Comfortaa Medium"/>
              </a:rPr>
              <a:t>Purposeful Play we will:</a:t>
            </a:r>
            <a:endParaRPr sz="600">
              <a:solidFill>
                <a:schemeClr val="dk1"/>
              </a:solidFill>
              <a:latin typeface="Comfortaa Medium"/>
              <a:ea typeface="Comfortaa Medium"/>
              <a:cs typeface="Comfortaa Medium"/>
              <a:sym typeface="Comfortaa Medium"/>
            </a:endParaRPr>
          </a:p>
          <a:p>
            <a:pPr indent="0" lvl="0" marL="0" rtl="0" algn="l">
              <a:spcBef>
                <a:spcPts val="0"/>
              </a:spcBef>
              <a:spcAft>
                <a:spcPts val="0"/>
              </a:spcAft>
              <a:buClr>
                <a:schemeClr val="dk1"/>
              </a:buClr>
              <a:buSzPts val="1100"/>
              <a:buFont typeface="Arial"/>
              <a:buNone/>
            </a:pPr>
            <a:r>
              <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Talk about our holidays</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Describe special times and events such as birthdays and celebration with family</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Show interest in different occupations.</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Discuss occupations parents are in</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Looking at how we travel. Whether we can always use same mode of transportation to get to different places</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Explore and talk about different forces we can feel.</a:t>
            </a:r>
            <a:endParaRPr sz="600">
              <a:solidFill>
                <a:schemeClr val="dk1"/>
              </a:solidFill>
              <a:latin typeface="Comfortaa Medium"/>
              <a:ea typeface="Comfortaa Medium"/>
              <a:cs typeface="Comfortaa Medium"/>
              <a:sym typeface="Comfortaa Medium"/>
            </a:endParaRPr>
          </a:p>
          <a:p>
            <a:pPr indent="-38100" lvl="0" marL="89999" rtl="0" algn="l">
              <a:spcBef>
                <a:spcPts val="0"/>
              </a:spcBef>
              <a:spcAft>
                <a:spcPts val="0"/>
              </a:spcAft>
              <a:buClr>
                <a:schemeClr val="dk1"/>
              </a:buClr>
              <a:buSzPts val="600"/>
              <a:buFont typeface="Comfortaa Medium"/>
              <a:buChar char="●"/>
            </a:pPr>
            <a:r>
              <a:rPr lang="en-GB" sz="600">
                <a:solidFill>
                  <a:schemeClr val="dk1"/>
                </a:solidFill>
                <a:latin typeface="Comfortaa Medium"/>
                <a:ea typeface="Comfortaa Medium"/>
                <a:cs typeface="Comfortaa Medium"/>
                <a:sym typeface="Comfortaa Medium"/>
              </a:rPr>
              <a:t>We will look at maps, why we use them and make our draw our own maps</a:t>
            </a:r>
            <a:endParaRPr sz="600">
              <a:solidFill>
                <a:schemeClr val="dk1"/>
              </a:solidFill>
              <a:latin typeface="Comfortaa Medium"/>
              <a:ea typeface="Comfortaa Medium"/>
              <a:cs typeface="Comfortaa Medium"/>
              <a:sym typeface="Comfortaa Medium"/>
            </a:endParaRPr>
          </a:p>
          <a:p>
            <a:pPr indent="0" lvl="0" marL="0" rtl="0" algn="l">
              <a:spcBef>
                <a:spcPts val="0"/>
              </a:spcBef>
              <a:spcAft>
                <a:spcPts val="0"/>
              </a:spcAft>
              <a:buNone/>
            </a:pPr>
            <a:r>
              <a:t/>
            </a:r>
            <a:endParaRPr b="1" sz="800">
              <a:latin typeface="Comfortaa"/>
              <a:ea typeface="Comfortaa"/>
              <a:cs typeface="Comfortaa"/>
              <a:sym typeface="Comfortaa"/>
            </a:endParaRPr>
          </a:p>
          <a:p>
            <a:pPr indent="0" lvl="0" marL="0" rtl="0" algn="l">
              <a:spcBef>
                <a:spcPts val="0"/>
              </a:spcBef>
              <a:spcAft>
                <a:spcPts val="0"/>
              </a:spcAft>
              <a:buNone/>
            </a:pPr>
            <a:r>
              <a:t/>
            </a:r>
            <a:endParaRPr b="1" sz="900">
              <a:solidFill>
                <a:srgbClr val="000000"/>
              </a:solidFill>
              <a:latin typeface="Comfortaa"/>
              <a:ea typeface="Comfortaa"/>
              <a:cs typeface="Comfortaa"/>
              <a:sym typeface="Comfortaa"/>
            </a:endParaRPr>
          </a:p>
          <a:p>
            <a:pPr indent="-44449" lvl="0" marL="0" rtl="0" algn="l">
              <a:lnSpc>
                <a:spcPct val="115000"/>
              </a:lnSpc>
              <a:spcBef>
                <a:spcPts val="0"/>
              </a:spcBef>
              <a:spcAft>
                <a:spcPts val="0"/>
              </a:spcAft>
              <a:buClr>
                <a:srgbClr val="000000"/>
              </a:buClr>
              <a:buSzPts val="700"/>
              <a:buFont typeface="Comfortaa"/>
              <a:buChar char="●"/>
            </a:pPr>
            <a:r>
              <a:t/>
            </a:r>
            <a:endParaRPr sz="700">
              <a:latin typeface="Comfortaa"/>
              <a:ea typeface="Comfortaa"/>
              <a:cs typeface="Comfortaa"/>
              <a:sym typeface="Comfortaa"/>
            </a:endParaRPr>
          </a:p>
        </p:txBody>
      </p:sp>
      <p:sp>
        <p:nvSpPr>
          <p:cNvPr id="62" name="Google Shape;62;p13"/>
          <p:cNvSpPr/>
          <p:nvPr/>
        </p:nvSpPr>
        <p:spPr>
          <a:xfrm>
            <a:off x="2635913" y="675425"/>
            <a:ext cx="1734600" cy="628800"/>
          </a:xfrm>
          <a:prstGeom prst="cloudCallout">
            <a:avLst>
              <a:gd fmla="val 55748" name="adj1"/>
              <a:gd fmla="val 49235"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Comfortaa"/>
                <a:ea typeface="Comfortaa"/>
                <a:cs typeface="Comfortaa"/>
                <a:sym typeface="Comfortaa"/>
              </a:rPr>
              <a:t>Understanding of the world</a:t>
            </a:r>
            <a:endParaRPr b="1" sz="900">
              <a:latin typeface="Comfortaa"/>
              <a:ea typeface="Comfortaa"/>
              <a:cs typeface="Comfortaa"/>
              <a:sym typeface="Comfortaa"/>
            </a:endParaRPr>
          </a:p>
        </p:txBody>
      </p:sp>
      <p:sp>
        <p:nvSpPr>
          <p:cNvPr id="63" name="Google Shape;63;p13"/>
          <p:cNvSpPr/>
          <p:nvPr/>
        </p:nvSpPr>
        <p:spPr>
          <a:xfrm>
            <a:off x="4802838" y="921075"/>
            <a:ext cx="2337600" cy="1547400"/>
          </a:xfrm>
          <a:prstGeom prst="rect">
            <a:avLst/>
          </a:prstGeom>
          <a:solidFill>
            <a:srgbClr val="B7B7B7"/>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64" name="Google Shape;64;p13"/>
          <p:cNvSpPr/>
          <p:nvPr/>
        </p:nvSpPr>
        <p:spPr>
          <a:xfrm>
            <a:off x="4880800" y="956500"/>
            <a:ext cx="2197800" cy="1437000"/>
          </a:xfrm>
          <a:prstGeom prst="rect">
            <a:avLst/>
          </a:prstGeom>
          <a:solidFill>
            <a:srgbClr val="FFFFFF"/>
          </a:solidFill>
          <a:ln cap="flat" cmpd="sng" w="9525">
            <a:solidFill>
              <a:srgbClr val="CCCCCC"/>
            </a:solidFill>
            <a:prstDash val="solid"/>
            <a:round/>
            <a:headEnd len="sm" w="sm" type="none"/>
            <a:tailEnd len="sm" w="sm" type="none"/>
          </a:ln>
        </p:spPr>
        <p:txBody>
          <a:bodyPr anchorCtr="0" anchor="t" bIns="91425" lIns="180000" spcFirstLastPara="1" rIns="91425" wrap="square" tIns="91425">
            <a:noAutofit/>
          </a:bodyPr>
          <a:lstStyle/>
          <a:p>
            <a:pPr indent="0" lvl="0" marL="0" rtl="0" algn="l">
              <a:spcBef>
                <a:spcPts val="0"/>
              </a:spcBef>
              <a:spcAft>
                <a:spcPts val="0"/>
              </a:spcAft>
              <a:buNone/>
            </a:pPr>
            <a:r>
              <a:t/>
            </a:r>
            <a:endParaRPr b="1" sz="3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700">
              <a:solidFill>
                <a:srgbClr val="000000"/>
              </a:solidFill>
              <a:latin typeface="Comfortaa"/>
              <a:ea typeface="Comfortaa"/>
              <a:cs typeface="Comfortaa"/>
              <a:sym typeface="Comfortaa"/>
            </a:endParaRPr>
          </a:p>
          <a:p>
            <a:pPr indent="-89999" lvl="0" marL="0" rtl="0" algn="l">
              <a:spcBef>
                <a:spcPts val="0"/>
              </a:spcBef>
              <a:spcAft>
                <a:spcPts val="0"/>
              </a:spcAft>
              <a:buNone/>
            </a:pPr>
            <a:r>
              <a:rPr lang="en-GB" sz="800">
                <a:solidFill>
                  <a:srgbClr val="000000"/>
                </a:solidFill>
                <a:latin typeface="Comfortaa"/>
                <a:ea typeface="Comfortaa"/>
                <a:cs typeface="Comfortaa"/>
                <a:sym typeface="Comfortaa"/>
              </a:rPr>
              <a:t>To develop physically we will:</a:t>
            </a:r>
            <a:endParaRPr sz="700">
              <a:solidFill>
                <a:schemeClr val="dk1"/>
              </a:solidFill>
              <a:latin typeface="Comfortaa Medium"/>
              <a:ea typeface="Comfortaa Medium"/>
              <a:cs typeface="Comfortaa Medium"/>
              <a:sym typeface="Comfortaa Medium"/>
            </a:endParaRPr>
          </a:p>
          <a:p>
            <a:pPr indent="0" lvl="0" marL="0" rtl="0" algn="l">
              <a:lnSpc>
                <a:spcPct val="115000"/>
              </a:lnSpc>
              <a:spcBef>
                <a:spcPts val="0"/>
              </a:spcBef>
              <a:spcAft>
                <a:spcPts val="0"/>
              </a:spcAft>
              <a:buClr>
                <a:schemeClr val="dk1"/>
              </a:buClr>
              <a:buSzPts val="1100"/>
              <a:buFont typeface="Arial"/>
              <a:buNone/>
            </a:pPr>
            <a:r>
              <a:t/>
            </a:r>
            <a:endParaRPr sz="300">
              <a:solidFill>
                <a:schemeClr val="dk1"/>
              </a:solidFill>
              <a:latin typeface="Comfortaa Medium"/>
              <a:ea typeface="Comfortaa Medium"/>
              <a:cs typeface="Comfortaa Medium"/>
              <a:sym typeface="Comfortaa Medium"/>
            </a:endParaRPr>
          </a:p>
          <a:p>
            <a:pPr indent="-224449" lvl="0" marL="179999"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Continue to develop their movement, balancing, riding (scooters, trikes and bikes) and ball skills. </a:t>
            </a:r>
            <a:endParaRPr sz="700">
              <a:solidFill>
                <a:schemeClr val="dk1"/>
              </a:solidFill>
              <a:latin typeface="Comfortaa Medium"/>
              <a:ea typeface="Comfortaa Medium"/>
              <a:cs typeface="Comfortaa Medium"/>
              <a:sym typeface="Comfortaa Medium"/>
            </a:endParaRPr>
          </a:p>
          <a:p>
            <a:pPr indent="-224449" lvl="0" marL="179999"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Go up steps and stairs, or climb up apparatus, using alternate feet. </a:t>
            </a:r>
            <a:endParaRPr sz="700">
              <a:solidFill>
                <a:schemeClr val="dk1"/>
              </a:solidFill>
              <a:latin typeface="Comfortaa Medium"/>
              <a:ea typeface="Comfortaa Medium"/>
              <a:cs typeface="Comfortaa Medium"/>
              <a:sym typeface="Comfortaa Medium"/>
            </a:endParaRPr>
          </a:p>
          <a:p>
            <a:pPr indent="-224449" lvl="0" marL="179999"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Skip, hop, stand on one leg and hold a pose for a game like musical statues. </a:t>
            </a:r>
            <a:endParaRPr sz="700">
              <a:solidFill>
                <a:schemeClr val="dk1"/>
              </a:solidFill>
              <a:latin typeface="Comfortaa Medium"/>
              <a:ea typeface="Comfortaa Medium"/>
              <a:cs typeface="Comfortaa Medium"/>
              <a:sym typeface="Comfortaa Medium"/>
            </a:endParaRPr>
          </a:p>
          <a:p>
            <a:pPr indent="-89999" lvl="0" marL="0" rtl="0" algn="l">
              <a:spcBef>
                <a:spcPts val="0"/>
              </a:spcBef>
              <a:spcAft>
                <a:spcPts val="0"/>
              </a:spcAft>
              <a:buClr>
                <a:srgbClr val="000000"/>
              </a:buClr>
              <a:buSzPts val="1100"/>
              <a:buFont typeface="Arial"/>
              <a:buNone/>
            </a:pPr>
            <a:r>
              <a:t/>
            </a:r>
            <a:endParaRPr b="1" sz="700">
              <a:latin typeface="Comfortaa"/>
              <a:ea typeface="Comfortaa"/>
              <a:cs typeface="Comfortaa"/>
              <a:sym typeface="Comfortaa"/>
            </a:endParaRPr>
          </a:p>
          <a:p>
            <a:pPr indent="0" lvl="0" marL="457200" rtl="0" algn="l">
              <a:lnSpc>
                <a:spcPct val="115000"/>
              </a:lnSpc>
              <a:spcBef>
                <a:spcPts val="0"/>
              </a:spcBef>
              <a:spcAft>
                <a:spcPts val="0"/>
              </a:spcAft>
              <a:buNone/>
            </a:pPr>
            <a:r>
              <a:t/>
            </a:r>
            <a:endParaRPr sz="600">
              <a:solidFill>
                <a:srgbClr val="000000"/>
              </a:solidFill>
              <a:latin typeface="Comfortaa"/>
              <a:ea typeface="Comfortaa"/>
              <a:cs typeface="Comfortaa"/>
              <a:sym typeface="Comfortaa"/>
            </a:endParaRPr>
          </a:p>
        </p:txBody>
      </p:sp>
      <p:sp>
        <p:nvSpPr>
          <p:cNvPr id="65" name="Google Shape;65;p13"/>
          <p:cNvSpPr/>
          <p:nvPr/>
        </p:nvSpPr>
        <p:spPr>
          <a:xfrm>
            <a:off x="5109913" y="820325"/>
            <a:ext cx="1043100" cy="339000"/>
          </a:xfrm>
          <a:prstGeom prst="rect">
            <a:avLst/>
          </a:prstGeom>
          <a:solidFill>
            <a:srgbClr val="FFFFFF"/>
          </a:solid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Comfortaa"/>
                <a:ea typeface="Comfortaa"/>
                <a:cs typeface="Comfortaa"/>
                <a:sym typeface="Comfortaa"/>
              </a:rPr>
              <a:t>Physical development</a:t>
            </a:r>
            <a:endParaRPr b="1" sz="900">
              <a:latin typeface="Comfortaa"/>
              <a:ea typeface="Comfortaa"/>
              <a:cs typeface="Comfortaa"/>
              <a:sym typeface="Comfortaa"/>
            </a:endParaRPr>
          </a:p>
        </p:txBody>
      </p:sp>
      <p:sp>
        <p:nvSpPr>
          <p:cNvPr id="66" name="Google Shape;66;p13"/>
          <p:cNvSpPr txBox="1"/>
          <p:nvPr/>
        </p:nvSpPr>
        <p:spPr>
          <a:xfrm>
            <a:off x="7615475" y="481325"/>
            <a:ext cx="793500" cy="339000"/>
          </a:xfrm>
          <a:prstGeom prst="rect">
            <a:avLst/>
          </a:prstGeom>
          <a:solidFill>
            <a:srgbClr val="FFFFFF"/>
          </a:solid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PSED</a:t>
            </a:r>
            <a:endParaRPr b="1">
              <a:latin typeface="Comfortaa"/>
              <a:ea typeface="Comfortaa"/>
              <a:cs typeface="Comfortaa"/>
              <a:sym typeface="Comfortaa"/>
            </a:endParaRPr>
          </a:p>
        </p:txBody>
      </p:sp>
      <p:sp>
        <p:nvSpPr>
          <p:cNvPr id="67" name="Google Shape;67;p13"/>
          <p:cNvSpPr/>
          <p:nvPr/>
        </p:nvSpPr>
        <p:spPr>
          <a:xfrm>
            <a:off x="263725" y="699925"/>
            <a:ext cx="1320600" cy="516000"/>
          </a:xfrm>
          <a:prstGeom prst="homePlate">
            <a:avLst>
              <a:gd fmla="val 50000" name="adj"/>
            </a:avLst>
          </a:prstGeom>
          <a:solidFill>
            <a:srgbClr val="FFFFFF"/>
          </a:solid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Comfortaa"/>
                <a:ea typeface="Comfortaa"/>
                <a:cs typeface="Comfortaa"/>
                <a:sym typeface="Comfortaa"/>
              </a:rPr>
              <a:t>Literacy, communication and language </a:t>
            </a:r>
            <a:endParaRPr b="1" sz="800">
              <a:latin typeface="Comfortaa"/>
              <a:ea typeface="Comfortaa"/>
              <a:cs typeface="Comfortaa"/>
              <a:sym typeface="Comfortaa"/>
            </a:endParaRPr>
          </a:p>
        </p:txBody>
      </p:sp>
      <p:sp>
        <p:nvSpPr>
          <p:cNvPr id="68" name="Google Shape;68;p13"/>
          <p:cNvSpPr txBox="1"/>
          <p:nvPr/>
        </p:nvSpPr>
        <p:spPr>
          <a:xfrm>
            <a:off x="1630775" y="3618175"/>
            <a:ext cx="2892300" cy="1262100"/>
          </a:xfrm>
          <a:prstGeom prst="rect">
            <a:avLst/>
          </a:prstGeom>
          <a:noFill/>
          <a:ln>
            <a:noFill/>
          </a:ln>
        </p:spPr>
        <p:txBody>
          <a:bodyPr anchorCtr="0" anchor="t" bIns="91425" lIns="91425" spcFirstLastPara="1" rIns="91425" wrap="square" tIns="91425">
            <a:spAutoFit/>
          </a:bodyPr>
          <a:lstStyle/>
          <a:p>
            <a:pPr indent="-273050" lvl="0" marL="457200"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Recite numbers past 5. </a:t>
            </a:r>
            <a:endParaRPr sz="700">
              <a:solidFill>
                <a:schemeClr val="dk1"/>
              </a:solidFill>
              <a:latin typeface="Comfortaa Medium"/>
              <a:ea typeface="Comfortaa Medium"/>
              <a:cs typeface="Comfortaa Medium"/>
              <a:sym typeface="Comfortaa Medium"/>
            </a:endParaRPr>
          </a:p>
          <a:p>
            <a:pPr indent="-273050" lvl="0" marL="457200"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Say one number for each item in order: 1,2,3,4,5. </a:t>
            </a:r>
            <a:endParaRPr sz="700">
              <a:solidFill>
                <a:schemeClr val="dk1"/>
              </a:solidFill>
              <a:latin typeface="Comfortaa Medium"/>
              <a:ea typeface="Comfortaa Medium"/>
              <a:cs typeface="Comfortaa Medium"/>
              <a:sym typeface="Comfortaa Medium"/>
            </a:endParaRPr>
          </a:p>
          <a:p>
            <a:pPr indent="-273050" lvl="0" marL="457200"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Show ‘finger numbers’ up to 5.</a:t>
            </a:r>
            <a:endParaRPr sz="700">
              <a:solidFill>
                <a:schemeClr val="dk1"/>
              </a:solidFill>
              <a:latin typeface="Comfortaa Medium"/>
              <a:ea typeface="Comfortaa Medium"/>
              <a:cs typeface="Comfortaa Medium"/>
              <a:sym typeface="Comfortaa Medium"/>
            </a:endParaRPr>
          </a:p>
          <a:p>
            <a:pPr indent="-273050" lvl="0" marL="457200"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Compare quantities using language: ‘more than’, ‘fewer than’.</a:t>
            </a:r>
            <a:endParaRPr sz="700">
              <a:solidFill>
                <a:schemeClr val="dk1"/>
              </a:solidFill>
              <a:latin typeface="Comfortaa Medium"/>
              <a:ea typeface="Comfortaa Medium"/>
              <a:cs typeface="Comfortaa Medium"/>
              <a:sym typeface="Comfortaa Medium"/>
            </a:endParaRPr>
          </a:p>
          <a:p>
            <a:pPr indent="-273050" lvl="0" marL="457200" rtl="0" algn="l">
              <a:spcBef>
                <a:spcPts val="0"/>
              </a:spcBef>
              <a:spcAft>
                <a:spcPts val="0"/>
              </a:spcAft>
              <a:buClr>
                <a:schemeClr val="dk1"/>
              </a:buClr>
              <a:buSzPts val="700"/>
              <a:buFont typeface="Comfortaa Medium"/>
              <a:buChar char="●"/>
            </a:pPr>
            <a:r>
              <a:rPr lang="en-GB" sz="700">
                <a:solidFill>
                  <a:schemeClr val="dk1"/>
                </a:solidFill>
                <a:latin typeface="Comfortaa Medium"/>
                <a:ea typeface="Comfortaa Medium"/>
                <a:cs typeface="Comfortaa Medium"/>
                <a:sym typeface="Comfortaa Medium"/>
              </a:rPr>
              <a:t>Talk about and explore 2D (for example, circles, rectangles, triangles) using informal and mathematical language. Manipulate 2D shapes to create patterns and pictures</a:t>
            </a:r>
            <a:endParaRPr sz="700">
              <a:solidFill>
                <a:schemeClr val="dk1"/>
              </a:solidFill>
              <a:latin typeface="Comfortaa Medium"/>
              <a:ea typeface="Comfortaa Medium"/>
              <a:cs typeface="Comfortaa Medium"/>
              <a:sym typeface="Comfortaa Medium"/>
            </a:endParaRPr>
          </a:p>
          <a:p>
            <a:pPr indent="0" lvl="0" marL="0" rtl="0" algn="l">
              <a:spcBef>
                <a:spcPts val="0"/>
              </a:spcBef>
              <a:spcAft>
                <a:spcPts val="0"/>
              </a:spcAft>
              <a:buNone/>
            </a:pPr>
            <a:r>
              <a:t/>
            </a:r>
            <a:endParaRPr sz="700">
              <a:latin typeface="Comfortaa"/>
              <a:ea typeface="Comfortaa"/>
              <a:cs typeface="Comfortaa"/>
              <a:sym typeface="Comfortaa"/>
            </a:endParaRPr>
          </a:p>
        </p:txBody>
      </p:sp>
      <p:pic>
        <p:nvPicPr>
          <p:cNvPr id="69" name="Google Shape;69;p13"/>
          <p:cNvPicPr preferRelativeResize="0"/>
          <p:nvPr/>
        </p:nvPicPr>
        <p:blipFill>
          <a:blip r:embed="rId4">
            <a:alphaModFix/>
          </a:blip>
          <a:stretch>
            <a:fillRect/>
          </a:stretch>
        </p:blipFill>
        <p:spPr>
          <a:xfrm>
            <a:off x="6628150" y="2727100"/>
            <a:ext cx="363875" cy="376050"/>
          </a:xfrm>
          <a:prstGeom prst="rect">
            <a:avLst/>
          </a:prstGeom>
          <a:noFill/>
          <a:ln>
            <a:noFill/>
          </a:ln>
        </p:spPr>
      </p:pic>
      <p:sp>
        <p:nvSpPr>
          <p:cNvPr id="70" name="Google Shape;70;p13"/>
          <p:cNvSpPr txBox="1"/>
          <p:nvPr/>
        </p:nvSpPr>
        <p:spPr>
          <a:xfrm rot="-486551">
            <a:off x="1545685" y="88266"/>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Nursery’s</a:t>
            </a:r>
            <a:endParaRPr>
              <a:latin typeface="Comfortaa"/>
              <a:ea typeface="Comfortaa"/>
              <a:cs typeface="Comfortaa"/>
              <a:sym typeface="Comfortaa"/>
            </a:endParaRPr>
          </a:p>
        </p:txBody>
      </p:sp>
      <p:sp>
        <p:nvSpPr>
          <p:cNvPr id="71" name="Google Shape;71;p13">
            <a:hlinkClick r:id="rId5"/>
          </p:cNvPr>
          <p:cNvSpPr/>
          <p:nvPr/>
        </p:nvSpPr>
        <p:spPr>
          <a:xfrm>
            <a:off x="7868550" y="42358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0000"/>
                </a:solidFill>
                <a:latin typeface="Comfortaa"/>
                <a:ea typeface="Comfortaa"/>
                <a:cs typeface="Comfortaa"/>
                <a:sym typeface="Comfortaa"/>
              </a:rPr>
              <a:t>Click here to go back to the main page</a:t>
            </a:r>
            <a:endParaRPr b="1" sz="700">
              <a:solidFill>
                <a:srgbClr val="000000"/>
              </a:solidFill>
              <a:latin typeface="Comfortaa"/>
              <a:ea typeface="Comfortaa"/>
              <a:cs typeface="Comfortaa"/>
              <a:sym typeface="Comfortaa"/>
            </a:endParaRPr>
          </a:p>
        </p:txBody>
      </p:sp>
      <p:sp>
        <p:nvSpPr>
          <p:cNvPr id="72" name="Google Shape;72;p13"/>
          <p:cNvSpPr/>
          <p:nvPr/>
        </p:nvSpPr>
        <p:spPr>
          <a:xfrm>
            <a:off x="1756325" y="707575"/>
            <a:ext cx="793500" cy="28365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
                <a:latin typeface="Comfortaa"/>
                <a:ea typeface="Comfortaa"/>
                <a:cs typeface="Comfortaa"/>
                <a:sym typeface="Comfortaa"/>
              </a:rPr>
              <a:t>We are reading:</a:t>
            </a:r>
            <a:endParaRPr sz="600">
              <a:latin typeface="Comfortaa"/>
              <a:ea typeface="Comfortaa"/>
              <a:cs typeface="Comfortaa"/>
              <a:sym typeface="Comfortaa"/>
            </a:endParaRPr>
          </a:p>
        </p:txBody>
      </p:sp>
      <p:pic>
        <p:nvPicPr>
          <p:cNvPr id="73" name="Google Shape;73;p13"/>
          <p:cNvPicPr preferRelativeResize="0"/>
          <p:nvPr/>
        </p:nvPicPr>
        <p:blipFill>
          <a:blip r:embed="rId6">
            <a:alphaModFix/>
          </a:blip>
          <a:stretch>
            <a:fillRect/>
          </a:stretch>
        </p:blipFill>
        <p:spPr>
          <a:xfrm>
            <a:off x="1765013" y="1144388"/>
            <a:ext cx="360600" cy="400750"/>
          </a:xfrm>
          <a:prstGeom prst="rect">
            <a:avLst/>
          </a:prstGeom>
          <a:noFill/>
          <a:ln>
            <a:noFill/>
          </a:ln>
        </p:spPr>
      </p:pic>
      <p:pic>
        <p:nvPicPr>
          <p:cNvPr id="74" name="Google Shape;74;p13"/>
          <p:cNvPicPr preferRelativeResize="0"/>
          <p:nvPr/>
        </p:nvPicPr>
        <p:blipFill>
          <a:blip r:embed="rId7">
            <a:alphaModFix/>
          </a:blip>
          <a:stretch>
            <a:fillRect/>
          </a:stretch>
        </p:blipFill>
        <p:spPr>
          <a:xfrm>
            <a:off x="2125625" y="1638659"/>
            <a:ext cx="400750" cy="400750"/>
          </a:xfrm>
          <a:prstGeom prst="rect">
            <a:avLst/>
          </a:prstGeom>
          <a:noFill/>
          <a:ln>
            <a:noFill/>
          </a:ln>
        </p:spPr>
      </p:pic>
      <p:pic>
        <p:nvPicPr>
          <p:cNvPr id="75" name="Google Shape;75;p13"/>
          <p:cNvPicPr preferRelativeResize="0"/>
          <p:nvPr/>
        </p:nvPicPr>
        <p:blipFill>
          <a:blip r:embed="rId8">
            <a:alphaModFix/>
          </a:blip>
          <a:stretch>
            <a:fillRect/>
          </a:stretch>
        </p:blipFill>
        <p:spPr>
          <a:xfrm>
            <a:off x="1840425" y="3125474"/>
            <a:ext cx="477775" cy="369487"/>
          </a:xfrm>
          <a:prstGeom prst="rect">
            <a:avLst/>
          </a:prstGeom>
          <a:noFill/>
          <a:ln cap="flat" cmpd="sng" w="9525">
            <a:solidFill>
              <a:srgbClr val="000000"/>
            </a:solidFill>
            <a:prstDash val="solid"/>
            <a:round/>
            <a:headEnd len="sm" w="sm" type="none"/>
            <a:tailEnd len="sm" w="sm" type="none"/>
          </a:ln>
        </p:spPr>
      </p:pic>
      <p:pic>
        <p:nvPicPr>
          <p:cNvPr id="76" name="Google Shape;76;p13"/>
          <p:cNvPicPr preferRelativeResize="0"/>
          <p:nvPr/>
        </p:nvPicPr>
        <p:blipFill>
          <a:blip r:embed="rId9">
            <a:alphaModFix/>
          </a:blip>
          <a:stretch>
            <a:fillRect/>
          </a:stretch>
        </p:blipFill>
        <p:spPr>
          <a:xfrm>
            <a:off x="2047579" y="2680612"/>
            <a:ext cx="518209" cy="400750"/>
          </a:xfrm>
          <a:prstGeom prst="rect">
            <a:avLst/>
          </a:prstGeom>
          <a:noFill/>
          <a:ln>
            <a:noFill/>
          </a:ln>
        </p:spPr>
      </p:pic>
      <p:pic>
        <p:nvPicPr>
          <p:cNvPr id="77" name="Google Shape;77;p13"/>
          <p:cNvPicPr preferRelativeResize="0"/>
          <p:nvPr/>
        </p:nvPicPr>
        <p:blipFill>
          <a:blip r:embed="rId10">
            <a:alphaModFix/>
          </a:blip>
          <a:stretch>
            <a:fillRect/>
          </a:stretch>
        </p:blipFill>
        <p:spPr>
          <a:xfrm>
            <a:off x="1821623" y="2110224"/>
            <a:ext cx="400750" cy="499543"/>
          </a:xfrm>
          <a:prstGeom prst="rect">
            <a:avLst/>
          </a:prstGeom>
          <a:solidFill>
            <a:srgbClr val="FFFFFF"/>
          </a:solidFill>
          <a:ln cap="flat" cmpd="sng" w="9525">
            <a:solidFill>
              <a:srgbClr val="B6D7A8"/>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