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Comforta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omforta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omforta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fc248cab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fc248cab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43850" y="1171825"/>
            <a:ext cx="3276900" cy="10608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Butterfly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804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365450" y="723550"/>
            <a:ext cx="2520300" cy="345900"/>
          </a:xfrm>
          <a:prstGeom prst="homePlate">
            <a:avLst>
              <a:gd fmla="val 50000" name="adj"/>
            </a:avLst>
          </a:prstGeom>
          <a:solidFill>
            <a:srgbClr val="FFFFFF"/>
          </a:solidFill>
          <a:ln cap="flat" cmpd="sng" w="19050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Comfortaa"/>
                <a:ea typeface="Comfortaa"/>
                <a:cs typeface="Comfortaa"/>
                <a:sym typeface="Comfortaa"/>
              </a:rPr>
              <a:t>Reading and Writing</a:t>
            </a:r>
            <a:endParaRPr b="1" sz="12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3708200" y="820975"/>
            <a:ext cx="1344300" cy="38178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omfortaa"/>
                <a:ea typeface="Comfortaa"/>
                <a:cs typeface="Comfortaa"/>
                <a:sym typeface="Comfortaa"/>
              </a:rPr>
              <a:t>We are reading:</a:t>
            </a:r>
            <a:endParaRPr b="1" sz="10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6779575" y="408250"/>
            <a:ext cx="1714500" cy="976500"/>
          </a:xfrm>
          <a:prstGeom prst="mathDivide">
            <a:avLst>
              <a:gd fmla="val 23520" name="adj1"/>
              <a:gd fmla="val 5880" name="adj2"/>
              <a:gd fmla="val 11760" name="adj3"/>
            </a:avLst>
          </a:prstGeom>
          <a:solidFill>
            <a:srgbClr val="FFFFFF"/>
          </a:solidFill>
          <a:ln cap="flat" cmpd="sng" w="28575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omfortaa"/>
                <a:ea typeface="Comfortaa"/>
                <a:cs typeface="Comfortaa"/>
                <a:sym typeface="Comfortaa"/>
              </a:rPr>
              <a:t>Maths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43850" y="2278900"/>
            <a:ext cx="3276900" cy="11361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Bumblebee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343850" y="3461275"/>
            <a:ext cx="3276900" cy="11559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Ladybird 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5139950" y="1344450"/>
            <a:ext cx="3620700" cy="9765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Butterfly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8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5139950" y="2419900"/>
            <a:ext cx="3572700" cy="10371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Bumblebee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5139950" y="3532675"/>
            <a:ext cx="3572700" cy="10191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A4C2F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rPr lang="en-GB" sz="6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Ladybird</a:t>
            </a:r>
            <a:endParaRPr sz="6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28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3" name="Google Shape;63;p13"/>
          <p:cNvSpPr txBox="1"/>
          <p:nvPr/>
        </p:nvSpPr>
        <p:spPr>
          <a:xfrm rot="-486551">
            <a:off x="1523885" y="156841"/>
            <a:ext cx="1278180" cy="376068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Comfortaa"/>
                <a:ea typeface="Comfortaa"/>
                <a:cs typeface="Comfortaa"/>
                <a:sym typeface="Comfortaa"/>
              </a:rPr>
              <a:t>Butterfly, Bumblebee &amp; Ladybird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/>
          <p:nvPr/>
        </p:nvSpPr>
        <p:spPr>
          <a:xfrm>
            <a:off x="7266200" y="788425"/>
            <a:ext cx="1514700" cy="3647100"/>
          </a:xfrm>
          <a:prstGeom prst="foldedCorner">
            <a:avLst>
              <a:gd fmla="val 25843" name="adj"/>
            </a:avLst>
          </a:prstGeom>
          <a:solidFill>
            <a:srgbClr val="FFFFFF"/>
          </a:solidFill>
          <a:ln cap="flat" cmpd="sng" w="19050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Building relationships</a:t>
            </a:r>
            <a:endParaRPr b="1" sz="8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Managing self</a:t>
            </a:r>
            <a:endParaRPr b="1" sz="8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Self-regulation</a:t>
            </a:r>
            <a:endParaRPr b="1" sz="8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9" name="Google Shape;69;p14"/>
          <p:cNvSpPr/>
          <p:nvPr/>
        </p:nvSpPr>
        <p:spPr>
          <a:xfrm>
            <a:off x="424075" y="1029425"/>
            <a:ext cx="1687800" cy="2655600"/>
          </a:xfrm>
          <a:prstGeom prst="round2SameRect">
            <a:avLst>
              <a:gd fmla="val 0" name="adj1"/>
              <a:gd fmla="val 22789" name="adj2"/>
            </a:avLst>
          </a:prstGeom>
          <a:solidFill>
            <a:srgbClr val="FFFFFF"/>
          </a:solidFill>
          <a:ln cap="flat" cmpd="sng" w="19050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7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Listening, attention and understanding: </a:t>
            </a:r>
            <a:endParaRPr b="1" sz="7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7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Speaking:</a:t>
            </a:r>
            <a:endParaRPr b="1" sz="7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0" name="Google Shape;70;p14"/>
          <p:cNvSpPr/>
          <p:nvPr/>
        </p:nvSpPr>
        <p:spPr>
          <a:xfrm>
            <a:off x="4825100" y="3001100"/>
            <a:ext cx="2326800" cy="1633800"/>
          </a:xfrm>
          <a:prstGeom prst="verticalScroll">
            <a:avLst>
              <a:gd fmla="val 12500" name="adj"/>
            </a:avLst>
          </a:prstGeom>
          <a:solidFill>
            <a:srgbClr val="FFFFFF"/>
          </a:solidFill>
          <a:ln cap="flat" cmpd="sng" w="9525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1" name="Google Shape;71;p14"/>
          <p:cNvSpPr/>
          <p:nvPr/>
        </p:nvSpPr>
        <p:spPr>
          <a:xfrm>
            <a:off x="347900" y="3770900"/>
            <a:ext cx="4362900" cy="864000"/>
          </a:xfrm>
          <a:prstGeom prst="snip1Rect">
            <a:avLst>
              <a:gd fmla="val 20972" name="adj"/>
            </a:avLst>
          </a:prstGeom>
          <a:solidFill>
            <a:srgbClr val="FFFFFF"/>
          </a:solidFill>
          <a:ln cap="flat" cmpd="sng" w="19050">
            <a:solidFill>
              <a:srgbClr val="B4A7D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2" name="Google Shape;72;p14"/>
          <p:cNvSpPr/>
          <p:nvPr/>
        </p:nvSpPr>
        <p:spPr>
          <a:xfrm>
            <a:off x="4710800" y="2891825"/>
            <a:ext cx="2496000" cy="731100"/>
          </a:xfrm>
          <a:prstGeom prst="ellipseRibbon2">
            <a:avLst>
              <a:gd fmla="val 25000" name="adj1"/>
              <a:gd fmla="val 50000" name="adj2"/>
              <a:gd fmla="val 12500" name="adj3"/>
            </a:avLst>
          </a:prstGeom>
          <a:solidFill>
            <a:srgbClr val="FFFFFF"/>
          </a:solidFill>
          <a:ln cap="flat" cmpd="sng" w="28575">
            <a:solidFill>
              <a:srgbClr val="FFE5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200">
                <a:latin typeface="Comfortaa"/>
                <a:ea typeface="Comfortaa"/>
                <a:cs typeface="Comfortaa"/>
                <a:sym typeface="Comfortaa"/>
              </a:rPr>
              <a:t>Expressive art and design</a:t>
            </a:r>
            <a:endParaRPr b="1" sz="12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232788" y="1051625"/>
            <a:ext cx="2386800" cy="2611200"/>
          </a:xfrm>
          <a:prstGeom prst="snip2SameRect">
            <a:avLst>
              <a:gd fmla="val 16667" name="adj1"/>
              <a:gd fmla="val 0" name="adj2"/>
            </a:avLst>
          </a:prstGeom>
          <a:solidFill>
            <a:srgbClr val="FFFFFF"/>
          </a:solidFill>
          <a:ln cap="flat" cmpd="sng" w="1905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7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Geography</a:t>
            </a:r>
            <a:endParaRPr b="1"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7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Science</a:t>
            </a:r>
            <a:endParaRPr b="1" sz="700" u="sng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sz="7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391050" y="896775"/>
            <a:ext cx="2013900" cy="705600"/>
          </a:xfrm>
          <a:prstGeom prst="cloudCallout">
            <a:avLst>
              <a:gd fmla="val 57689" name="adj1"/>
              <a:gd fmla="val 49981" name="adj2"/>
            </a:avLst>
          </a:prstGeom>
          <a:solidFill>
            <a:srgbClr val="FFFFFF"/>
          </a:solidFill>
          <a:ln cap="flat" cmpd="sng" w="19050">
            <a:solidFill>
              <a:srgbClr val="EA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000">
                <a:latin typeface="Comfortaa"/>
                <a:ea typeface="Comfortaa"/>
                <a:cs typeface="Comfortaa"/>
                <a:sym typeface="Comfortaa"/>
              </a:rPr>
              <a:t>Understanding of the world</a:t>
            </a:r>
            <a:endParaRPr b="1" sz="10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5" name="Google Shape;75;p14"/>
          <p:cNvSpPr txBox="1"/>
          <p:nvPr/>
        </p:nvSpPr>
        <p:spPr>
          <a:xfrm>
            <a:off x="7738150" y="423475"/>
            <a:ext cx="793500" cy="339000"/>
          </a:xfrm>
          <a:prstGeom prst="rect">
            <a:avLst/>
          </a:prstGeom>
          <a:solidFill>
            <a:srgbClr val="FFFFFF"/>
          </a:solidFill>
          <a:ln cap="flat" cmpd="sng" w="19050">
            <a:solidFill>
              <a:srgbClr val="D5A6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omfortaa"/>
                <a:ea typeface="Comfortaa"/>
                <a:cs typeface="Comfortaa"/>
                <a:sym typeface="Comfortaa"/>
              </a:rPr>
              <a:t>PSED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424075" y="640925"/>
            <a:ext cx="1687800" cy="295800"/>
          </a:xfrm>
          <a:prstGeom prst="homePlate">
            <a:avLst>
              <a:gd fmla="val 50000" name="adj"/>
            </a:avLst>
          </a:prstGeom>
          <a:solidFill>
            <a:srgbClr val="FFFFFF"/>
          </a:solidFill>
          <a:ln cap="flat" cmpd="sng" w="19050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100">
                <a:latin typeface="Comfortaa"/>
                <a:ea typeface="Comfortaa"/>
                <a:cs typeface="Comfortaa"/>
                <a:sym typeface="Comfortaa"/>
              </a:rPr>
              <a:t>Communication</a:t>
            </a:r>
            <a:endParaRPr b="1" sz="11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7" name="Google Shape;77;p14"/>
          <p:cNvSpPr/>
          <p:nvPr/>
        </p:nvSpPr>
        <p:spPr>
          <a:xfrm>
            <a:off x="1795950" y="3833825"/>
            <a:ext cx="1223100" cy="241500"/>
          </a:xfrm>
          <a:prstGeom prst="roundRect">
            <a:avLst>
              <a:gd fmla="val 16667" name="adj"/>
            </a:avLst>
          </a:prstGeom>
          <a:solidFill>
            <a:srgbClr val="FFFFFF"/>
          </a:solidFill>
          <a:ln cap="flat" cmpd="sng" w="19050">
            <a:solidFill>
              <a:srgbClr val="B4A7D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mfortaa"/>
                <a:ea typeface="Comfortaa"/>
                <a:cs typeface="Comfortaa"/>
                <a:sym typeface="Comfortaa"/>
              </a:rPr>
              <a:t>Music</a:t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4694900" y="1034975"/>
            <a:ext cx="2496000" cy="1800600"/>
          </a:xfrm>
          <a:prstGeom prst="rect">
            <a:avLst/>
          </a:prstGeom>
          <a:solidFill>
            <a:srgbClr val="B7B7B7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749500" y="1184600"/>
            <a:ext cx="2386800" cy="1582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Gross Motor </a:t>
            </a:r>
            <a:r>
              <a:rPr b="1" lang="en-GB" sz="8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                           </a:t>
            </a:r>
            <a:endParaRPr b="1" sz="80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sz="800" u="sng"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GB" sz="800" u="sng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Fine Motor</a:t>
            </a:r>
            <a:r>
              <a:rPr b="1" lang="en-GB" sz="80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                                                            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0" name="Google Shape;80;p14"/>
          <p:cNvSpPr/>
          <p:nvPr/>
        </p:nvSpPr>
        <p:spPr>
          <a:xfrm>
            <a:off x="5421350" y="845600"/>
            <a:ext cx="1043100" cy="339000"/>
          </a:xfrm>
          <a:prstGeom prst="rect">
            <a:avLst/>
          </a:prstGeom>
          <a:solidFill>
            <a:srgbClr val="FFFFFF"/>
          </a:solidFill>
          <a:ln cap="flat" cmpd="sng" w="2857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900">
                <a:latin typeface="Comfortaa"/>
                <a:ea typeface="Comfortaa"/>
                <a:cs typeface="Comfortaa"/>
                <a:sym typeface="Comfortaa"/>
              </a:rPr>
              <a:t>Physical development</a:t>
            </a:r>
            <a:endParaRPr b="1" sz="9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4"/>
          <p:cNvSpPr txBox="1"/>
          <p:nvPr/>
        </p:nvSpPr>
        <p:spPr>
          <a:xfrm rot="-486551">
            <a:off x="1523910" y="176591"/>
            <a:ext cx="1278180" cy="376068"/>
          </a:xfrm>
          <a:prstGeom prst="rect">
            <a:avLst/>
          </a:prstGeom>
          <a:solidFill>
            <a:srgbClr val="FFFFFF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latin typeface="Comfortaa"/>
                <a:ea typeface="Comfortaa"/>
                <a:cs typeface="Comfortaa"/>
                <a:sym typeface="Comfortaa"/>
              </a:rPr>
              <a:t>Butterfly, Bumblebee &amp; Ladybird</a:t>
            </a:r>
            <a:endParaRPr sz="800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