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Comfortaa Medium"/>
      <p:regular r:id="rId9"/>
      <p:bold r:id="rId10"/>
    </p:embeddedFont>
    <p:embeddedFont>
      <p:font typeface="Comfortaa"/>
      <p:regular r:id="rId11"/>
      <p:bold r:id="rId12"/>
    </p:embeddedFon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07B5DB-7C45-4EAB-A2D3-05177F4D91E9}">
  <a:tblStyle styleId="{3D07B5DB-7C45-4EAB-A2D3-05177F4D91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mfortaa-regular.fntdata"/><Relationship Id="rId10" Type="http://schemas.openxmlformats.org/officeDocument/2006/relationships/font" Target="fonts/ComfortaaMedium-bold.fntdata"/><Relationship Id="rId13" Type="http://schemas.openxmlformats.org/officeDocument/2006/relationships/font" Target="fonts/CenturyGothic-regular.fntdata"/><Relationship Id="rId12" Type="http://schemas.openxmlformats.org/officeDocument/2006/relationships/font" Target="fonts/Comforta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ComfortaaMedium-regular.fntdata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9fc248ca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9fc248ca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hyperlink" Target="https://docs.google.com/presentation/d/e/2PACX-1vQ1huWxP4hrOOT2M8X2O4nSs5anWEF9TGadblIV790kl2PUTm_zertgLbklr07ZuALvj4tWqSwOrcdU/pub?start=false&amp;loop=false&amp;delayms=3000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24575" y="889750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24575" y="1285525"/>
            <a:ext cx="1885200" cy="24432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1905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1425" wrap="square" tIns="91425">
            <a:noAutofit/>
          </a:bodyPr>
          <a:lstStyle/>
          <a:p>
            <a:pPr indent="-85725" lvl="0" marL="134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5725" lvl="0" marL="134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Writing focus:</a:t>
            </a:r>
            <a:endParaRPr b="1"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5725" lvl="0" marL="134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134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Balanced discussion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7624" lvl="0" marL="134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Non-narrative: explanation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7624" lvl="0" marL="134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Explanation text</a:t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5725" lvl="0" marL="134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Grammar focus:</a:t>
            </a:r>
            <a:endParaRPr b="1"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5975" lvl="0" marL="1333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Apostrophes for contractions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5975" lvl="0" marL="1333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Third person pronouns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5975" lvl="0" marL="1333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Coordinating conjunctions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5975" lvl="0" marL="1333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Subordinating conjunctions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5975" lvl="0" marL="1333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Past and present tense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5975" lvl="0" marL="1333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Suffixes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5975" lvl="0" marL="1333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Synonyms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5975" lvl="0" marL="1333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Fronted Adverbials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004350" y="767475"/>
            <a:ext cx="760200" cy="2877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Coming to England</a:t>
            </a:r>
            <a:r>
              <a:rPr lang="en-GB" sz="6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If I were a Prime Minister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The colour Monster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828825" y="2277050"/>
            <a:ext cx="3006600" cy="27561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 history, the children will be looking at the impact that the 2012 London Olympics had on the local area of Stratford. 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Investigating the key events leading up to the Olympics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Exploring how the Olympic Park has changed.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Identifying the impact on the area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Learning about the significance of a local figure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Using a range of historical sources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children will also be learning about Black History Month and its importance.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982225" y="3728775"/>
            <a:ext cx="3684600" cy="13044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66825" y="359615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725775" y="21554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825975" y="1156925"/>
            <a:ext cx="2685900" cy="23949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Year Two will be learning all about different materials.  Here are the objectives they will cover: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Identifying everyday materials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Describing the properties of different materials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Comparing different materials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Evaluating the suitability of different materials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072825" y="9303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5990925" y="832675"/>
            <a:ext cx="3006600" cy="12084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075675" y="930325"/>
            <a:ext cx="2811000" cy="117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Computer Systems and Networks</a:t>
            </a:r>
            <a:endParaRPr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Children will learn how to use the main features of a computer. Key skills:</a:t>
            </a:r>
            <a:endParaRPr sz="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18099" lvl="0" marL="26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Online Safety</a:t>
            </a:r>
            <a:endParaRPr sz="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134999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80975" lvl="0" marL="85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Robot Algorithms:    Planning an Escape Route</a:t>
            </a:r>
            <a:endParaRPr i="1"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180975" lvl="0" marL="85725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141899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ic Sans MS"/>
              <a:buChar char="●"/>
            </a:pPr>
            <a:r>
              <a:rPr lang="en-GB" sz="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Create a series of instructions that can be run as a program </a:t>
            </a:r>
            <a:endParaRPr sz="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41899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ic Sans MS"/>
              <a:buChar char="●"/>
            </a:pPr>
            <a:r>
              <a:rPr lang="en-GB" sz="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Create and run a program on a device </a:t>
            </a:r>
            <a:endParaRPr sz="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41899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ic Sans MS"/>
              <a:buChar char="●"/>
            </a:pPr>
            <a:r>
              <a:rPr lang="en-GB" sz="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Debug a program </a:t>
            </a:r>
            <a:endParaRPr sz="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6915625" y="721775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004350" y="3695450"/>
            <a:ext cx="34083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Measure- Length</a:t>
            </a:r>
            <a:endParaRPr sz="6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-Compare and order lengths and record the results using &gt;, &lt; and =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Graphs</a:t>
            </a:r>
            <a:endParaRPr sz="6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-Interpret and construct simple pictograms, tally charts, block diagrams and simple tables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5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Multiplication and Division</a:t>
            </a:r>
            <a:endParaRPr sz="6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-Recall and use multiplication and division facts for the 2, 5 and 10 multiplication tables, including recognising odd and even numbers 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-Calculate mathematical statements for multiplication and division within the multiplication tables and write them using the multiplication (×), division (÷) and equals (=) signs </a:t>
            </a:r>
            <a:endParaRPr sz="6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3"/>
          <p:cNvSpPr txBox="1"/>
          <p:nvPr/>
        </p:nvSpPr>
        <p:spPr>
          <a:xfrm rot="-486551">
            <a:off x="1247835" y="15684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mfortaa"/>
                <a:ea typeface="Comfortaa"/>
                <a:cs typeface="Comfortaa"/>
                <a:sym typeface="Comfortaa"/>
              </a:rPr>
              <a:t>Year 2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/>
          </a:blip>
          <a:srcRect b="0" l="-1539" r="-1067" t="0"/>
          <a:stretch/>
        </p:blipFill>
        <p:spPr>
          <a:xfrm>
            <a:off x="2097725" y="1176550"/>
            <a:ext cx="573425" cy="52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7500" y="1914650"/>
            <a:ext cx="464575" cy="52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2165" y="2827766"/>
            <a:ext cx="464575" cy="47520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3595838" y="3058225"/>
            <a:ext cx="2570400" cy="1820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Dreams and Goals: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choose a realistic goal and think about how to achieve it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-To persevere even when I find tasks difficult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-To recognise who it is easy for me to work with and who it is more difficult for me to work with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-To work cooperatively in a group to create an end product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-To know how to share success with other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P</a:t>
            </a: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eople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Zones of Regulation - emotional support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6588000" y="3235850"/>
            <a:ext cx="2210400" cy="15951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latin typeface="Comfortaa"/>
                <a:ea typeface="Comfortaa"/>
                <a:cs typeface="Comfortaa"/>
                <a:sym typeface="Comfortaa"/>
              </a:rPr>
              <a:t>Olympic Stadium Design</a:t>
            </a:r>
            <a:endParaRPr b="1" sz="80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-Experimenting with a range of materials to build structural models. Children will develop an original stadium design using CAD and technical drawing methods inspired by contemporary architects.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4679250" y="873875"/>
            <a:ext cx="2825100" cy="2132700"/>
          </a:xfrm>
          <a:prstGeom prst="doubleWave">
            <a:avLst>
              <a:gd fmla="val 6250" name="adj1"/>
              <a:gd fmla="val -372" name="adj2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Why are different books special for different people?</a:t>
            </a:r>
            <a:endParaRPr b="1" sz="800" u="sng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-Explore the factors that make certain books more significant than others.</a:t>
            </a:r>
            <a:endParaRPr sz="8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-Identify special holy books and explain why they are important.</a:t>
            </a:r>
            <a:endParaRPr sz="8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-Explore why the Bible is considered special, and for whom it is significant.</a:t>
            </a:r>
            <a:endParaRPr sz="8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-Learn about the Torah and understand why it's important in Judaism.</a:t>
            </a:r>
            <a:endParaRPr sz="8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-Discover why the Qur'an is a special book in Islam and what makes it unique.</a:t>
            </a:r>
            <a:endParaRPr sz="8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6738075" y="3058225"/>
            <a:ext cx="1594800" cy="367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Design and Technology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375625" y="3109525"/>
            <a:ext cx="2648400" cy="17175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latin typeface="Comfortaa"/>
                <a:ea typeface="Comfortaa"/>
                <a:cs typeface="Comfortaa"/>
                <a:sym typeface="Comfortaa"/>
              </a:rPr>
              <a:t>Singing and performing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children will be preparing for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their Winter Nativity performance.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They will be using their voices expressively and creatively, singing songs and speaking chants and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rhymes in the performance.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4869200" y="3006575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4782400" y="8179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7545775" y="695275"/>
            <a:ext cx="1282500" cy="14208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We will be planning a  trip to the Olympic park to see the Olympic stadium to link </a:t>
            </a: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with</a:t>
            </a: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ouu history topic.</a:t>
            </a:r>
            <a:endParaRPr sz="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7450075" y="2155000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84" name="Google Shape;84;p14"/>
          <p:cNvGraphicFramePr/>
          <p:nvPr/>
        </p:nvGraphicFramePr>
        <p:xfrm>
          <a:off x="390750" y="81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{3D07B5DB-7C45-4EAB-A2D3-05177F4D91E9}</a:tableStyleId>
              </a:tblPr>
              <a:tblGrid>
                <a:gridCol w="1393750"/>
                <a:gridCol w="747825"/>
                <a:gridCol w="2039675"/>
              </a:tblGrid>
              <a:tr h="3451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849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Thursday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341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-138899" lvl="0" marL="323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entury Gothic"/>
                        <a:buAutoNum type="arabicPeriod"/>
                      </a:pPr>
                      <a:r>
                        <a:rPr lang="en-GB" sz="6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Static Balance - Seated</a:t>
                      </a:r>
                      <a:endParaRPr sz="6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138899" lvl="0" marL="323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entury Gothic"/>
                        <a:buAutoNum type="arabicPeriod"/>
                      </a:pPr>
                      <a:r>
                        <a:rPr lang="en-GB" sz="6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Dynamic Balance to agility</a:t>
                      </a:r>
                      <a:r>
                        <a:rPr lang="en-GB" sz="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-GB" sz="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Jumping</a:t>
                      </a:r>
                      <a:r>
                        <a:rPr lang="en-GB" sz="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and landing</a:t>
                      </a:r>
                      <a:endParaRPr sz="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66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Gymnastics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07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to: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Regulate Emotions</a:t>
                      </a:r>
                      <a:endParaRPr sz="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07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Regulation Strategies</a:t>
                      </a:r>
                      <a:endParaRPr sz="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5" name="Google Shape;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2725" y="1250875"/>
            <a:ext cx="848564" cy="309599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" name="Google Shape;86;p14"/>
          <p:cNvSpPr txBox="1"/>
          <p:nvPr/>
        </p:nvSpPr>
        <p:spPr>
          <a:xfrm rot="-486551">
            <a:off x="1247835" y="15684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mfortaa"/>
                <a:ea typeface="Comfortaa"/>
                <a:cs typeface="Comfortaa"/>
                <a:sym typeface="Comfortaa"/>
              </a:rPr>
              <a:t>Year 2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4">
            <a:hlinkClick r:id="rId5"/>
          </p:cNvPr>
          <p:cNvSpPr/>
          <p:nvPr/>
        </p:nvSpPr>
        <p:spPr>
          <a:xfrm>
            <a:off x="7993850" y="453187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2314" y="3480700"/>
            <a:ext cx="535236" cy="4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2325" y="4212312"/>
            <a:ext cx="535225" cy="51124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/>
          <p:nvPr/>
        </p:nvSpPr>
        <p:spPr>
          <a:xfrm>
            <a:off x="2121950" y="2919513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