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Lst>
  <p:sldSz cy="5143500" cx="9144000"/>
  <p:notesSz cx="6858000" cy="9144000"/>
  <p:embeddedFontLst>
    <p:embeddedFont>
      <p:font typeface="Comfortaa"/>
      <p:regular r:id="rId9"/>
      <p:bold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E4E7D7B-4774-4C06-8EF0-B66D07E2F24E}">
  <a:tblStyle styleId="{FE4E7D7B-4774-4C06-8EF0-B66D07E2F24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10" Type="http://schemas.openxmlformats.org/officeDocument/2006/relationships/font" Target="fonts/Comfortaa-bold.fntdata"/><Relationship Id="rId9" Type="http://schemas.openxmlformats.org/officeDocument/2006/relationships/font" Target="fonts/Comforta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9fc248ca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9fc248ca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hyperlink" Target="https://docs.google.com/presentation/d/e/2PACX-1vQLAhoxQaAH6mNYd5ScR1TYXllZtvvHKGUEYEqGI7Hs5AIJ7mqhMlBNYB0XmoLRaKuRZfv_E_3sZLPh/pub?start=false&amp;loop=false&amp;delayms=300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rot="-486551">
            <a:off x="1530035" y="5919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Year </a:t>
            </a:r>
            <a:endParaRPr>
              <a:latin typeface="Comfortaa"/>
              <a:ea typeface="Comfortaa"/>
              <a:cs typeface="Comfortaa"/>
              <a:sym typeface="Comfortaa"/>
            </a:endParaRPr>
          </a:p>
        </p:txBody>
      </p:sp>
      <p:sp>
        <p:nvSpPr>
          <p:cNvPr id="55" name="Google Shape;55;p13"/>
          <p:cNvSpPr/>
          <p:nvPr/>
        </p:nvSpPr>
        <p:spPr>
          <a:xfrm>
            <a:off x="410125" y="601925"/>
            <a:ext cx="1613700" cy="339000"/>
          </a:xfrm>
          <a:prstGeom prst="homePlate">
            <a:avLst>
              <a:gd fmla="val 50000" name="adj"/>
            </a:avLst>
          </a:prstGeom>
          <a:solidFill>
            <a:srgbClr val="FFFFFF"/>
          </a:solidFill>
          <a:ln cap="flat" cmpd="sng" w="2857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English</a:t>
            </a:r>
            <a:endParaRPr b="1">
              <a:latin typeface="Comfortaa"/>
              <a:ea typeface="Comfortaa"/>
              <a:cs typeface="Comfortaa"/>
              <a:sym typeface="Comfortaa"/>
            </a:endParaRPr>
          </a:p>
        </p:txBody>
      </p:sp>
      <p:sp>
        <p:nvSpPr>
          <p:cNvPr id="56" name="Google Shape;56;p13"/>
          <p:cNvSpPr/>
          <p:nvPr/>
        </p:nvSpPr>
        <p:spPr>
          <a:xfrm>
            <a:off x="374425" y="1044100"/>
            <a:ext cx="1710900" cy="2291700"/>
          </a:xfrm>
          <a:prstGeom prst="round2SameRect">
            <a:avLst>
              <a:gd fmla="val 0" name="adj1"/>
              <a:gd fmla="val 22789" name="adj2"/>
            </a:avLst>
          </a:prstGeom>
          <a:solidFill>
            <a:srgbClr val="FFFFFF"/>
          </a:solidFill>
          <a:ln cap="flat" cmpd="sng" w="9525">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900" u="sng">
                <a:solidFill>
                  <a:schemeClr val="dk1"/>
                </a:solidFill>
                <a:latin typeface="Comfortaa"/>
                <a:ea typeface="Comfortaa"/>
                <a:cs typeface="Comfortaa"/>
                <a:sym typeface="Comfortaa"/>
              </a:rPr>
              <a:t>Writing outcomes</a:t>
            </a:r>
            <a:endParaRPr b="1" sz="900" u="sng">
              <a:solidFill>
                <a:schemeClr val="dk1"/>
              </a:solidFill>
              <a:latin typeface="Comfortaa"/>
              <a:ea typeface="Comfortaa"/>
              <a:cs typeface="Comfortaa"/>
              <a:sym typeface="Comfortaa"/>
            </a:endParaRPr>
          </a:p>
          <a:p>
            <a:pPr indent="-50799" lvl="0" marL="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Character description of Mr Fox</a:t>
            </a:r>
            <a:endParaRPr sz="800">
              <a:solidFill>
                <a:schemeClr val="dk1"/>
              </a:solidFill>
              <a:latin typeface="Comfortaa"/>
              <a:ea typeface="Comfortaa"/>
              <a:cs typeface="Comfortaa"/>
              <a:sym typeface="Comfortaa"/>
            </a:endParaRPr>
          </a:p>
          <a:p>
            <a:pPr indent="-50799" lvl="0" marL="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Description of a setting from the story. </a:t>
            </a:r>
            <a:endParaRPr sz="800">
              <a:solidFill>
                <a:schemeClr val="dk1"/>
              </a:solidFill>
              <a:latin typeface="Comfortaa"/>
              <a:ea typeface="Comfortaa"/>
              <a:cs typeface="Comfortaa"/>
              <a:sym typeface="Comfortaa"/>
            </a:endParaRPr>
          </a:p>
          <a:p>
            <a:pPr indent="-50799" lvl="0" marL="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Narrative Short Story</a:t>
            </a:r>
            <a:endParaRPr sz="800">
              <a:solidFill>
                <a:schemeClr val="dk1"/>
              </a:solidFill>
              <a:latin typeface="Comfortaa"/>
              <a:ea typeface="Comfortaa"/>
              <a:cs typeface="Comfortaa"/>
              <a:sym typeface="Comfortaa"/>
            </a:endParaRPr>
          </a:p>
          <a:p>
            <a:pPr indent="-50799" lvl="0" marL="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Diary entry from the perspective of Stone Age boy</a:t>
            </a:r>
            <a:endParaRPr sz="800">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rPr b="1" lang="en-GB" sz="900" u="sng">
                <a:solidFill>
                  <a:schemeClr val="dk1"/>
                </a:solidFill>
                <a:latin typeface="Comfortaa"/>
                <a:ea typeface="Comfortaa"/>
                <a:cs typeface="Comfortaa"/>
                <a:sym typeface="Comfortaa"/>
              </a:rPr>
              <a:t>Grammar</a:t>
            </a:r>
            <a:endParaRPr b="1" sz="900" u="sng">
              <a:solidFill>
                <a:schemeClr val="dk1"/>
              </a:solidFill>
              <a:latin typeface="Comfortaa"/>
              <a:ea typeface="Comfortaa"/>
              <a:cs typeface="Comfortaa"/>
              <a:sym typeface="Comfortaa"/>
            </a:endParaRPr>
          </a:p>
          <a:p>
            <a:pPr indent="-50799" lvl="0" marL="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Coordinating conjunctions</a:t>
            </a:r>
            <a:endParaRPr sz="800">
              <a:solidFill>
                <a:schemeClr val="dk1"/>
              </a:solidFill>
              <a:latin typeface="Comfortaa"/>
              <a:ea typeface="Comfortaa"/>
              <a:cs typeface="Comfortaa"/>
              <a:sym typeface="Comfortaa"/>
            </a:endParaRPr>
          </a:p>
          <a:p>
            <a:pPr indent="-50799" lvl="0" marL="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Adverbial phrases</a:t>
            </a:r>
            <a:endParaRPr sz="800">
              <a:solidFill>
                <a:schemeClr val="dk1"/>
              </a:solidFill>
              <a:latin typeface="Comfortaa"/>
              <a:ea typeface="Comfortaa"/>
              <a:cs typeface="Comfortaa"/>
              <a:sym typeface="Comfortaa"/>
            </a:endParaRPr>
          </a:p>
          <a:p>
            <a:pPr indent="-50799" lvl="0" marL="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Apostrophes for possession</a:t>
            </a:r>
            <a:endParaRPr sz="800">
              <a:solidFill>
                <a:schemeClr val="dk1"/>
              </a:solidFill>
              <a:latin typeface="Comfortaa"/>
              <a:ea typeface="Comfortaa"/>
              <a:cs typeface="Comfortaa"/>
              <a:sym typeface="Comfortaa"/>
            </a:endParaRPr>
          </a:p>
          <a:p>
            <a:pPr indent="-50799" lvl="0" marL="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Begin to use prepositions ‘before, after, du</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p:txBody>
      </p:sp>
      <p:sp>
        <p:nvSpPr>
          <p:cNvPr id="57" name="Google Shape;57;p13"/>
          <p:cNvSpPr/>
          <p:nvPr/>
        </p:nvSpPr>
        <p:spPr>
          <a:xfrm>
            <a:off x="1996875" y="854850"/>
            <a:ext cx="736800" cy="2291700"/>
          </a:xfrm>
          <a:prstGeom prst="roundRect">
            <a:avLst>
              <a:gd fmla="val 16667" name="adj"/>
            </a:avLst>
          </a:prstGeom>
          <a:solidFill>
            <a:srgbClr val="FFFFFF"/>
          </a:solidFill>
          <a:ln cap="flat" cmpd="sng" w="9525">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Comfortaa"/>
                <a:ea typeface="Comfortaa"/>
                <a:cs typeface="Comfortaa"/>
                <a:sym typeface="Comfortaa"/>
              </a:rPr>
              <a:t>We are reading:</a:t>
            </a:r>
            <a:endParaRPr sz="800">
              <a:latin typeface="Comfortaa"/>
              <a:ea typeface="Comfortaa"/>
              <a:cs typeface="Comfortaa"/>
              <a:sym typeface="Comfortaa"/>
            </a:endParaRPr>
          </a:p>
        </p:txBody>
      </p:sp>
      <p:sp>
        <p:nvSpPr>
          <p:cNvPr id="58" name="Google Shape;58;p13"/>
          <p:cNvSpPr/>
          <p:nvPr/>
        </p:nvSpPr>
        <p:spPr>
          <a:xfrm>
            <a:off x="5966150" y="2137250"/>
            <a:ext cx="2883900" cy="2496000"/>
          </a:xfrm>
          <a:prstGeom prst="verticalScroll">
            <a:avLst>
              <a:gd fmla="val 12500" name="adj"/>
            </a:avLst>
          </a:prstGeom>
          <a:solidFill>
            <a:srgbClr val="FFFFFF"/>
          </a:solidFill>
          <a:ln cap="flat" cmpd="sng" w="9525">
            <a:solidFill>
              <a:srgbClr val="F9CB9C"/>
            </a:solidFill>
            <a:prstDash val="solid"/>
            <a:round/>
            <a:headEnd len="sm" w="sm" type="none"/>
            <a:tailEnd len="sm" w="sm" type="none"/>
          </a:ln>
        </p:spPr>
        <p:txBody>
          <a:bodyPr anchorCtr="0" anchor="t" bIns="91425" lIns="91425" spcFirstLastPara="1" rIns="91425" wrap="square" tIns="91425">
            <a:noAutofit/>
          </a:bodyPr>
          <a:lstStyle/>
          <a:p>
            <a:pPr indent="-266700" lvl="0" marL="179999" rtl="0" algn="ctr">
              <a:spcBef>
                <a:spcPts val="0"/>
              </a:spcBef>
              <a:spcAft>
                <a:spcPts val="0"/>
              </a:spcAft>
              <a:buClr>
                <a:schemeClr val="dk1"/>
              </a:buClr>
              <a:buSzPts val="1100"/>
              <a:buFont typeface="Arial"/>
              <a:buNone/>
            </a:pPr>
            <a:r>
              <a:rPr b="1" lang="en-GB" sz="900" u="sng">
                <a:solidFill>
                  <a:schemeClr val="dk1"/>
                </a:solidFill>
                <a:latin typeface="Comfortaa"/>
                <a:ea typeface="Comfortaa"/>
                <a:cs typeface="Comfortaa"/>
                <a:sym typeface="Comfortaa"/>
              </a:rPr>
              <a:t>Why was Stonehenge Created?</a:t>
            </a:r>
            <a:endParaRPr sz="700">
              <a:solidFill>
                <a:schemeClr val="dk1"/>
              </a:solidFill>
              <a:latin typeface="Comfortaa"/>
              <a:ea typeface="Comfortaa"/>
              <a:cs typeface="Comfortaa"/>
              <a:sym typeface="Comfortaa"/>
            </a:endParaRPr>
          </a:p>
          <a:p>
            <a:pPr indent="-279400" lvl="0" marL="45720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What was Britain like during the Paleolithic and Mesolithic periods?</a:t>
            </a:r>
            <a:endParaRPr sz="800">
              <a:solidFill>
                <a:schemeClr val="dk1"/>
              </a:solidFill>
              <a:latin typeface="Comfortaa"/>
              <a:ea typeface="Comfortaa"/>
              <a:cs typeface="Comfortaa"/>
              <a:sym typeface="Comfortaa"/>
            </a:endParaRPr>
          </a:p>
          <a:p>
            <a:pPr indent="-279400" lvl="0" marL="45720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How did Britain change during the Neolithic period?</a:t>
            </a:r>
            <a:endParaRPr sz="800">
              <a:solidFill>
                <a:schemeClr val="dk1"/>
              </a:solidFill>
              <a:latin typeface="Comfortaa"/>
              <a:ea typeface="Comfortaa"/>
              <a:cs typeface="Comfortaa"/>
              <a:sym typeface="Comfortaa"/>
            </a:endParaRPr>
          </a:p>
          <a:p>
            <a:pPr indent="-279400" lvl="0" marL="45720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What do different historians say about Stonehenge?</a:t>
            </a:r>
            <a:endParaRPr sz="800">
              <a:solidFill>
                <a:schemeClr val="dk1"/>
              </a:solidFill>
              <a:latin typeface="Comfortaa"/>
              <a:ea typeface="Comfortaa"/>
              <a:cs typeface="Comfortaa"/>
              <a:sym typeface="Comfortaa"/>
            </a:endParaRPr>
          </a:p>
          <a:p>
            <a:pPr indent="-279400" lvl="0" marL="45720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Debate contested interpretations - Why was Stonehenge created?</a:t>
            </a:r>
            <a:endParaRPr sz="800">
              <a:solidFill>
                <a:schemeClr val="dk1"/>
              </a:solidFill>
              <a:latin typeface="Comfortaa"/>
              <a:ea typeface="Comfortaa"/>
              <a:cs typeface="Comfortaa"/>
              <a:sym typeface="Comfortaa"/>
            </a:endParaRPr>
          </a:p>
          <a:p>
            <a:pPr indent="-279400" lvl="0" marL="45720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A report - Why was Stonehenge created?</a:t>
            </a:r>
            <a:endParaRPr sz="800">
              <a:solidFill>
                <a:schemeClr val="dk1"/>
              </a:solidFill>
              <a:latin typeface="Comfortaa"/>
              <a:ea typeface="Comfortaa"/>
              <a:cs typeface="Comfortaa"/>
              <a:sym typeface="Comfortaa"/>
            </a:endParaRPr>
          </a:p>
        </p:txBody>
      </p:sp>
      <p:sp>
        <p:nvSpPr>
          <p:cNvPr id="59" name="Google Shape;59;p13"/>
          <p:cNvSpPr/>
          <p:nvPr/>
        </p:nvSpPr>
        <p:spPr>
          <a:xfrm>
            <a:off x="190875" y="3319600"/>
            <a:ext cx="2000700" cy="1437000"/>
          </a:xfrm>
          <a:prstGeom prst="mathDivide">
            <a:avLst>
              <a:gd fmla="val 23520" name="adj1"/>
              <a:gd fmla="val 5880" name="adj2"/>
              <a:gd fmla="val 11760" name="adj3"/>
            </a:avLst>
          </a:prstGeom>
          <a:solidFill>
            <a:srgbClr val="FFFFFF"/>
          </a:solidFill>
          <a:ln cap="flat" cmpd="sng" w="2857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Maths</a:t>
            </a:r>
            <a:endParaRPr b="1">
              <a:latin typeface="Comfortaa"/>
              <a:ea typeface="Comfortaa"/>
              <a:cs typeface="Comfortaa"/>
              <a:sym typeface="Comfortaa"/>
            </a:endParaRPr>
          </a:p>
        </p:txBody>
      </p:sp>
      <p:sp>
        <p:nvSpPr>
          <p:cNvPr id="60" name="Google Shape;60;p13"/>
          <p:cNvSpPr/>
          <p:nvPr/>
        </p:nvSpPr>
        <p:spPr>
          <a:xfrm>
            <a:off x="5740425" y="2015650"/>
            <a:ext cx="3212700" cy="456900"/>
          </a:xfrm>
          <a:prstGeom prst="ellipseRibbon2">
            <a:avLst>
              <a:gd fmla="val 25000" name="adj1"/>
              <a:gd fmla="val 50000" name="adj2"/>
              <a:gd fmla="val 12500" name="adj3"/>
            </a:avLst>
          </a:prstGeom>
          <a:solidFill>
            <a:srgbClr val="FFFFFF"/>
          </a:solidFill>
          <a:ln cap="flat" cmpd="sng" w="2857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Geography</a:t>
            </a:r>
            <a:endParaRPr b="1">
              <a:latin typeface="Comfortaa"/>
              <a:ea typeface="Comfortaa"/>
              <a:cs typeface="Comfortaa"/>
              <a:sym typeface="Comfortaa"/>
            </a:endParaRPr>
          </a:p>
        </p:txBody>
      </p:sp>
      <p:sp>
        <p:nvSpPr>
          <p:cNvPr id="61" name="Google Shape;61;p13"/>
          <p:cNvSpPr/>
          <p:nvPr/>
        </p:nvSpPr>
        <p:spPr>
          <a:xfrm>
            <a:off x="3102159" y="948190"/>
            <a:ext cx="2666100" cy="2168400"/>
          </a:xfrm>
          <a:prstGeom prst="snip2SameRect">
            <a:avLst>
              <a:gd fmla="val 16667" name="adj1"/>
              <a:gd fmla="val 0" name="adj2"/>
            </a:avLst>
          </a:prstGeom>
          <a:solidFill>
            <a:srgbClr val="FFFFFF"/>
          </a:solidFill>
          <a:ln cap="flat" cmpd="sng" w="952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p>
            <a:pPr indent="-266700" lvl="0" marL="179999" rtl="0" algn="ctr">
              <a:spcBef>
                <a:spcPts val="0"/>
              </a:spcBef>
              <a:spcAft>
                <a:spcPts val="0"/>
              </a:spcAft>
              <a:buClr>
                <a:schemeClr val="dk1"/>
              </a:buClr>
              <a:buSzPts val="1100"/>
              <a:buFont typeface="Arial"/>
              <a:buNone/>
            </a:pPr>
            <a:r>
              <a:rPr b="1" lang="en-GB" sz="800" u="sng">
                <a:solidFill>
                  <a:schemeClr val="dk1"/>
                </a:solidFill>
                <a:latin typeface="Comfortaa"/>
                <a:ea typeface="Comfortaa"/>
                <a:cs typeface="Comfortaa"/>
                <a:sym typeface="Comfortaa"/>
              </a:rPr>
              <a:t>Forces and Magnets</a:t>
            </a:r>
            <a:endParaRPr sz="800">
              <a:solidFill>
                <a:schemeClr val="dk1"/>
              </a:solidFill>
              <a:latin typeface="Comfortaa"/>
              <a:ea typeface="Comfortaa"/>
              <a:cs typeface="Comfortaa"/>
              <a:sym typeface="Comfortaa"/>
            </a:endParaRPr>
          </a:p>
          <a:p>
            <a:pPr indent="-130175" lvl="0" marL="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Explore different surfaces to discover which ones create more friction, helping them understand why some surfaces provide better grip.</a:t>
            </a:r>
            <a:endParaRPr sz="700">
              <a:solidFill>
                <a:schemeClr val="dk1"/>
              </a:solidFill>
              <a:latin typeface="Comfortaa"/>
              <a:ea typeface="Comfortaa"/>
              <a:cs typeface="Comfortaa"/>
              <a:sym typeface="Comfortaa"/>
            </a:endParaRPr>
          </a:p>
          <a:p>
            <a:pPr indent="-130175" lvl="0" marL="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Use force meters to measure the amount of force needed to move objects, learning how friction is measured in Newtons.</a:t>
            </a:r>
            <a:endParaRPr sz="700">
              <a:solidFill>
                <a:schemeClr val="dk1"/>
              </a:solidFill>
              <a:latin typeface="Comfortaa"/>
              <a:ea typeface="Comfortaa"/>
              <a:cs typeface="Comfortaa"/>
              <a:sym typeface="Comfortaa"/>
            </a:endParaRPr>
          </a:p>
          <a:p>
            <a:pPr indent="-130175" lvl="0" marL="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How magnets can push or pull objects without touching them, exploring the concept of magnetic fields and how magnets interact.</a:t>
            </a:r>
            <a:endParaRPr sz="700">
              <a:solidFill>
                <a:schemeClr val="dk1"/>
              </a:solidFill>
              <a:latin typeface="Comfortaa"/>
              <a:ea typeface="Comfortaa"/>
              <a:cs typeface="Comfortaa"/>
              <a:sym typeface="Comfortaa"/>
            </a:endParaRPr>
          </a:p>
          <a:p>
            <a:pPr indent="-130175" lvl="0" marL="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Investigate which everyday materials are attracted to magnets.</a:t>
            </a:r>
            <a:endParaRPr sz="700">
              <a:solidFill>
                <a:schemeClr val="dk1"/>
              </a:solidFill>
              <a:latin typeface="Comfortaa"/>
              <a:ea typeface="Comfortaa"/>
              <a:cs typeface="Comfortaa"/>
              <a:sym typeface="Comfortaa"/>
            </a:endParaRPr>
          </a:p>
          <a:p>
            <a:pPr indent="-130175" lvl="0" marL="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Look at how magnets are used in everyday objects like fridge doors and whiteboard erasers.</a:t>
            </a:r>
            <a:endParaRPr sz="700">
              <a:latin typeface="Comfortaa"/>
              <a:ea typeface="Comfortaa"/>
              <a:cs typeface="Comfortaa"/>
              <a:sym typeface="Comfortaa"/>
            </a:endParaRPr>
          </a:p>
        </p:txBody>
      </p:sp>
      <p:sp>
        <p:nvSpPr>
          <p:cNvPr id="62" name="Google Shape;62;p13"/>
          <p:cNvSpPr/>
          <p:nvPr/>
        </p:nvSpPr>
        <p:spPr>
          <a:xfrm>
            <a:off x="3269096" y="714325"/>
            <a:ext cx="2299200" cy="705600"/>
          </a:xfrm>
          <a:prstGeom prst="cloudCallout">
            <a:avLst>
              <a:gd fmla="val 57689" name="adj1"/>
              <a:gd fmla="val 49981" name="adj2"/>
            </a:avLst>
          </a:prstGeom>
          <a:solidFill>
            <a:srgbClr val="FFFFFF"/>
          </a:solidFill>
          <a:ln cap="flat" cmpd="sng" w="2857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Science</a:t>
            </a:r>
            <a:endParaRPr b="1">
              <a:latin typeface="Comfortaa"/>
              <a:ea typeface="Comfortaa"/>
              <a:cs typeface="Comfortaa"/>
              <a:sym typeface="Comfortaa"/>
            </a:endParaRPr>
          </a:p>
        </p:txBody>
      </p:sp>
      <p:sp>
        <p:nvSpPr>
          <p:cNvPr id="63" name="Google Shape;63;p13"/>
          <p:cNvSpPr/>
          <p:nvPr/>
        </p:nvSpPr>
        <p:spPr>
          <a:xfrm>
            <a:off x="6092100" y="790525"/>
            <a:ext cx="2633100" cy="1013100"/>
          </a:xfrm>
          <a:prstGeom prst="rect">
            <a:avLst/>
          </a:prstGeom>
          <a:solidFill>
            <a:srgbClr val="FFFFFF"/>
          </a:solid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273050" lvl="0" marL="457200" rtl="0" algn="l">
              <a:lnSpc>
                <a:spcPct val="115000"/>
              </a:lnSpc>
              <a:spcBef>
                <a:spcPts val="120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Use sequence, selection, and repetition in programs; work with variables and various forms of input and output</a:t>
            </a:r>
            <a:endParaRPr sz="700">
              <a:solidFill>
                <a:schemeClr val="dk1"/>
              </a:solidFill>
              <a:latin typeface="Comfortaa"/>
              <a:ea typeface="Comfortaa"/>
              <a:cs typeface="Comfortaa"/>
              <a:sym typeface="Comfortaa"/>
            </a:endParaRPr>
          </a:p>
          <a:p>
            <a:pPr indent="-273050" lvl="0" marL="457200" rtl="0" algn="l">
              <a:lnSpc>
                <a:spcPct val="115000"/>
              </a:lnSpc>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Use logical reasoning to explain how some simple algorithms work and to detect and correct errors in algorithms and programs</a:t>
            </a:r>
            <a:endParaRPr sz="700">
              <a:latin typeface="Comfortaa"/>
              <a:ea typeface="Comfortaa"/>
              <a:cs typeface="Comfortaa"/>
              <a:sym typeface="Comfortaa"/>
            </a:endParaRPr>
          </a:p>
        </p:txBody>
      </p:sp>
      <p:sp>
        <p:nvSpPr>
          <p:cNvPr id="64" name="Google Shape;64;p13"/>
          <p:cNvSpPr/>
          <p:nvPr/>
        </p:nvSpPr>
        <p:spPr>
          <a:xfrm>
            <a:off x="6742475" y="619300"/>
            <a:ext cx="1274700" cy="250500"/>
          </a:xfrm>
          <a:prstGeom prst="rect">
            <a:avLst/>
          </a:prstGeom>
          <a:solidFill>
            <a:srgbClr val="FFFFFF"/>
          </a:solidFill>
          <a:ln cap="flat" cmpd="sng" w="2857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Computing</a:t>
            </a:r>
            <a:endParaRPr b="1">
              <a:latin typeface="Comfortaa"/>
              <a:ea typeface="Comfortaa"/>
              <a:cs typeface="Comfortaa"/>
              <a:sym typeface="Comfortaa"/>
            </a:endParaRPr>
          </a:p>
        </p:txBody>
      </p:sp>
      <p:sp>
        <p:nvSpPr>
          <p:cNvPr id="65" name="Google Shape;65;p13"/>
          <p:cNvSpPr/>
          <p:nvPr/>
        </p:nvSpPr>
        <p:spPr>
          <a:xfrm>
            <a:off x="2023825" y="3251200"/>
            <a:ext cx="3920400" cy="1505400"/>
          </a:xfrm>
          <a:prstGeom prst="snip1Rect">
            <a:avLst>
              <a:gd fmla="val 28654" name="adj"/>
            </a:avLst>
          </a:prstGeom>
          <a:solidFill>
            <a:srgbClr val="FFFFFF"/>
          </a:solidFill>
          <a:ln cap="flat" cmpd="sng" w="952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1100" u="sng">
                <a:solidFill>
                  <a:schemeClr val="dk1"/>
                </a:solidFill>
              </a:rPr>
              <a:t>Addition and Subtraction</a:t>
            </a:r>
            <a:endParaRPr b="1" sz="11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800">
                <a:solidFill>
                  <a:schemeClr val="dk1"/>
                </a:solidFill>
              </a:rPr>
              <a:t>• Estimate the answer to a calculation and use inverse operations to check answers </a:t>
            </a:r>
            <a:endParaRPr sz="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800">
                <a:solidFill>
                  <a:schemeClr val="dk1"/>
                </a:solidFill>
              </a:rPr>
              <a:t>• Add and subtract mentally including adding 1s, 10s and 100s to a three-digit number </a:t>
            </a:r>
            <a:endParaRPr sz="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800">
                <a:solidFill>
                  <a:schemeClr val="dk1"/>
                </a:solidFill>
              </a:rPr>
              <a:t>• Add and subtract numbers with up to 3 digits, using formal written methods of columnar addition and subtraction </a:t>
            </a:r>
            <a:endParaRPr sz="800">
              <a:solidFill>
                <a:schemeClr val="dk1"/>
              </a:solidFill>
            </a:endParaRPr>
          </a:p>
          <a:p>
            <a:pPr indent="0" lvl="0" marL="0" rtl="0" algn="l">
              <a:lnSpc>
                <a:spcPct val="115000"/>
              </a:lnSpc>
              <a:spcBef>
                <a:spcPts val="0"/>
              </a:spcBef>
              <a:spcAft>
                <a:spcPts val="0"/>
              </a:spcAft>
              <a:buNone/>
            </a:pPr>
            <a:r>
              <a:rPr lang="en-GB" sz="800">
                <a:solidFill>
                  <a:schemeClr val="dk1"/>
                </a:solidFill>
              </a:rPr>
              <a:t>• Solve problems, including missing number problems, using number facts, place value, and more complex addition and subtraction</a:t>
            </a:r>
            <a:endParaRPr sz="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endParaRPr>
          </a:p>
        </p:txBody>
      </p:sp>
      <p:pic>
        <p:nvPicPr>
          <p:cNvPr id="66" name="Google Shape;66;p13"/>
          <p:cNvPicPr preferRelativeResize="0"/>
          <p:nvPr/>
        </p:nvPicPr>
        <p:blipFill>
          <a:blip r:embed="rId4">
            <a:alphaModFix/>
          </a:blip>
          <a:stretch>
            <a:fillRect/>
          </a:stretch>
        </p:blipFill>
        <p:spPr>
          <a:xfrm>
            <a:off x="2207171" y="1624501"/>
            <a:ext cx="318376" cy="489083"/>
          </a:xfrm>
          <a:prstGeom prst="rect">
            <a:avLst/>
          </a:prstGeom>
          <a:noFill/>
          <a:ln>
            <a:noFill/>
          </a:ln>
        </p:spPr>
      </p:pic>
      <p:pic>
        <p:nvPicPr>
          <p:cNvPr id="67" name="Google Shape;67;p13"/>
          <p:cNvPicPr preferRelativeResize="0"/>
          <p:nvPr/>
        </p:nvPicPr>
        <p:blipFill>
          <a:blip r:embed="rId5">
            <a:alphaModFix/>
          </a:blip>
          <a:stretch>
            <a:fillRect/>
          </a:stretch>
        </p:blipFill>
        <p:spPr>
          <a:xfrm>
            <a:off x="2085325" y="2204695"/>
            <a:ext cx="562067" cy="546347"/>
          </a:xfrm>
          <a:prstGeom prst="rect">
            <a:avLst/>
          </a:prstGeom>
          <a:solidFill>
            <a:srgbClr val="FFFFFF"/>
          </a:solidFill>
          <a:ln cap="flat" cmpd="sng" w="7275">
            <a:solidFill>
              <a:srgbClr val="A4C2F4"/>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4"/>
          <p:cNvSpPr/>
          <p:nvPr/>
        </p:nvSpPr>
        <p:spPr>
          <a:xfrm>
            <a:off x="6295650" y="2736625"/>
            <a:ext cx="2549700" cy="1989600"/>
          </a:xfrm>
          <a:prstGeom prst="ellipseRibbon2">
            <a:avLst>
              <a:gd fmla="val 25000" name="adj1"/>
              <a:gd fmla="val 100000" name="adj2"/>
              <a:gd fmla="val 12500" name="adj3"/>
            </a:avLst>
          </a:prstGeom>
          <a:solidFill>
            <a:srgbClr val="FFFFFF"/>
          </a:solidFill>
          <a:ln cap="flat" cmpd="sng" w="9525">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omfortaa"/>
              <a:ea typeface="Comfortaa"/>
              <a:cs typeface="Comfortaa"/>
              <a:sym typeface="Comfortaa"/>
            </a:endParaRPr>
          </a:p>
          <a:p>
            <a:pPr indent="0" lvl="0" marL="457200" rtl="0" algn="l">
              <a:spcBef>
                <a:spcPts val="0"/>
              </a:spcBef>
              <a:spcAft>
                <a:spcPts val="0"/>
              </a:spcAft>
              <a:buClr>
                <a:schemeClr val="dk1"/>
              </a:buClr>
              <a:buSzPts val="1100"/>
              <a:buFont typeface="Arial"/>
              <a:buNone/>
            </a:pPr>
            <a:r>
              <a:rPr b="1" lang="en-GB" sz="900" u="sng">
                <a:solidFill>
                  <a:schemeClr val="dk1"/>
                </a:solidFill>
                <a:latin typeface="Comfortaa"/>
                <a:ea typeface="Comfortaa"/>
                <a:cs typeface="Comfortaa"/>
                <a:sym typeface="Comfortaa"/>
              </a:rPr>
              <a:t>Houses</a:t>
            </a:r>
            <a:endParaRPr b="1" sz="900" u="sng">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rPr lang="en-GB" sz="700">
                <a:solidFill>
                  <a:schemeClr val="dk1"/>
                </a:solidFill>
                <a:latin typeface="Comfortaa"/>
                <a:ea typeface="Comfortaa"/>
                <a:cs typeface="Comfortaa"/>
                <a:sym typeface="Comfortaa"/>
              </a:rPr>
              <a:t>Children will research how houses evolved from the Stone Age to the Bronze Age, focusing on key elements still used today. Inspired by modern designs, they will experiment with materials, build models, create visualisations, and evaluate their work before developing a final house design.</a:t>
            </a:r>
            <a:endParaRPr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9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900">
              <a:latin typeface="Comfortaa"/>
              <a:ea typeface="Comfortaa"/>
              <a:cs typeface="Comfortaa"/>
              <a:sym typeface="Comfortaa"/>
            </a:endParaRPr>
          </a:p>
        </p:txBody>
      </p:sp>
      <p:sp>
        <p:nvSpPr>
          <p:cNvPr id="73" name="Google Shape;73;p14"/>
          <p:cNvSpPr/>
          <p:nvPr/>
        </p:nvSpPr>
        <p:spPr>
          <a:xfrm>
            <a:off x="3343488" y="2907963"/>
            <a:ext cx="2570400" cy="1820100"/>
          </a:xfrm>
          <a:prstGeom prst="foldedCorner">
            <a:avLst>
              <a:gd fmla="val 25843" name="adj"/>
            </a:avLst>
          </a:prstGeom>
          <a:solidFill>
            <a:srgbClr val="FFFFFF"/>
          </a:solidFill>
          <a:ln cap="flat" cmpd="sng" w="9525">
            <a:solidFill>
              <a:srgbClr val="B4A7D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700">
              <a:latin typeface="Comfortaa"/>
              <a:ea typeface="Comfortaa"/>
              <a:cs typeface="Comfortaa"/>
              <a:sym typeface="Comfortaa"/>
            </a:endParaRPr>
          </a:p>
          <a:p>
            <a:pPr indent="0" lvl="0" marL="0" rtl="0" algn="ctr">
              <a:spcBef>
                <a:spcPts val="0"/>
              </a:spcBef>
              <a:spcAft>
                <a:spcPts val="0"/>
              </a:spcAft>
              <a:buNone/>
            </a:pPr>
            <a:r>
              <a:rPr lang="en-GB" sz="800" u="sng">
                <a:solidFill>
                  <a:schemeClr val="dk1"/>
                </a:solidFill>
                <a:latin typeface="Comfortaa"/>
                <a:ea typeface="Comfortaa"/>
                <a:cs typeface="Comfortaa"/>
                <a:sym typeface="Comfortaa"/>
              </a:rPr>
              <a:t>Dreams and Goals</a:t>
            </a:r>
            <a:endParaRPr sz="800" u="sng">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t/>
            </a:r>
            <a:endParaRPr sz="800" u="sng">
              <a:solidFill>
                <a:schemeClr val="dk1"/>
              </a:solidFill>
              <a:latin typeface="Comfortaa"/>
              <a:ea typeface="Comfortaa"/>
              <a:cs typeface="Comfortaa"/>
              <a:sym typeface="Comfortaa"/>
            </a:endParaRPr>
          </a:p>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Children will discuss different challenges and how perseverance leads to success.</a:t>
            </a:r>
            <a:endParaRPr sz="700">
              <a:solidFill>
                <a:schemeClr val="dk1"/>
              </a:solidFill>
              <a:latin typeface="Comfortaa"/>
              <a:ea typeface="Comfortaa"/>
              <a:cs typeface="Comfortaa"/>
              <a:sym typeface="Comfortaa"/>
            </a:endParaRPr>
          </a:p>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Explore dreams and goals, with children sharing their own ambitions.</a:t>
            </a:r>
            <a:endParaRPr sz="700">
              <a:solidFill>
                <a:schemeClr val="dk1"/>
              </a:solidFill>
              <a:latin typeface="Comfortaa"/>
              <a:ea typeface="Comfortaa"/>
              <a:cs typeface="Comfortaa"/>
              <a:sym typeface="Comfortaa"/>
            </a:endParaRPr>
          </a:p>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The class will design a garden to help people facing challenges, working in teams.</a:t>
            </a:r>
            <a:endParaRPr sz="700">
              <a:solidFill>
                <a:schemeClr val="dk1"/>
              </a:solidFill>
              <a:latin typeface="Comfortaa"/>
              <a:ea typeface="Comfortaa"/>
              <a:cs typeface="Comfortaa"/>
              <a:sym typeface="Comfortaa"/>
            </a:endParaRPr>
          </a:p>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Children will use problem-solving techniques to overcome obstacles in their projects.</a:t>
            </a:r>
            <a:endParaRPr sz="700">
              <a:solidFill>
                <a:schemeClr val="dk1"/>
              </a:solidFill>
              <a:latin typeface="Comfortaa"/>
              <a:ea typeface="Comfortaa"/>
              <a:cs typeface="Comfortaa"/>
              <a:sym typeface="Comfortaa"/>
            </a:endParaRPr>
          </a:p>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Reflecting on Successes. </a:t>
            </a:r>
            <a:endParaRPr sz="700">
              <a:latin typeface="Comfortaa"/>
              <a:ea typeface="Comfortaa"/>
              <a:cs typeface="Comfortaa"/>
              <a:sym typeface="Comfortaa"/>
            </a:endParaRPr>
          </a:p>
        </p:txBody>
      </p:sp>
      <p:sp>
        <p:nvSpPr>
          <p:cNvPr id="74" name="Google Shape;74;p14"/>
          <p:cNvSpPr/>
          <p:nvPr/>
        </p:nvSpPr>
        <p:spPr>
          <a:xfrm>
            <a:off x="4847375" y="751475"/>
            <a:ext cx="2512800" cy="1989600"/>
          </a:xfrm>
          <a:prstGeom prst="doubleWave">
            <a:avLst>
              <a:gd fmla="val 6250" name="adj1"/>
              <a:gd fmla="val 0" name="adj2"/>
            </a:avLst>
          </a:prstGeom>
          <a:solidFill>
            <a:srgbClr val="FFFFFF"/>
          </a:solidFill>
          <a:ln cap="flat" cmpd="sng" w="9525">
            <a:solidFill>
              <a:srgbClr val="F9CB9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700" u="sng">
                <a:solidFill>
                  <a:srgbClr val="222222"/>
                </a:solidFill>
                <a:highlight>
                  <a:schemeClr val="lt1"/>
                </a:highlight>
                <a:latin typeface="Comfortaa"/>
                <a:ea typeface="Comfortaa"/>
                <a:cs typeface="Comfortaa"/>
                <a:sym typeface="Comfortaa"/>
              </a:rPr>
              <a:t>Significance of Light</a:t>
            </a:r>
            <a:endParaRPr b="1" sz="700" u="sng">
              <a:solidFill>
                <a:srgbClr val="222222"/>
              </a:solidFill>
              <a:highlight>
                <a:schemeClr val="lt1"/>
              </a:highlight>
              <a:latin typeface="Comfortaa"/>
              <a:ea typeface="Comfortaa"/>
              <a:cs typeface="Comfortaa"/>
              <a:sym typeface="Comfortaa"/>
            </a:endParaRPr>
          </a:p>
          <a:p>
            <a:pPr indent="-224449" lvl="0" marL="269999" rtl="0" algn="l">
              <a:spcBef>
                <a:spcPts val="0"/>
              </a:spcBef>
              <a:spcAft>
                <a:spcPts val="0"/>
              </a:spcAft>
              <a:buClr>
                <a:srgbClr val="222222"/>
              </a:buClr>
              <a:buSzPts val="700"/>
              <a:buFont typeface="Comfortaa"/>
              <a:buChar char="●"/>
            </a:pPr>
            <a:r>
              <a:rPr lang="en-GB" sz="700">
                <a:solidFill>
                  <a:srgbClr val="222222"/>
                </a:solidFill>
                <a:latin typeface="Comfortaa"/>
                <a:ea typeface="Comfortaa"/>
                <a:cs typeface="Comfortaa"/>
                <a:sym typeface="Comfortaa"/>
              </a:rPr>
              <a:t>Explore how light is used as a symbol and in everyday life across different cultures.</a:t>
            </a:r>
            <a:endParaRPr sz="700">
              <a:solidFill>
                <a:srgbClr val="222222"/>
              </a:solidFill>
              <a:latin typeface="Comfortaa"/>
              <a:ea typeface="Comfortaa"/>
              <a:cs typeface="Comfortaa"/>
              <a:sym typeface="Comfortaa"/>
            </a:endParaRPr>
          </a:p>
          <a:p>
            <a:pPr indent="-224449" lvl="0" marL="269999" rtl="0" algn="l">
              <a:spcBef>
                <a:spcPts val="0"/>
              </a:spcBef>
              <a:spcAft>
                <a:spcPts val="0"/>
              </a:spcAft>
              <a:buClr>
                <a:srgbClr val="222222"/>
              </a:buClr>
              <a:buSzPts val="700"/>
              <a:buFont typeface="Comfortaa"/>
              <a:buChar char="●"/>
            </a:pPr>
            <a:r>
              <a:rPr lang="en-GB" sz="700">
                <a:solidFill>
                  <a:srgbClr val="222222"/>
                </a:solidFill>
                <a:latin typeface="Comfortaa"/>
                <a:ea typeface="Comfortaa"/>
                <a:cs typeface="Comfortaa"/>
                <a:sym typeface="Comfortaa"/>
              </a:rPr>
              <a:t>Learn why lamps and light are important in Hindu and Sikh celebrations like Diwali.</a:t>
            </a:r>
            <a:endParaRPr sz="700">
              <a:solidFill>
                <a:srgbClr val="222222"/>
              </a:solidFill>
              <a:latin typeface="Comfortaa"/>
              <a:ea typeface="Comfortaa"/>
              <a:cs typeface="Comfortaa"/>
              <a:sym typeface="Comfortaa"/>
            </a:endParaRPr>
          </a:p>
          <a:p>
            <a:pPr indent="-224449" lvl="0" marL="269999" rtl="0" algn="l">
              <a:spcBef>
                <a:spcPts val="0"/>
              </a:spcBef>
              <a:spcAft>
                <a:spcPts val="0"/>
              </a:spcAft>
              <a:buClr>
                <a:srgbClr val="222222"/>
              </a:buClr>
              <a:buSzPts val="700"/>
              <a:buFont typeface="Comfortaa"/>
              <a:buChar char="●"/>
            </a:pPr>
            <a:r>
              <a:rPr lang="en-GB" sz="700">
                <a:solidFill>
                  <a:srgbClr val="222222"/>
                </a:solidFill>
                <a:latin typeface="Comfortaa"/>
                <a:ea typeface="Comfortaa"/>
                <a:cs typeface="Comfortaa"/>
                <a:sym typeface="Comfortaa"/>
              </a:rPr>
              <a:t>Find out how light is part of Christmas traditions and what it represents for Christians.</a:t>
            </a:r>
            <a:endParaRPr sz="700">
              <a:solidFill>
                <a:srgbClr val="222222"/>
              </a:solidFill>
              <a:latin typeface="Comfortaa"/>
              <a:ea typeface="Comfortaa"/>
              <a:cs typeface="Comfortaa"/>
              <a:sym typeface="Comfortaa"/>
            </a:endParaRPr>
          </a:p>
          <a:p>
            <a:pPr indent="-224449" lvl="0" marL="269999" rtl="0" algn="l">
              <a:spcBef>
                <a:spcPts val="0"/>
              </a:spcBef>
              <a:spcAft>
                <a:spcPts val="0"/>
              </a:spcAft>
              <a:buClr>
                <a:srgbClr val="222222"/>
              </a:buClr>
              <a:buSzPts val="700"/>
              <a:buFont typeface="Comfortaa"/>
              <a:buChar char="●"/>
            </a:pPr>
            <a:r>
              <a:rPr lang="en-GB" sz="700">
                <a:solidFill>
                  <a:srgbClr val="222222"/>
                </a:solidFill>
                <a:latin typeface="Comfortaa"/>
                <a:ea typeface="Comfortaa"/>
                <a:cs typeface="Comfortaa"/>
                <a:sym typeface="Comfortaa"/>
              </a:rPr>
              <a:t>Discover the story behind Hanukkah and why Jewish people celebrate it.</a:t>
            </a:r>
            <a:endParaRPr sz="700">
              <a:solidFill>
                <a:srgbClr val="222222"/>
              </a:solidFill>
              <a:latin typeface="Comfortaa"/>
              <a:ea typeface="Comfortaa"/>
              <a:cs typeface="Comfortaa"/>
              <a:sym typeface="Comfortaa"/>
            </a:endParaRPr>
          </a:p>
          <a:p>
            <a:pPr indent="-224449" lvl="0" marL="269999" rtl="0" algn="l">
              <a:spcBef>
                <a:spcPts val="0"/>
              </a:spcBef>
              <a:spcAft>
                <a:spcPts val="0"/>
              </a:spcAft>
              <a:buClr>
                <a:srgbClr val="222222"/>
              </a:buClr>
              <a:buSzPts val="700"/>
              <a:buFont typeface="Comfortaa"/>
              <a:buChar char="●"/>
            </a:pPr>
            <a:r>
              <a:rPr lang="en-GB" sz="700">
                <a:solidFill>
                  <a:srgbClr val="222222"/>
                </a:solidFill>
                <a:latin typeface="Comfortaa"/>
                <a:ea typeface="Comfortaa"/>
                <a:cs typeface="Comfortaa"/>
                <a:sym typeface="Comfortaa"/>
              </a:rPr>
              <a:t>Learn about the Hanukkah menorah and what its lights mean in Jewish tradition.</a:t>
            </a:r>
            <a:endParaRPr sz="700">
              <a:solidFill>
                <a:srgbClr val="222222"/>
              </a:solidFill>
              <a:latin typeface="Comfortaa"/>
              <a:ea typeface="Comfortaa"/>
              <a:cs typeface="Comfortaa"/>
              <a:sym typeface="Comfortaa"/>
            </a:endParaRPr>
          </a:p>
        </p:txBody>
      </p:sp>
      <p:sp>
        <p:nvSpPr>
          <p:cNvPr id="75" name="Google Shape;75;p14"/>
          <p:cNvSpPr/>
          <p:nvPr/>
        </p:nvSpPr>
        <p:spPr>
          <a:xfrm>
            <a:off x="6189350" y="2721900"/>
            <a:ext cx="1127400" cy="309600"/>
          </a:xfrm>
          <a:prstGeom prst="snip2DiagRect">
            <a:avLst>
              <a:gd fmla="val 0" name="adj1"/>
              <a:gd fmla="val 50000" name="adj2"/>
            </a:avLst>
          </a:prstGeom>
          <a:solidFill>
            <a:srgbClr val="FFFFFF"/>
          </a:solidFill>
          <a:ln cap="flat" cmpd="sng" w="1905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DT</a:t>
            </a:r>
            <a:endParaRPr b="1">
              <a:latin typeface="Comfortaa"/>
              <a:ea typeface="Comfortaa"/>
              <a:cs typeface="Comfortaa"/>
              <a:sym typeface="Comfortaa"/>
            </a:endParaRPr>
          </a:p>
        </p:txBody>
      </p:sp>
      <p:sp>
        <p:nvSpPr>
          <p:cNvPr id="76" name="Google Shape;76;p14"/>
          <p:cNvSpPr/>
          <p:nvPr/>
        </p:nvSpPr>
        <p:spPr>
          <a:xfrm>
            <a:off x="518325" y="2858213"/>
            <a:ext cx="2549700" cy="1820100"/>
          </a:xfrm>
          <a:prstGeom prst="round2SameRect">
            <a:avLst>
              <a:gd fmla="val 34012" name="adj1"/>
              <a:gd fmla="val 0" name="adj2"/>
            </a:avLst>
          </a:prstGeom>
          <a:solidFill>
            <a:srgbClr val="FFFFFF"/>
          </a:solidFill>
          <a:ln cap="flat" cmpd="sng" w="9525">
            <a:solidFill>
              <a:srgbClr val="EAD1DC"/>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700">
              <a:solidFill>
                <a:schemeClr val="dk1"/>
              </a:solidFill>
              <a:latin typeface="Comfortaa"/>
              <a:ea typeface="Comfortaa"/>
              <a:cs typeface="Comfortaa"/>
              <a:sym typeface="Comfortaa"/>
            </a:endParaRPr>
          </a:p>
          <a:p>
            <a:pPr indent="0" lvl="0" marL="457200" rtl="0" algn="l">
              <a:spcBef>
                <a:spcPts val="0"/>
              </a:spcBef>
              <a:spcAft>
                <a:spcPts val="0"/>
              </a:spcAft>
              <a:buNone/>
            </a:pPr>
            <a:r>
              <a:t/>
            </a:r>
            <a:endParaRPr sz="700">
              <a:solidFill>
                <a:schemeClr val="dk1"/>
              </a:solidFill>
              <a:latin typeface="Comfortaa"/>
              <a:ea typeface="Comfortaa"/>
              <a:cs typeface="Comfortaa"/>
              <a:sym typeface="Comfortaa"/>
            </a:endParaRPr>
          </a:p>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Children will have an introduction to the ukulele; how to hold, strum and pluck the strings</a:t>
            </a:r>
            <a:endParaRPr sz="700">
              <a:solidFill>
                <a:schemeClr val="dk1"/>
              </a:solidFill>
              <a:latin typeface="Comfortaa"/>
              <a:ea typeface="Comfortaa"/>
              <a:cs typeface="Comfortaa"/>
              <a:sym typeface="Comfortaa"/>
            </a:endParaRPr>
          </a:p>
          <a:p>
            <a:pPr indent="0" lvl="0" marL="457200" rtl="0" algn="l">
              <a:spcBef>
                <a:spcPts val="0"/>
              </a:spcBef>
              <a:spcAft>
                <a:spcPts val="0"/>
              </a:spcAft>
              <a:buNone/>
            </a:pPr>
            <a:r>
              <a:t/>
            </a:r>
            <a:endParaRPr sz="700">
              <a:solidFill>
                <a:schemeClr val="dk1"/>
              </a:solidFill>
              <a:latin typeface="Comfortaa"/>
              <a:ea typeface="Comfortaa"/>
              <a:cs typeface="Comfortaa"/>
              <a:sym typeface="Comfortaa"/>
            </a:endParaRPr>
          </a:p>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We will be preparing songs for our winter assembly </a:t>
            </a:r>
            <a:endParaRPr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solidFill>
                <a:schemeClr val="dk1"/>
              </a:solidFill>
              <a:latin typeface="Comfortaa"/>
              <a:ea typeface="Comfortaa"/>
              <a:cs typeface="Comfortaa"/>
              <a:sym typeface="Comfortaa"/>
            </a:endParaRPr>
          </a:p>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We will be listening to </a:t>
            </a:r>
            <a:endParaRPr sz="700">
              <a:solidFill>
                <a:schemeClr val="dk1"/>
              </a:solidFill>
              <a:latin typeface="Comfortaa"/>
              <a:ea typeface="Comfortaa"/>
              <a:cs typeface="Comfortaa"/>
              <a:sym typeface="Comfortaa"/>
            </a:endParaRPr>
          </a:p>
          <a:p>
            <a:pPr indent="0" lvl="0" marL="457200" rtl="0" algn="l">
              <a:spcBef>
                <a:spcPts val="0"/>
              </a:spcBef>
              <a:spcAft>
                <a:spcPts val="0"/>
              </a:spcAft>
              <a:buNone/>
            </a:pPr>
            <a:r>
              <a:rPr lang="en-GB" sz="700">
                <a:solidFill>
                  <a:schemeClr val="dk1"/>
                </a:solidFill>
                <a:latin typeface="Comfortaa"/>
                <a:ea typeface="Comfortaa"/>
                <a:cs typeface="Comfortaa"/>
                <a:sym typeface="Comfortaa"/>
              </a:rPr>
              <a:t>the music of composer</a:t>
            </a:r>
            <a:endParaRPr sz="700">
              <a:solidFill>
                <a:schemeClr val="dk1"/>
              </a:solidFill>
              <a:latin typeface="Comfortaa"/>
              <a:ea typeface="Comfortaa"/>
              <a:cs typeface="Comfortaa"/>
              <a:sym typeface="Comfortaa"/>
            </a:endParaRPr>
          </a:p>
          <a:p>
            <a:pPr indent="0" lvl="0" marL="457200" rtl="0" algn="l">
              <a:spcBef>
                <a:spcPts val="0"/>
              </a:spcBef>
              <a:spcAft>
                <a:spcPts val="0"/>
              </a:spcAft>
              <a:buNone/>
            </a:pPr>
            <a:r>
              <a:rPr lang="en-GB" sz="700">
                <a:solidFill>
                  <a:schemeClr val="dk1"/>
                </a:solidFill>
                <a:latin typeface="Comfortaa"/>
                <a:ea typeface="Comfortaa"/>
                <a:cs typeface="Comfortaa"/>
                <a:sym typeface="Comfortaa"/>
              </a:rPr>
              <a:t>A. R. Rahman.</a:t>
            </a:r>
            <a:endParaRPr sz="800">
              <a:latin typeface="Comfortaa"/>
              <a:ea typeface="Comfortaa"/>
              <a:cs typeface="Comfortaa"/>
              <a:sym typeface="Comfortaa"/>
            </a:endParaRPr>
          </a:p>
        </p:txBody>
      </p:sp>
      <p:sp>
        <p:nvSpPr>
          <p:cNvPr id="77" name="Google Shape;77;p14"/>
          <p:cNvSpPr txBox="1"/>
          <p:nvPr/>
        </p:nvSpPr>
        <p:spPr>
          <a:xfrm>
            <a:off x="3527663" y="2808488"/>
            <a:ext cx="1282500" cy="309600"/>
          </a:xfrm>
          <a:prstGeom prst="rect">
            <a:avLst/>
          </a:prstGeom>
          <a:solidFill>
            <a:srgbClr val="FFFFFF"/>
          </a:solidFill>
          <a:ln cap="flat" cmpd="sng" w="19050">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PSHE</a:t>
            </a:r>
            <a:endParaRPr b="1">
              <a:latin typeface="Comfortaa"/>
              <a:ea typeface="Comfortaa"/>
              <a:cs typeface="Comfortaa"/>
              <a:sym typeface="Comfortaa"/>
            </a:endParaRPr>
          </a:p>
        </p:txBody>
      </p:sp>
      <p:sp>
        <p:nvSpPr>
          <p:cNvPr id="78" name="Google Shape;78;p14"/>
          <p:cNvSpPr/>
          <p:nvPr/>
        </p:nvSpPr>
        <p:spPr>
          <a:xfrm>
            <a:off x="1732200" y="2784538"/>
            <a:ext cx="1473900" cy="486300"/>
          </a:xfrm>
          <a:prstGeom prst="teardrop">
            <a:avLst>
              <a:gd fmla="val 100000" name="adj"/>
            </a:avLst>
          </a:prstGeom>
          <a:solidFill>
            <a:srgbClr val="FFFFFF"/>
          </a:solidFill>
          <a:ln cap="flat" cmpd="sng" w="19050">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Music</a:t>
            </a:r>
            <a:endParaRPr b="1">
              <a:latin typeface="Comfortaa"/>
              <a:ea typeface="Comfortaa"/>
              <a:cs typeface="Comfortaa"/>
              <a:sym typeface="Comfortaa"/>
            </a:endParaRPr>
          </a:p>
        </p:txBody>
      </p:sp>
      <p:sp>
        <p:nvSpPr>
          <p:cNvPr id="79" name="Google Shape;79;p14"/>
          <p:cNvSpPr/>
          <p:nvPr/>
        </p:nvSpPr>
        <p:spPr>
          <a:xfrm>
            <a:off x="4799475" y="695550"/>
            <a:ext cx="2247600" cy="309600"/>
          </a:xfrm>
          <a:prstGeom prst="roundRect">
            <a:avLst>
              <a:gd fmla="val 16667" name="adj"/>
            </a:avLst>
          </a:prstGeom>
          <a:solidFill>
            <a:srgbClr val="FFFFFF"/>
          </a:solidFill>
          <a:ln cap="flat" cmpd="sng" w="2857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Religious Education</a:t>
            </a:r>
            <a:endParaRPr b="1">
              <a:latin typeface="Comfortaa"/>
              <a:ea typeface="Comfortaa"/>
              <a:cs typeface="Comfortaa"/>
              <a:sym typeface="Comfortaa"/>
            </a:endParaRPr>
          </a:p>
        </p:txBody>
      </p:sp>
      <p:sp>
        <p:nvSpPr>
          <p:cNvPr id="80" name="Google Shape;80;p14"/>
          <p:cNvSpPr/>
          <p:nvPr/>
        </p:nvSpPr>
        <p:spPr>
          <a:xfrm>
            <a:off x="7422325" y="457350"/>
            <a:ext cx="1521900" cy="1749000"/>
          </a:xfrm>
          <a:prstGeom prst="downArrowCallout">
            <a:avLst>
              <a:gd fmla="val 17939" name="adj1"/>
              <a:gd fmla="val 25000" name="adj2"/>
              <a:gd fmla="val 18934" name="adj3"/>
              <a:gd fmla="val 68209" name="adj4"/>
            </a:avLst>
          </a:prstGeom>
          <a:solidFill>
            <a:srgbClr val="FFFFFF"/>
          </a:solidFill>
          <a:ln cap="flat" cmpd="sng" w="1905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100">
                <a:latin typeface="Comfortaa"/>
                <a:ea typeface="Comfortaa"/>
                <a:cs typeface="Comfortaa"/>
                <a:sym typeface="Comfortaa"/>
              </a:rPr>
              <a:t>Trip to the Cinema</a:t>
            </a:r>
            <a:endParaRPr sz="1100">
              <a:latin typeface="Comfortaa"/>
              <a:ea typeface="Comfortaa"/>
              <a:cs typeface="Comfortaa"/>
              <a:sym typeface="Comfortaa"/>
            </a:endParaRPr>
          </a:p>
          <a:p>
            <a:pPr indent="0" lvl="0" marL="0" rtl="0" algn="l">
              <a:spcBef>
                <a:spcPts val="0"/>
              </a:spcBef>
              <a:spcAft>
                <a:spcPts val="0"/>
              </a:spcAft>
              <a:buNone/>
            </a:pPr>
            <a:r>
              <a:t/>
            </a:r>
            <a:endParaRPr sz="1100">
              <a:latin typeface="Comfortaa"/>
              <a:ea typeface="Comfortaa"/>
              <a:cs typeface="Comfortaa"/>
              <a:sym typeface="Comfortaa"/>
            </a:endParaRPr>
          </a:p>
          <a:p>
            <a:pPr indent="0" lvl="0" marL="0" rtl="0" algn="l">
              <a:spcBef>
                <a:spcPts val="0"/>
              </a:spcBef>
              <a:spcAft>
                <a:spcPts val="0"/>
              </a:spcAft>
              <a:buNone/>
            </a:pPr>
            <a:r>
              <a:rPr lang="en-GB" sz="1100">
                <a:latin typeface="Comfortaa"/>
                <a:ea typeface="Comfortaa"/>
                <a:cs typeface="Comfortaa"/>
                <a:sym typeface="Comfortaa"/>
              </a:rPr>
              <a:t>Pantomime Experience</a:t>
            </a:r>
            <a:endParaRPr sz="1100">
              <a:latin typeface="Comfortaa"/>
              <a:ea typeface="Comfortaa"/>
              <a:cs typeface="Comfortaa"/>
              <a:sym typeface="Comfortaa"/>
            </a:endParaRPr>
          </a:p>
          <a:p>
            <a:pPr indent="0" lvl="0" marL="0" rtl="0" algn="l">
              <a:spcBef>
                <a:spcPts val="0"/>
              </a:spcBef>
              <a:spcAft>
                <a:spcPts val="0"/>
              </a:spcAft>
              <a:buNone/>
            </a:pPr>
            <a:r>
              <a:t/>
            </a:r>
            <a:endParaRPr sz="600">
              <a:solidFill>
                <a:srgbClr val="000000"/>
              </a:solidFill>
              <a:latin typeface="Comfortaa"/>
              <a:ea typeface="Comfortaa"/>
              <a:cs typeface="Comfortaa"/>
              <a:sym typeface="Comfortaa"/>
            </a:endParaRPr>
          </a:p>
        </p:txBody>
      </p:sp>
      <p:graphicFrame>
        <p:nvGraphicFramePr>
          <p:cNvPr id="81" name="Google Shape;81;p14"/>
          <p:cNvGraphicFramePr/>
          <p:nvPr/>
        </p:nvGraphicFramePr>
        <p:xfrm>
          <a:off x="314875" y="695550"/>
          <a:ext cx="3000000" cy="3000000"/>
        </p:xfrm>
        <a:graphic>
          <a:graphicData uri="http://schemas.openxmlformats.org/drawingml/2006/table">
            <a:tbl>
              <a:tblPr>
                <a:noFill/>
                <a:tableStyleId>{FE4E7D7B-4774-4C06-8EF0-B66D07E2F24E}</a:tableStyleId>
              </a:tblPr>
              <a:tblGrid>
                <a:gridCol w="1474075"/>
                <a:gridCol w="790925"/>
                <a:gridCol w="2157225"/>
              </a:tblGrid>
              <a:tr h="329625">
                <a:tc gridSpan="3">
                  <a:txBody>
                    <a:bodyPr/>
                    <a:lstStyle/>
                    <a:p>
                      <a:pPr indent="0" lvl="0" marL="0" rtl="0" algn="ctr">
                        <a:spcBef>
                          <a:spcPts val="0"/>
                        </a:spcBef>
                        <a:spcAft>
                          <a:spcPts val="0"/>
                        </a:spcAft>
                        <a:buNone/>
                      </a:pPr>
                      <a:r>
                        <a:rPr b="1" lang="en-GB" sz="1200">
                          <a:solidFill>
                            <a:srgbClr val="000000"/>
                          </a:solidFill>
                          <a:latin typeface="Comfortaa"/>
                          <a:ea typeface="Comfortaa"/>
                          <a:cs typeface="Comfortaa"/>
                          <a:sym typeface="Comfortaa"/>
                        </a:rPr>
                        <a:t>Physical Education (PE)</a:t>
                      </a:r>
                      <a:endParaRPr b="1" sz="1200">
                        <a:latin typeface="Comfortaa"/>
                        <a:ea typeface="Comfortaa"/>
                        <a:cs typeface="Comfortaa"/>
                        <a:sym typeface="Comfortaa"/>
                      </a:endParaRPr>
                    </a:p>
                  </a:txBody>
                  <a:tcPr marT="91425" marB="91425" marR="91425" marL="91425">
                    <a:lnL cap="flat" cmpd="sng" w="28575">
                      <a:solidFill>
                        <a:srgbClr val="D5A6BD"/>
                      </a:solidFill>
                      <a:prstDash val="solid"/>
                      <a:round/>
                      <a:headEnd len="sm" w="sm" type="none"/>
                      <a:tailEnd len="sm" w="sm" type="none"/>
                    </a:lnL>
                    <a:lnR cap="flat" cmpd="sng" w="28575">
                      <a:solidFill>
                        <a:srgbClr val="D5A6BD"/>
                      </a:solidFill>
                      <a:prstDash val="solid"/>
                      <a:round/>
                      <a:headEnd len="sm" w="sm" type="none"/>
                      <a:tailEnd len="sm" w="sm" type="none"/>
                    </a:lnR>
                    <a:lnT cap="flat" cmpd="sng" w="28575">
                      <a:solidFill>
                        <a:srgbClr val="D5A6BD"/>
                      </a:solidFill>
                      <a:prstDash val="solid"/>
                      <a:round/>
                      <a:headEnd len="sm" w="sm" type="none"/>
                      <a:tailEnd len="sm" w="sm" type="none"/>
                    </a:lnT>
                    <a:lnB cap="flat" cmpd="sng" w="28575">
                      <a:solidFill>
                        <a:srgbClr val="D5A6BD"/>
                      </a:solidFill>
                      <a:prstDash val="solid"/>
                      <a:round/>
                      <a:headEnd len="sm" w="sm" type="none"/>
                      <a:tailEnd len="sm" w="sm" type="none"/>
                    </a:lnB>
                    <a:solidFill>
                      <a:srgbClr val="FFFFFF"/>
                    </a:solidFill>
                  </a:tcPr>
                </a:tc>
                <a:tc hMerge="1"/>
                <a:tc hMerge="1"/>
              </a:tr>
              <a:tr h="272175">
                <a:tc gridSpan="3">
                  <a:txBody>
                    <a:bodyPr/>
                    <a:lstStyle/>
                    <a:p>
                      <a:pPr indent="0" lvl="0" marL="0" rtl="0" algn="l">
                        <a:spcBef>
                          <a:spcPts val="0"/>
                        </a:spcBef>
                        <a:spcAft>
                          <a:spcPts val="0"/>
                        </a:spcAft>
                        <a:buNone/>
                      </a:pPr>
                      <a:r>
                        <a:rPr lang="en-GB" sz="800">
                          <a:latin typeface="Comfortaa"/>
                          <a:ea typeface="Comfortaa"/>
                          <a:cs typeface="Comfortaa"/>
                          <a:sym typeface="Comfortaa"/>
                        </a:rPr>
                        <a:t>This term your PE will be on: </a:t>
                      </a:r>
                      <a:endParaRPr sz="8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2857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FEFEF"/>
                    </a:solidFill>
                  </a:tcPr>
                </a:tc>
                <a:tc hMerge="1"/>
                <a:tc hMerge="1"/>
              </a:tr>
              <a:tr h="381050">
                <a:tc gridSpan="2">
                  <a:txBody>
                    <a:bodyPr/>
                    <a:lstStyle/>
                    <a:p>
                      <a:pPr indent="0" lvl="0" marL="0" rtl="0" algn="ctr">
                        <a:spcBef>
                          <a:spcPts val="0"/>
                        </a:spcBef>
                        <a:spcAft>
                          <a:spcPts val="0"/>
                        </a:spcAft>
                        <a:buNone/>
                      </a:pPr>
                      <a:r>
                        <a:rPr lang="en-GB" sz="900">
                          <a:latin typeface="Comfortaa"/>
                          <a:ea typeface="Comfortaa"/>
                          <a:cs typeface="Comfortaa"/>
                          <a:sym typeface="Comfortaa"/>
                        </a:rPr>
                        <a:t>Fundamental Focus</a:t>
                      </a:r>
                      <a:endParaRPr sz="9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hMerge="1"/>
                <a:tc>
                  <a:txBody>
                    <a:bodyPr/>
                    <a:lstStyle/>
                    <a:p>
                      <a:pPr indent="0" lvl="0" marL="0" rtl="0" algn="l">
                        <a:spcBef>
                          <a:spcPts val="0"/>
                        </a:spcBef>
                        <a:spcAft>
                          <a:spcPts val="0"/>
                        </a:spcAft>
                        <a:buClr>
                          <a:srgbClr val="000000"/>
                        </a:buClr>
                        <a:buSzPts val="2300"/>
                        <a:buFont typeface="Arial"/>
                        <a:buNone/>
                      </a:pPr>
                      <a:r>
                        <a:rPr lang="en-GB" sz="800">
                          <a:latin typeface="Comfortaa"/>
                          <a:ea typeface="Comfortaa"/>
                          <a:cs typeface="Comfortaa"/>
                          <a:sym typeface="Comfortaa"/>
                        </a:rPr>
                        <a:t>Jumping and Landing</a:t>
                      </a:r>
                      <a:endParaRPr sz="800">
                        <a:latin typeface="Comfortaa"/>
                        <a:ea typeface="Comfortaa"/>
                        <a:cs typeface="Comfortaa"/>
                        <a:sym typeface="Comfortaa"/>
                      </a:endParaRPr>
                    </a:p>
                    <a:p>
                      <a:pPr indent="0" lvl="0" marL="0" rtl="0" algn="l">
                        <a:spcBef>
                          <a:spcPts val="0"/>
                        </a:spcBef>
                        <a:spcAft>
                          <a:spcPts val="0"/>
                        </a:spcAft>
                        <a:buClr>
                          <a:srgbClr val="000000"/>
                        </a:buClr>
                        <a:buSzPts val="2300"/>
                        <a:buFont typeface="Arial"/>
                        <a:buNone/>
                      </a:pPr>
                      <a:r>
                        <a:rPr lang="en-GB" sz="800">
                          <a:latin typeface="Comfortaa"/>
                          <a:ea typeface="Comfortaa"/>
                          <a:cs typeface="Comfortaa"/>
                          <a:sym typeface="Comfortaa"/>
                        </a:rPr>
                        <a:t>Seated Balance</a:t>
                      </a:r>
                      <a:endParaRPr sz="8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92900">
                <a:tc gridSpan="2">
                  <a:txBody>
                    <a:bodyPr/>
                    <a:lstStyle/>
                    <a:p>
                      <a:pPr indent="0" lvl="0" marL="0" rtl="0" algn="ctr">
                        <a:spcBef>
                          <a:spcPts val="0"/>
                        </a:spcBef>
                        <a:spcAft>
                          <a:spcPts val="0"/>
                        </a:spcAft>
                        <a:buNone/>
                      </a:pPr>
                      <a:r>
                        <a:rPr lang="en-GB" sz="900">
                          <a:latin typeface="Comfortaa"/>
                          <a:ea typeface="Comfortaa"/>
                          <a:cs typeface="Comfortaa"/>
                          <a:sym typeface="Comfortaa"/>
                        </a:rPr>
                        <a:t>Sport Specific Focus</a:t>
                      </a:r>
                      <a:endParaRPr sz="9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hMerge="1"/>
                <a:tc>
                  <a:txBody>
                    <a:bodyPr/>
                    <a:lstStyle/>
                    <a:p>
                      <a:pPr indent="0" lvl="0" marL="0" rtl="0" algn="l">
                        <a:spcBef>
                          <a:spcPts val="0"/>
                        </a:spcBef>
                        <a:spcAft>
                          <a:spcPts val="0"/>
                        </a:spcAft>
                        <a:buClr>
                          <a:srgbClr val="000000"/>
                        </a:buClr>
                        <a:buSzPts val="1100"/>
                        <a:buFont typeface="Arial"/>
                        <a:buNone/>
                      </a:pPr>
                      <a:r>
                        <a:rPr lang="en-GB" sz="800">
                          <a:latin typeface="Comfortaa"/>
                          <a:ea typeface="Comfortaa"/>
                          <a:cs typeface="Comfortaa"/>
                          <a:sym typeface="Comfortaa"/>
                        </a:rPr>
                        <a:t>Dance</a:t>
                      </a:r>
                      <a:endParaRPr sz="8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72175">
                <a:tc rowSpan="2">
                  <a:txBody>
                    <a:bodyPr/>
                    <a:lstStyle/>
                    <a:p>
                      <a:pPr indent="0" lvl="0" marL="0" rtl="0" algn="ctr">
                        <a:spcBef>
                          <a:spcPts val="0"/>
                        </a:spcBef>
                        <a:spcAft>
                          <a:spcPts val="0"/>
                        </a:spcAft>
                        <a:buNone/>
                      </a:pPr>
                      <a:r>
                        <a:rPr lang="en-GB" sz="900">
                          <a:latin typeface="Comfortaa"/>
                          <a:ea typeface="Comfortaa"/>
                          <a:cs typeface="Comfortaa"/>
                          <a:sym typeface="Comfortaa"/>
                        </a:rPr>
                        <a:t>Whole child focus</a:t>
                      </a:r>
                      <a:endParaRPr sz="9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GB" sz="500">
                          <a:latin typeface="Comfortaa"/>
                          <a:ea typeface="Comfortaa"/>
                          <a:cs typeface="Comfortaa"/>
                          <a:sym typeface="Comfortaa"/>
                        </a:rPr>
                        <a:t>PE award for:</a:t>
                      </a:r>
                      <a:endParaRPr sz="5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GB" sz="800">
                          <a:latin typeface="Comfortaa"/>
                          <a:ea typeface="Comfortaa"/>
                          <a:cs typeface="Comfortaa"/>
                          <a:sym typeface="Comfortaa"/>
                        </a:rPr>
                        <a:t>Labelling Others Emotions</a:t>
                      </a:r>
                      <a:endParaRPr sz="8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72175">
                <a:tc vMerge="1"/>
                <a:tc>
                  <a:txBody>
                    <a:bodyPr/>
                    <a:lstStyle/>
                    <a:p>
                      <a:pPr indent="0" lvl="0" marL="0" rtl="0" algn="ctr">
                        <a:spcBef>
                          <a:spcPts val="0"/>
                        </a:spcBef>
                        <a:spcAft>
                          <a:spcPts val="0"/>
                        </a:spcAft>
                        <a:buNone/>
                      </a:pPr>
                      <a:r>
                        <a:rPr lang="en-GB" sz="500">
                          <a:latin typeface="Comfortaa"/>
                          <a:ea typeface="Comfortaa"/>
                          <a:cs typeface="Comfortaa"/>
                          <a:sym typeface="Comfortaa"/>
                        </a:rPr>
                        <a:t>Learning in class about:</a:t>
                      </a:r>
                      <a:endParaRPr sz="5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GB" sz="800">
                          <a:latin typeface="Comfortaa"/>
                          <a:ea typeface="Comfortaa"/>
                          <a:cs typeface="Comfortaa"/>
                          <a:sym typeface="Comfortaa"/>
                        </a:rPr>
                        <a:t>Developing Emotional Vocabulary</a:t>
                      </a:r>
                      <a:endParaRPr sz="8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bl>
          </a:graphicData>
        </a:graphic>
      </p:graphicFrame>
      <p:sp>
        <p:nvSpPr>
          <p:cNvPr id="82" name="Google Shape;82;p14"/>
          <p:cNvSpPr/>
          <p:nvPr/>
        </p:nvSpPr>
        <p:spPr>
          <a:xfrm>
            <a:off x="7470450" y="2206188"/>
            <a:ext cx="1473876" cy="486324"/>
          </a:xfrm>
          <a:prstGeom prst="flowChartTerminator">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Curriculum Enrichment</a:t>
            </a:r>
            <a:endParaRPr b="1">
              <a:latin typeface="Comfortaa"/>
              <a:ea typeface="Comfortaa"/>
              <a:cs typeface="Comfortaa"/>
              <a:sym typeface="Comfortaa"/>
            </a:endParaRPr>
          </a:p>
        </p:txBody>
      </p:sp>
      <p:sp>
        <p:nvSpPr>
          <p:cNvPr id="83" name="Google Shape;83;p14"/>
          <p:cNvSpPr txBox="1"/>
          <p:nvPr/>
        </p:nvSpPr>
        <p:spPr>
          <a:xfrm rot="-486551">
            <a:off x="1530035" y="5919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Year </a:t>
            </a:r>
            <a:endParaRPr>
              <a:latin typeface="Comfortaa"/>
              <a:ea typeface="Comfortaa"/>
              <a:cs typeface="Comfortaa"/>
              <a:sym typeface="Comfortaa"/>
            </a:endParaRPr>
          </a:p>
        </p:txBody>
      </p:sp>
      <p:pic>
        <p:nvPicPr>
          <p:cNvPr id="84" name="Google Shape;84;p14"/>
          <p:cNvPicPr preferRelativeResize="0"/>
          <p:nvPr/>
        </p:nvPicPr>
        <p:blipFill>
          <a:blip r:embed="rId4">
            <a:alphaModFix/>
          </a:blip>
          <a:stretch>
            <a:fillRect/>
          </a:stretch>
        </p:blipFill>
        <p:spPr>
          <a:xfrm>
            <a:off x="6002375" y="4105673"/>
            <a:ext cx="1282500" cy="552599"/>
          </a:xfrm>
          <a:prstGeom prst="rect">
            <a:avLst/>
          </a:prstGeom>
          <a:noFill/>
          <a:ln>
            <a:noFill/>
          </a:ln>
        </p:spPr>
      </p:pic>
      <p:pic>
        <p:nvPicPr>
          <p:cNvPr id="85" name="Google Shape;85;p14"/>
          <p:cNvPicPr preferRelativeResize="0"/>
          <p:nvPr/>
        </p:nvPicPr>
        <p:blipFill rotWithShape="1">
          <a:blip r:embed="rId5">
            <a:alphaModFix/>
          </a:blip>
          <a:srcRect b="23474" l="1698" r="3953" t="22819"/>
          <a:stretch/>
        </p:blipFill>
        <p:spPr>
          <a:xfrm>
            <a:off x="640727" y="2784550"/>
            <a:ext cx="954076" cy="417367"/>
          </a:xfrm>
          <a:prstGeom prst="rect">
            <a:avLst/>
          </a:prstGeom>
          <a:noFill/>
          <a:ln cap="flat" cmpd="sng" w="9525">
            <a:solidFill>
              <a:srgbClr val="595959"/>
            </a:solidFill>
            <a:prstDash val="solid"/>
            <a:round/>
            <a:headEnd len="sm" w="sm" type="none"/>
            <a:tailEnd len="sm" w="sm" type="none"/>
          </a:ln>
        </p:spPr>
      </p:pic>
      <p:pic>
        <p:nvPicPr>
          <p:cNvPr id="86" name="Google Shape;86;p14"/>
          <p:cNvPicPr preferRelativeResize="0"/>
          <p:nvPr/>
        </p:nvPicPr>
        <p:blipFill>
          <a:blip r:embed="rId6">
            <a:alphaModFix/>
          </a:blip>
          <a:stretch>
            <a:fillRect/>
          </a:stretch>
        </p:blipFill>
        <p:spPr>
          <a:xfrm>
            <a:off x="2399486" y="4207750"/>
            <a:ext cx="616515" cy="417376"/>
          </a:xfrm>
          <a:prstGeom prst="rect">
            <a:avLst/>
          </a:prstGeom>
          <a:noFill/>
          <a:ln>
            <a:noFill/>
          </a:ln>
        </p:spPr>
      </p:pic>
      <p:sp>
        <p:nvSpPr>
          <p:cNvPr id="87" name="Google Shape;87;p14">
            <a:hlinkClick r:id="rId7"/>
          </p:cNvPr>
          <p:cNvSpPr/>
          <p:nvPr/>
        </p:nvSpPr>
        <p:spPr>
          <a:xfrm>
            <a:off x="7868550" y="4235825"/>
            <a:ext cx="918300" cy="454200"/>
          </a:xfrm>
          <a:prstGeom prst="roundRect">
            <a:avLst>
              <a:gd fmla="val 16667" name="adj"/>
            </a:avLst>
          </a:prstGeom>
          <a:solidFill>
            <a:srgbClr val="FFF2CC"/>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700">
                <a:solidFill>
                  <a:srgbClr val="000000"/>
                </a:solidFill>
                <a:latin typeface="Comfortaa"/>
                <a:ea typeface="Comfortaa"/>
                <a:cs typeface="Comfortaa"/>
                <a:sym typeface="Comfortaa"/>
              </a:rPr>
              <a:t>Click here to go back to the main page</a:t>
            </a:r>
            <a:endParaRPr b="1" sz="700">
              <a:solidFill>
                <a:srgbClr val="000000"/>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