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 Light"/>
      <p:regular r:id="rId9"/>
      <p:bold r:id="rId10"/>
    </p:embeddedFont>
    <p:embeddedFont>
      <p:font typeface="Comforta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F117DD-5385-416A-994C-AEE60BDF8415}">
  <a:tblStyle styleId="{DDF117DD-5385-416A-994C-AEE60BDF84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Comfortaa-regular.fntdata"/><Relationship Id="rId10" Type="http://schemas.openxmlformats.org/officeDocument/2006/relationships/font" Target="fonts/ComfortaaLight-bold.fntdata"/><Relationship Id="rId12" Type="http://schemas.openxmlformats.org/officeDocument/2006/relationships/font" Target="fonts/Comfortaa-bold.fntdata"/><Relationship Id="rId9" Type="http://schemas.openxmlformats.org/officeDocument/2006/relationships/font" Target="fonts/Comfortaa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fc248c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fc248c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hyperlink" Target="https://docs.google.com/presentation/d/e/2PACX-1vQLAhoxQaAH6mNYd5ScR1TYXllZtvvHKGUEYEqGI7Hs5AIJ7mqhMlBNYB0XmoLRaKuRZfv_E_3sZLPh/pub?start=false&amp;loop=false&amp;delayms=3000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5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10125" y="601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74425" y="1044100"/>
            <a:ext cx="17109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Style of writing to be covered: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07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-Recount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07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-Balanced discussion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07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-Short story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Grammar and punctuation: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-Using commas after subordinating clauses.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-Similes and metaphors.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-power adjectives and power of three.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023825" y="1135025"/>
            <a:ext cx="736800" cy="181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966150" y="2137250"/>
            <a:ext cx="3046200" cy="2496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Ancient Greece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were the similarities and differences between Athens and Sparta?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Research using primary and secondary sources p.1 and 2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Explore historical concepts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Discuss historical contrasts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a report - What were the similarities and differences between Athens and Sparta?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Develop creative responses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90875" y="33196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40425" y="20156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40625" y="940925"/>
            <a:ext cx="2760000" cy="2205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Forces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how gravity affects objects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air resistance as a force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Testing falling rates due to air resistance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water resistance as a force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how levers are used to move objects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87475" y="714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092103" y="790525"/>
            <a:ext cx="25128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Graphic Design</a:t>
            </a:r>
            <a:endParaRPr b="1" sz="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Create drawings and designs using different shapes 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Learn how to resize, rotate and change the colours of shapes in a drawings. 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group shapes together</a:t>
            </a:r>
            <a:endParaRPr b="1" sz="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742475" y="619300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023825" y="3251200"/>
            <a:ext cx="3920400" cy="1505400"/>
          </a:xfrm>
          <a:prstGeom prst="snip1Rect">
            <a:avLst>
              <a:gd fmla="val 28654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Multiplication &amp; Division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Find multiples and factors of numbers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Multiply and divide by 10,100 and 1000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a formal written method for multiplying and dividing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Develop f formal written method for short division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Perimeter &amp; Area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Calculating perimeter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Calculating perimeter of rectilinear shapes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Calculating the area of rectilinear shapes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0" l="7815" r="19207" t="0"/>
          <a:stretch/>
        </p:blipFill>
        <p:spPr>
          <a:xfrm>
            <a:off x="4535050" y="1346725"/>
            <a:ext cx="585772" cy="4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2375" y="2979925"/>
            <a:ext cx="685825" cy="3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6">
            <a:alphaModFix/>
          </a:blip>
          <a:srcRect b="8900" l="7171" r="7153" t="10330"/>
          <a:stretch/>
        </p:blipFill>
        <p:spPr>
          <a:xfrm>
            <a:off x="7710175" y="2979975"/>
            <a:ext cx="685825" cy="35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7">
            <a:alphaModFix/>
          </a:blip>
          <a:srcRect b="45854" l="0" r="0" t="8763"/>
          <a:stretch/>
        </p:blipFill>
        <p:spPr>
          <a:xfrm>
            <a:off x="4756200" y="3428763"/>
            <a:ext cx="736800" cy="33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8">
            <a:alphaModFix/>
          </a:blip>
          <a:srcRect b="0" l="4626" r="8567" t="0"/>
          <a:stretch/>
        </p:blipFill>
        <p:spPr>
          <a:xfrm>
            <a:off x="4906725" y="4218650"/>
            <a:ext cx="970425" cy="3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12875" y="1760902"/>
            <a:ext cx="558700" cy="10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6295650" y="2736625"/>
            <a:ext cx="25497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Topic: Designing a Mezze dish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 a balanced dish in the Greek Mezze style.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 for a target audience.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Make and evaluate their dish.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3343488" y="2907963"/>
            <a:ext cx="25704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Topic:</a:t>
            </a: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Dreams and Goals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that I will need money to achieve some of my goals.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 about a range of jobs by people I know.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a job I would like to do, and discover how I can get there.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that communicating with someone from a different culture is valuable. 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847375" y="751475"/>
            <a:ext cx="2570400" cy="19896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How is Christmas celebrated around the world?</a:t>
            </a:r>
            <a:endParaRPr b="1" sz="800" u="sng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differences are there in accounts given by Luke and Matthew?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Which stories have developed from the ‘real’ Christmas story?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happens during Advent?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do Christmas traditions vary around the world?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is Epiphany celebrated around the world? </a:t>
            </a:r>
            <a:endParaRPr sz="6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189350" y="2721900"/>
            <a:ext cx="1127400" cy="3096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518325" y="2858213"/>
            <a:ext cx="25497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After much success in Year 4, Year 5 will continue learning to play the flutephone and recorder thereafter.. They’ll learn low D as well as high C and D and gradually learn to read music.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will also prepare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song for the winter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assembly.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3527663" y="2808488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2200" y="2784538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4799475" y="6955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528050" y="457350"/>
            <a:ext cx="1416300" cy="1749000"/>
          </a:xfrm>
          <a:prstGeom prst="downArrowCallout">
            <a:avLst>
              <a:gd fmla="val 17939" name="adj1"/>
              <a:gd fmla="val 25000" name="adj2"/>
              <a:gd fmla="val 18934" name="adj3"/>
              <a:gd fmla="val 68209" name="adj4"/>
            </a:avLst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5" name="Google Shape;85;p14"/>
          <p:cNvGraphicFramePr/>
          <p:nvPr/>
        </p:nvGraphicFramePr>
        <p:xfrm>
          <a:off x="314875" y="69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{DDF117DD-5385-416A-994C-AEE60BDF8415}</a:tableStyleId>
              </a:tblPr>
              <a:tblGrid>
                <a:gridCol w="1474075"/>
                <a:gridCol w="790925"/>
                <a:gridCol w="2157225"/>
              </a:tblGrid>
              <a:tr h="3296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721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81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Dynamic balance</a:t>
                      </a: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Static Balance</a:t>
                      </a:r>
                      <a:endParaRPr sz="8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OAA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Managing conflict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Conflict management strategies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6" name="Google Shape;86;p14"/>
          <p:cNvSpPr/>
          <p:nvPr/>
        </p:nvSpPr>
        <p:spPr>
          <a:xfrm>
            <a:off x="7470450" y="2206188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5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3149" y="3541725"/>
            <a:ext cx="477900" cy="5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5">
            <a:alphaModFix/>
          </a:blip>
          <a:srcRect b="12203" l="17462" r="16343" t="9111"/>
          <a:stretch/>
        </p:blipFill>
        <p:spPr>
          <a:xfrm>
            <a:off x="5225025" y="2784550"/>
            <a:ext cx="549476" cy="69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2500" y="523525"/>
            <a:ext cx="1127400" cy="8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7625500" y="1366025"/>
            <a:ext cx="1473900" cy="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Gardening sessions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4575" y="4166889"/>
            <a:ext cx="913450" cy="47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3075" y="2916626"/>
            <a:ext cx="721725" cy="4345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>
            <a:hlinkClick r:id="rId9"/>
          </p:cNvPr>
          <p:cNvSpPr/>
          <p:nvPr/>
        </p:nvSpPr>
        <p:spPr>
          <a:xfrm>
            <a:off x="7868550" y="42358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