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Lst>
  <p:sldSz cy="5143500" cx="9144000"/>
  <p:notesSz cx="6858000" cy="9144000"/>
  <p:embeddedFontLst>
    <p:embeddedFont>
      <p:font typeface="Comfortaa"/>
      <p:regular r:id="rId9"/>
      <p:bold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667483-00CF-41A4-B67F-9608048F4CED}">
  <a:tblStyle styleId="{79667483-00CF-41A4-B67F-9608048F4CE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10" Type="http://schemas.openxmlformats.org/officeDocument/2006/relationships/font" Target="fonts/Comfortaa-bold.fntdata"/><Relationship Id="rId9" Type="http://schemas.openxmlformats.org/officeDocument/2006/relationships/font" Target="fonts/Comforta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9fc214d101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9fc214d101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9fc214d101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9fc214d101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8.png"/><Relationship Id="rId11" Type="http://schemas.openxmlformats.org/officeDocument/2006/relationships/image" Target="../media/image11.png"/><Relationship Id="rId10" Type="http://schemas.openxmlformats.org/officeDocument/2006/relationships/image" Target="../media/image1.png"/><Relationship Id="rId12" Type="http://schemas.openxmlformats.org/officeDocument/2006/relationships/hyperlink" Target="https://docs.google.com/presentation/d/e/2PACX-1vQLAhoxQaAH6mNYd5ScR1TYXllZtvvHKGUEYEqGI7Hs5AIJ7mqhMlBNYB0XmoLRaKuRZfv_E_3sZLPh/pub?start=false&amp;loop=false&amp;delayms=3000" TargetMode="External"/><Relationship Id="rId9" Type="http://schemas.openxmlformats.org/officeDocument/2006/relationships/image" Target="../media/image14.jp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13.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rot="-486551">
            <a:off x="1530035" y="5919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Year 6</a:t>
            </a:r>
            <a:endParaRPr>
              <a:latin typeface="Comfortaa"/>
              <a:ea typeface="Comfortaa"/>
              <a:cs typeface="Comfortaa"/>
              <a:sym typeface="Comfortaa"/>
            </a:endParaRPr>
          </a:p>
        </p:txBody>
      </p:sp>
      <p:sp>
        <p:nvSpPr>
          <p:cNvPr id="55" name="Google Shape;55;p13"/>
          <p:cNvSpPr/>
          <p:nvPr/>
        </p:nvSpPr>
        <p:spPr>
          <a:xfrm>
            <a:off x="410125" y="601925"/>
            <a:ext cx="1613700" cy="339000"/>
          </a:xfrm>
          <a:prstGeom prst="homePlate">
            <a:avLst>
              <a:gd fmla="val 50000" name="adj"/>
            </a:avLst>
          </a:prstGeom>
          <a:solidFill>
            <a:srgbClr val="FFFFFF"/>
          </a:solidFill>
          <a:ln cap="flat" cmpd="sng" w="2857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English</a:t>
            </a:r>
            <a:endParaRPr b="1">
              <a:latin typeface="Comfortaa"/>
              <a:ea typeface="Comfortaa"/>
              <a:cs typeface="Comfortaa"/>
              <a:sym typeface="Comfortaa"/>
            </a:endParaRPr>
          </a:p>
        </p:txBody>
      </p:sp>
      <p:sp>
        <p:nvSpPr>
          <p:cNvPr id="56" name="Google Shape;56;p13"/>
          <p:cNvSpPr/>
          <p:nvPr/>
        </p:nvSpPr>
        <p:spPr>
          <a:xfrm>
            <a:off x="374425" y="1044100"/>
            <a:ext cx="1710900" cy="2291700"/>
          </a:xfrm>
          <a:prstGeom prst="round2SameRect">
            <a:avLst>
              <a:gd fmla="val 0" name="adj1"/>
              <a:gd fmla="val 22789" name="adj2"/>
            </a:avLst>
          </a:prstGeom>
          <a:solidFill>
            <a:srgbClr val="FFFFFF"/>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850" u="sng">
                <a:solidFill>
                  <a:schemeClr val="dk1"/>
                </a:solidFill>
                <a:latin typeface="Comfortaa"/>
                <a:ea typeface="Comfortaa"/>
                <a:cs typeface="Comfortaa"/>
                <a:sym typeface="Comfortaa"/>
              </a:rPr>
              <a:t>Styles of writing to be covered</a:t>
            </a:r>
            <a:endParaRPr sz="85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-Description</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-Persuasive letter</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-Character viewpoints</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-Balanced discussion</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850" u="sng">
                <a:solidFill>
                  <a:schemeClr val="dk1"/>
                </a:solidFill>
                <a:latin typeface="Comfortaa"/>
                <a:ea typeface="Comfortaa"/>
                <a:cs typeface="Comfortaa"/>
                <a:sym typeface="Comfortaa"/>
              </a:rPr>
              <a:t>Grammar </a:t>
            </a:r>
            <a:endParaRPr b="1" sz="850" u="sng">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-Begin to use passive verbs effectively in sentences </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-Be able to indicate degrees of possibility using adverbs (perhaps, surely)</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-Vary sentence structure for impact and effect</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-Use commas for clarity</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p:txBody>
      </p:sp>
      <p:sp>
        <p:nvSpPr>
          <p:cNvPr id="57" name="Google Shape;57;p13"/>
          <p:cNvSpPr/>
          <p:nvPr/>
        </p:nvSpPr>
        <p:spPr>
          <a:xfrm>
            <a:off x="1996875" y="854850"/>
            <a:ext cx="736800" cy="2291700"/>
          </a:xfrm>
          <a:prstGeom prst="roundRect">
            <a:avLst>
              <a:gd fmla="val 16667" name="adj"/>
            </a:avLst>
          </a:prstGeom>
          <a:solidFill>
            <a:srgbClr val="FFFFFF"/>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Comfortaa"/>
                <a:ea typeface="Comfortaa"/>
                <a:cs typeface="Comfortaa"/>
                <a:sym typeface="Comfortaa"/>
              </a:rPr>
              <a:t>We are reading:</a:t>
            </a:r>
            <a:endParaRPr sz="800">
              <a:latin typeface="Comfortaa"/>
              <a:ea typeface="Comfortaa"/>
              <a:cs typeface="Comfortaa"/>
              <a:sym typeface="Comfortaa"/>
            </a:endParaRPr>
          </a:p>
        </p:txBody>
      </p:sp>
      <p:sp>
        <p:nvSpPr>
          <p:cNvPr id="58" name="Google Shape;58;p13"/>
          <p:cNvSpPr/>
          <p:nvPr/>
        </p:nvSpPr>
        <p:spPr>
          <a:xfrm>
            <a:off x="5966150" y="2137250"/>
            <a:ext cx="2883900" cy="2496000"/>
          </a:xfrm>
          <a:prstGeom prst="verticalScroll">
            <a:avLst>
              <a:gd fmla="val 12500" name="adj"/>
            </a:avLst>
          </a:prstGeom>
          <a:solidFill>
            <a:srgbClr val="FFFFFF"/>
          </a:solidFill>
          <a:ln cap="flat" cmpd="sng" w="9525">
            <a:solidFill>
              <a:srgbClr val="F9CB9C"/>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t/>
            </a:r>
            <a:endParaRPr sz="900">
              <a:latin typeface="Comfortaa"/>
              <a:ea typeface="Comfortaa"/>
              <a:cs typeface="Comfortaa"/>
              <a:sym typeface="Comfortaa"/>
            </a:endParaRPr>
          </a:p>
          <a:p>
            <a:pPr indent="0" lvl="0" marL="0" rtl="0" algn="l">
              <a:spcBef>
                <a:spcPts val="0"/>
              </a:spcBef>
              <a:spcAft>
                <a:spcPts val="0"/>
              </a:spcAft>
              <a:buNone/>
            </a:pPr>
            <a:r>
              <a:t/>
            </a:r>
            <a:endParaRPr sz="900">
              <a:latin typeface="Comfortaa"/>
              <a:ea typeface="Comfortaa"/>
              <a:cs typeface="Comfortaa"/>
              <a:sym typeface="Comfortaa"/>
            </a:endParaRPr>
          </a:p>
          <a:p>
            <a:pPr indent="0" lvl="0" marL="0" rtl="0" algn="l">
              <a:spcBef>
                <a:spcPts val="0"/>
              </a:spcBef>
              <a:spcAft>
                <a:spcPts val="0"/>
              </a:spcAft>
              <a:buNone/>
            </a:pPr>
            <a:r>
              <a:t/>
            </a:r>
            <a:endParaRPr sz="900">
              <a:latin typeface="Comfortaa"/>
              <a:ea typeface="Comfortaa"/>
              <a:cs typeface="Comfortaa"/>
              <a:sym typeface="Comfortaa"/>
            </a:endParaRPr>
          </a:p>
          <a:p>
            <a:pPr indent="0" lvl="0" marL="0" rtl="0" algn="l">
              <a:spcBef>
                <a:spcPts val="0"/>
              </a:spcBef>
              <a:spcAft>
                <a:spcPts val="0"/>
              </a:spcAft>
              <a:buNone/>
            </a:pPr>
            <a:r>
              <a:t/>
            </a:r>
            <a:endParaRPr sz="9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p:txBody>
      </p:sp>
      <p:sp>
        <p:nvSpPr>
          <p:cNvPr id="59" name="Google Shape;59;p13"/>
          <p:cNvSpPr/>
          <p:nvPr/>
        </p:nvSpPr>
        <p:spPr>
          <a:xfrm>
            <a:off x="190875" y="3319600"/>
            <a:ext cx="2000700" cy="1437000"/>
          </a:xfrm>
          <a:prstGeom prst="mathDivide">
            <a:avLst>
              <a:gd fmla="val 23520" name="adj1"/>
              <a:gd fmla="val 5880" name="adj2"/>
              <a:gd fmla="val 11760" name="adj3"/>
            </a:avLst>
          </a:prstGeom>
          <a:solidFill>
            <a:srgbClr val="FFFFFF"/>
          </a:solidFill>
          <a:ln cap="flat" cmpd="sng" w="2857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Maths</a:t>
            </a:r>
            <a:endParaRPr b="1">
              <a:latin typeface="Comfortaa"/>
              <a:ea typeface="Comfortaa"/>
              <a:cs typeface="Comfortaa"/>
              <a:sym typeface="Comfortaa"/>
            </a:endParaRPr>
          </a:p>
        </p:txBody>
      </p:sp>
      <p:sp>
        <p:nvSpPr>
          <p:cNvPr id="60" name="Google Shape;60;p13"/>
          <p:cNvSpPr/>
          <p:nvPr/>
        </p:nvSpPr>
        <p:spPr>
          <a:xfrm>
            <a:off x="5740425" y="2015650"/>
            <a:ext cx="3212700" cy="456900"/>
          </a:xfrm>
          <a:prstGeom prst="ellipseRibbon2">
            <a:avLst>
              <a:gd fmla="val 25000" name="adj1"/>
              <a:gd fmla="val 50000" name="adj2"/>
              <a:gd fmla="val 12500" name="adj3"/>
            </a:avLst>
          </a:prstGeom>
          <a:solidFill>
            <a:srgbClr val="FFFFFF"/>
          </a:solidFill>
          <a:ln cap="flat" cmpd="sng" w="2857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History</a:t>
            </a:r>
            <a:endParaRPr b="1">
              <a:latin typeface="Comfortaa"/>
              <a:ea typeface="Comfortaa"/>
              <a:cs typeface="Comfortaa"/>
              <a:sym typeface="Comfortaa"/>
            </a:endParaRPr>
          </a:p>
        </p:txBody>
      </p:sp>
      <p:sp>
        <p:nvSpPr>
          <p:cNvPr id="61" name="Google Shape;61;p13"/>
          <p:cNvSpPr/>
          <p:nvPr/>
        </p:nvSpPr>
        <p:spPr>
          <a:xfrm>
            <a:off x="2840625" y="940925"/>
            <a:ext cx="2760000" cy="1874400"/>
          </a:xfrm>
          <a:prstGeom prst="snip2SameRect">
            <a:avLst>
              <a:gd fmla="val 16667" name="adj1"/>
              <a:gd fmla="val 0" name="adj2"/>
            </a:avLst>
          </a:prstGeom>
          <a:solidFill>
            <a:srgbClr val="FFFFFF"/>
          </a:solidFill>
          <a:ln cap="flat" cmpd="sng" w="952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rPr b="1" lang="en-GB" sz="750" u="sng">
                <a:latin typeface="Comfortaa"/>
                <a:ea typeface="Comfortaa"/>
                <a:cs typeface="Comfortaa"/>
                <a:sym typeface="Comfortaa"/>
              </a:rPr>
              <a:t>Light</a:t>
            </a:r>
            <a:endParaRPr b="1" sz="750" u="sng">
              <a:latin typeface="Comfortaa"/>
              <a:ea typeface="Comfortaa"/>
              <a:cs typeface="Comfortaa"/>
              <a:sym typeface="Comfortaa"/>
            </a:endParaRPr>
          </a:p>
          <a:p>
            <a:pPr indent="-276225" lvl="0" marL="179999" rtl="0" algn="l">
              <a:spcBef>
                <a:spcPts val="0"/>
              </a:spcBef>
              <a:spcAft>
                <a:spcPts val="0"/>
              </a:spcAft>
              <a:buSzPts val="750"/>
              <a:buFont typeface="Comfortaa"/>
              <a:buChar char="●"/>
            </a:pPr>
            <a:r>
              <a:rPr lang="en-GB" sz="750">
                <a:latin typeface="Comfortaa"/>
                <a:ea typeface="Comfortaa"/>
                <a:cs typeface="Comfortaa"/>
                <a:sym typeface="Comfortaa"/>
              </a:rPr>
              <a:t>Learn how we see things</a:t>
            </a:r>
            <a:endParaRPr sz="750">
              <a:latin typeface="Comfortaa"/>
              <a:ea typeface="Comfortaa"/>
              <a:cs typeface="Comfortaa"/>
              <a:sym typeface="Comfortaa"/>
            </a:endParaRPr>
          </a:p>
          <a:p>
            <a:pPr indent="-276225" lvl="0" marL="179999" rtl="0" algn="l">
              <a:spcBef>
                <a:spcPts val="0"/>
              </a:spcBef>
              <a:spcAft>
                <a:spcPts val="0"/>
              </a:spcAft>
              <a:buSzPts val="750"/>
              <a:buFont typeface="Comfortaa"/>
              <a:buChar char="●"/>
            </a:pPr>
            <a:r>
              <a:rPr lang="en-GB" sz="750">
                <a:latin typeface="Comfortaa"/>
                <a:ea typeface="Comfortaa"/>
                <a:cs typeface="Comfortaa"/>
                <a:sym typeface="Comfortaa"/>
              </a:rPr>
              <a:t>Recognise that light appears to travel in straight lines</a:t>
            </a:r>
            <a:endParaRPr sz="750">
              <a:latin typeface="Comfortaa"/>
              <a:ea typeface="Comfortaa"/>
              <a:cs typeface="Comfortaa"/>
              <a:sym typeface="Comfortaa"/>
            </a:endParaRPr>
          </a:p>
          <a:p>
            <a:pPr indent="-276225" lvl="0" marL="179999" rtl="0" algn="l">
              <a:spcBef>
                <a:spcPts val="0"/>
              </a:spcBef>
              <a:spcAft>
                <a:spcPts val="0"/>
              </a:spcAft>
              <a:buSzPts val="750"/>
              <a:buFont typeface="Comfortaa"/>
              <a:buChar char="●"/>
            </a:pPr>
            <a:r>
              <a:rPr lang="en-GB" sz="750">
                <a:latin typeface="Comfortaa"/>
                <a:ea typeface="Comfortaa"/>
                <a:cs typeface="Comfortaa"/>
                <a:sym typeface="Comfortaa"/>
              </a:rPr>
              <a:t>To know that objects are seen because they give out or reflect light into the eye</a:t>
            </a:r>
            <a:endParaRPr sz="750">
              <a:latin typeface="Comfortaa"/>
              <a:ea typeface="Comfortaa"/>
              <a:cs typeface="Comfortaa"/>
              <a:sym typeface="Comfortaa"/>
            </a:endParaRPr>
          </a:p>
          <a:p>
            <a:pPr indent="-276225" lvl="0" marL="179999" rtl="0" algn="l">
              <a:spcBef>
                <a:spcPts val="0"/>
              </a:spcBef>
              <a:spcAft>
                <a:spcPts val="0"/>
              </a:spcAft>
              <a:buSzPts val="750"/>
              <a:buFont typeface="Comfortaa"/>
              <a:buChar char="●"/>
            </a:pPr>
            <a:r>
              <a:rPr lang="en-GB" sz="750">
                <a:latin typeface="Comfortaa"/>
                <a:ea typeface="Comfortaa"/>
                <a:cs typeface="Comfortaa"/>
                <a:sym typeface="Comfortaa"/>
              </a:rPr>
              <a:t>To know that shadows have the same shape as the objects that cast them because light travels in straight lines</a:t>
            </a:r>
            <a:endParaRPr sz="750">
              <a:latin typeface="Comfortaa"/>
              <a:ea typeface="Comfortaa"/>
              <a:cs typeface="Comfortaa"/>
              <a:sym typeface="Comfortaa"/>
            </a:endParaRPr>
          </a:p>
          <a:p>
            <a:pPr indent="-276225" lvl="0" marL="179999" rtl="0" algn="l">
              <a:spcBef>
                <a:spcPts val="0"/>
              </a:spcBef>
              <a:spcAft>
                <a:spcPts val="0"/>
              </a:spcAft>
              <a:buSzPts val="750"/>
              <a:buFont typeface="Comfortaa"/>
              <a:buChar char="●"/>
            </a:pPr>
            <a:r>
              <a:rPr lang="en-GB" sz="750">
                <a:latin typeface="Comfortaa"/>
                <a:ea typeface="Comfortaa"/>
                <a:cs typeface="Comfortaa"/>
                <a:sym typeface="Comfortaa"/>
              </a:rPr>
              <a:t>Explore the way that light behaves, including light sources, reflection and shadows.</a:t>
            </a:r>
            <a:endParaRPr sz="750">
              <a:latin typeface="Comfortaa"/>
              <a:ea typeface="Comfortaa"/>
              <a:cs typeface="Comfortaa"/>
              <a:sym typeface="Comfortaa"/>
            </a:endParaRPr>
          </a:p>
        </p:txBody>
      </p:sp>
      <p:sp>
        <p:nvSpPr>
          <p:cNvPr id="62" name="Google Shape;62;p13"/>
          <p:cNvSpPr/>
          <p:nvPr/>
        </p:nvSpPr>
        <p:spPr>
          <a:xfrm>
            <a:off x="3087475" y="714325"/>
            <a:ext cx="2299200" cy="705600"/>
          </a:xfrm>
          <a:prstGeom prst="cloudCallout">
            <a:avLst>
              <a:gd fmla="val 57689" name="adj1"/>
              <a:gd fmla="val 49981" name="adj2"/>
            </a:avLst>
          </a:prstGeom>
          <a:solidFill>
            <a:srgbClr val="FFFFFF"/>
          </a:solidFill>
          <a:ln cap="flat" cmpd="sng" w="2857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Science</a:t>
            </a:r>
            <a:endParaRPr b="1">
              <a:latin typeface="Comfortaa"/>
              <a:ea typeface="Comfortaa"/>
              <a:cs typeface="Comfortaa"/>
              <a:sym typeface="Comfortaa"/>
            </a:endParaRPr>
          </a:p>
        </p:txBody>
      </p:sp>
      <p:sp>
        <p:nvSpPr>
          <p:cNvPr id="63" name="Google Shape;63;p13"/>
          <p:cNvSpPr/>
          <p:nvPr/>
        </p:nvSpPr>
        <p:spPr>
          <a:xfrm>
            <a:off x="6092103" y="790525"/>
            <a:ext cx="2512800" cy="1013100"/>
          </a:xfrm>
          <a:prstGeom prst="rect">
            <a:avLst/>
          </a:prstGeom>
          <a:solidFill>
            <a:srgbClr val="FFFFFF"/>
          </a:solid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750" u="sng">
                <a:solidFill>
                  <a:schemeClr val="dk1"/>
                </a:solidFill>
                <a:latin typeface="Comfortaa"/>
                <a:ea typeface="Comfortaa"/>
                <a:cs typeface="Comfortaa"/>
                <a:sym typeface="Comfortaa"/>
              </a:rPr>
              <a:t>Communication and collaboration</a:t>
            </a:r>
            <a:endParaRPr b="1" sz="750" u="sng">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t/>
            </a:r>
            <a:endParaRPr b="1" sz="750" u="sng">
              <a:solidFill>
                <a:schemeClr val="dk1"/>
              </a:solidFill>
              <a:latin typeface="Comfortaa"/>
              <a:ea typeface="Comfortaa"/>
              <a:cs typeface="Comfortaa"/>
              <a:sym typeface="Comfortaa"/>
            </a:endParaRPr>
          </a:p>
          <a:p>
            <a:pPr indent="-276225" lvl="0" marL="45720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Online Safety: Password Safety</a:t>
            </a:r>
            <a:endParaRPr sz="750">
              <a:solidFill>
                <a:schemeClr val="dk1"/>
              </a:solidFill>
              <a:latin typeface="Comfortaa"/>
              <a:ea typeface="Comfortaa"/>
              <a:cs typeface="Comfortaa"/>
              <a:sym typeface="Comfortaa"/>
            </a:endParaRPr>
          </a:p>
          <a:p>
            <a:pPr indent="-276225" lvl="0" marL="45720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Internet addresses</a:t>
            </a:r>
            <a:endParaRPr sz="750">
              <a:solidFill>
                <a:schemeClr val="dk1"/>
              </a:solidFill>
              <a:latin typeface="Comfortaa"/>
              <a:ea typeface="Comfortaa"/>
              <a:cs typeface="Comfortaa"/>
              <a:sym typeface="Comfortaa"/>
            </a:endParaRPr>
          </a:p>
          <a:p>
            <a:pPr indent="-276225" lvl="0" marL="45720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Data packets</a:t>
            </a:r>
            <a:endParaRPr sz="750">
              <a:solidFill>
                <a:schemeClr val="dk1"/>
              </a:solidFill>
              <a:latin typeface="Comfortaa"/>
              <a:ea typeface="Comfortaa"/>
              <a:cs typeface="Comfortaa"/>
              <a:sym typeface="Comfortaa"/>
            </a:endParaRPr>
          </a:p>
          <a:p>
            <a:pPr indent="-276225" lvl="0" marL="45720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Working together</a:t>
            </a:r>
            <a:endParaRPr sz="750">
              <a:solidFill>
                <a:schemeClr val="dk1"/>
              </a:solidFill>
              <a:latin typeface="Comfortaa"/>
              <a:ea typeface="Comfortaa"/>
              <a:cs typeface="Comfortaa"/>
              <a:sym typeface="Comfortaa"/>
            </a:endParaRPr>
          </a:p>
          <a:p>
            <a:pPr indent="-276225" lvl="0" marL="45720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Shared working</a:t>
            </a:r>
            <a:endParaRPr sz="750">
              <a:solidFill>
                <a:schemeClr val="dk1"/>
              </a:solidFill>
              <a:latin typeface="Comfortaa"/>
              <a:ea typeface="Comfortaa"/>
              <a:cs typeface="Comfortaa"/>
              <a:sym typeface="Comfortaa"/>
            </a:endParaRPr>
          </a:p>
          <a:p>
            <a:pPr indent="-276225" lvl="0" marL="45720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Communicating responsibly</a:t>
            </a:r>
            <a:endParaRPr sz="75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75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50">
              <a:latin typeface="Comfortaa"/>
              <a:ea typeface="Comfortaa"/>
              <a:cs typeface="Comfortaa"/>
              <a:sym typeface="Comfortaa"/>
            </a:endParaRPr>
          </a:p>
        </p:txBody>
      </p:sp>
      <p:sp>
        <p:nvSpPr>
          <p:cNvPr id="64" name="Google Shape;64;p13"/>
          <p:cNvSpPr/>
          <p:nvPr/>
        </p:nvSpPr>
        <p:spPr>
          <a:xfrm>
            <a:off x="6742475" y="619300"/>
            <a:ext cx="1274700" cy="250500"/>
          </a:xfrm>
          <a:prstGeom prst="rect">
            <a:avLst/>
          </a:prstGeom>
          <a:solidFill>
            <a:srgbClr val="FFFFFF"/>
          </a:solidFill>
          <a:ln cap="flat" cmpd="sng" w="2857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Computing</a:t>
            </a:r>
            <a:endParaRPr b="1">
              <a:latin typeface="Comfortaa"/>
              <a:ea typeface="Comfortaa"/>
              <a:cs typeface="Comfortaa"/>
              <a:sym typeface="Comfortaa"/>
            </a:endParaRPr>
          </a:p>
        </p:txBody>
      </p:sp>
      <p:pic>
        <p:nvPicPr>
          <p:cNvPr id="65" name="Google Shape;65;p13"/>
          <p:cNvPicPr preferRelativeResize="0"/>
          <p:nvPr/>
        </p:nvPicPr>
        <p:blipFill>
          <a:blip r:embed="rId4">
            <a:alphaModFix/>
          </a:blip>
          <a:stretch>
            <a:fillRect/>
          </a:stretch>
        </p:blipFill>
        <p:spPr>
          <a:xfrm>
            <a:off x="5179850" y="2631625"/>
            <a:ext cx="950519" cy="460500"/>
          </a:xfrm>
          <a:prstGeom prst="rect">
            <a:avLst/>
          </a:prstGeom>
          <a:noFill/>
          <a:ln>
            <a:noFill/>
          </a:ln>
        </p:spPr>
      </p:pic>
      <p:pic>
        <p:nvPicPr>
          <p:cNvPr id="66" name="Google Shape;66;p13"/>
          <p:cNvPicPr preferRelativeResize="0"/>
          <p:nvPr/>
        </p:nvPicPr>
        <p:blipFill rotWithShape="1">
          <a:blip r:embed="rId5">
            <a:alphaModFix/>
          </a:blip>
          <a:srcRect b="0" l="35454" r="0" t="0"/>
          <a:stretch/>
        </p:blipFill>
        <p:spPr>
          <a:xfrm>
            <a:off x="8070800" y="476125"/>
            <a:ext cx="766050" cy="418800"/>
          </a:xfrm>
          <a:prstGeom prst="rect">
            <a:avLst/>
          </a:prstGeom>
          <a:noFill/>
          <a:ln>
            <a:noFill/>
          </a:ln>
        </p:spPr>
      </p:pic>
      <p:pic>
        <p:nvPicPr>
          <p:cNvPr id="67" name="Google Shape;67;p13"/>
          <p:cNvPicPr preferRelativeResize="0"/>
          <p:nvPr/>
        </p:nvPicPr>
        <p:blipFill>
          <a:blip r:embed="rId6">
            <a:alphaModFix/>
          </a:blip>
          <a:stretch>
            <a:fillRect/>
          </a:stretch>
        </p:blipFill>
        <p:spPr>
          <a:xfrm>
            <a:off x="8171125" y="1293886"/>
            <a:ext cx="565399" cy="565430"/>
          </a:xfrm>
          <a:prstGeom prst="rect">
            <a:avLst/>
          </a:prstGeom>
          <a:noFill/>
          <a:ln>
            <a:noFill/>
          </a:ln>
        </p:spPr>
      </p:pic>
      <p:sp>
        <p:nvSpPr>
          <p:cNvPr id="68" name="Google Shape;68;p13"/>
          <p:cNvSpPr/>
          <p:nvPr/>
        </p:nvSpPr>
        <p:spPr>
          <a:xfrm>
            <a:off x="2144225" y="3066614"/>
            <a:ext cx="3579600" cy="1642200"/>
          </a:xfrm>
          <a:prstGeom prst="snip1Rect">
            <a:avLst>
              <a:gd fmla="val 18902" name="adj"/>
            </a:avLst>
          </a:prstGeom>
          <a:solidFill>
            <a:srgbClr val="FFFFFF"/>
          </a:solidFill>
          <a:ln cap="flat" cmpd="sng" w="19050">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600" u="sng">
              <a:latin typeface="Comfortaa"/>
              <a:ea typeface="Comfortaa"/>
              <a:cs typeface="Comfortaa"/>
              <a:sym typeface="Comfortaa"/>
            </a:endParaRPr>
          </a:p>
        </p:txBody>
      </p:sp>
      <p:sp>
        <p:nvSpPr>
          <p:cNvPr id="69" name="Google Shape;69;p13"/>
          <p:cNvSpPr/>
          <p:nvPr/>
        </p:nvSpPr>
        <p:spPr>
          <a:xfrm>
            <a:off x="2180000" y="3101964"/>
            <a:ext cx="3543825" cy="1591500"/>
          </a:xfrm>
          <a:prstGeom prst="flowChartProcess">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850" u="sng">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850" u="sng">
                <a:latin typeface="Comfortaa"/>
                <a:ea typeface="Comfortaa"/>
                <a:cs typeface="Comfortaa"/>
                <a:sym typeface="Comfortaa"/>
              </a:rPr>
              <a:t>Calculation Problems</a:t>
            </a:r>
            <a:r>
              <a:rPr lang="en-GB" sz="850" u="sng">
                <a:latin typeface="Comfortaa"/>
                <a:ea typeface="Comfortaa"/>
                <a:cs typeface="Comfortaa"/>
                <a:sym typeface="Comfortaa"/>
              </a:rPr>
              <a:t> </a:t>
            </a:r>
            <a:endParaRPr sz="850" u="sng">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latin typeface="Comfortaa"/>
                <a:ea typeface="Comfortaa"/>
                <a:cs typeface="Comfortaa"/>
                <a:sym typeface="Comfortaa"/>
              </a:rPr>
              <a:t>- Understand the use of brackets</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latin typeface="Comfortaa"/>
                <a:ea typeface="Comfortaa"/>
                <a:cs typeface="Comfortaa"/>
                <a:sym typeface="Comfortaa"/>
              </a:rPr>
              <a:t>- Use knowledge of the order of operations to carry out calculations</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latin typeface="Comfortaa"/>
                <a:ea typeface="Comfortaa"/>
                <a:cs typeface="Comfortaa"/>
                <a:sym typeface="Comfortaa"/>
              </a:rPr>
              <a:t>Express missing number problems algebraically </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latin typeface="Comfortaa"/>
                <a:ea typeface="Comfortaa"/>
                <a:cs typeface="Comfortaa"/>
                <a:sym typeface="Comfortaa"/>
              </a:rPr>
              <a:t>- Solve equations with unknown values </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900" u="sng">
                <a:latin typeface="Comfortaa"/>
                <a:ea typeface="Comfortaa"/>
                <a:cs typeface="Comfortaa"/>
                <a:sym typeface="Comfortaa"/>
              </a:rPr>
              <a:t>Fractions </a:t>
            </a:r>
            <a:endParaRPr b="1" sz="900" u="sng">
              <a:latin typeface="Comfortaa"/>
              <a:ea typeface="Comfortaa"/>
              <a:cs typeface="Comfortaa"/>
              <a:sym typeface="Comfortaa"/>
            </a:endParaRPr>
          </a:p>
          <a:p>
            <a:pPr indent="0" lvl="0" marL="0" rtl="0" algn="l">
              <a:spcBef>
                <a:spcPts val="0"/>
              </a:spcBef>
              <a:spcAft>
                <a:spcPts val="0"/>
              </a:spcAft>
              <a:buNone/>
            </a:pPr>
            <a:r>
              <a:rPr lang="en-GB" sz="800">
                <a:latin typeface="Comfortaa"/>
                <a:ea typeface="Comfortaa"/>
                <a:cs typeface="Comfortaa"/>
                <a:sym typeface="Comfortaa"/>
              </a:rPr>
              <a:t>- Deepen understanding of equivalence</a:t>
            </a:r>
            <a:endParaRPr sz="800">
              <a:latin typeface="Comfortaa"/>
              <a:ea typeface="Comfortaa"/>
              <a:cs typeface="Comfortaa"/>
              <a:sym typeface="Comfortaa"/>
            </a:endParaRPr>
          </a:p>
          <a:p>
            <a:pPr indent="0" lvl="0" marL="0" rtl="0" algn="l">
              <a:spcBef>
                <a:spcPts val="0"/>
              </a:spcBef>
              <a:spcAft>
                <a:spcPts val="0"/>
              </a:spcAft>
              <a:buNone/>
            </a:pPr>
            <a:r>
              <a:rPr lang="en-GB" sz="800">
                <a:latin typeface="Comfortaa"/>
                <a:ea typeface="Comfortaa"/>
                <a:cs typeface="Comfortaa"/>
                <a:sym typeface="Comfortaa"/>
              </a:rPr>
              <a:t>- Order, simplify and compare fractions </a:t>
            </a:r>
            <a:endParaRPr sz="800">
              <a:latin typeface="Comfortaa"/>
              <a:ea typeface="Comfortaa"/>
              <a:cs typeface="Comfortaa"/>
              <a:sym typeface="Comfortaa"/>
            </a:endParaRPr>
          </a:p>
          <a:p>
            <a:pPr indent="0" lvl="0" marL="0" rtl="0" algn="l">
              <a:spcBef>
                <a:spcPts val="0"/>
              </a:spcBef>
              <a:spcAft>
                <a:spcPts val="0"/>
              </a:spcAft>
              <a:buNone/>
            </a:pPr>
            <a:r>
              <a:rPr lang="en-GB" sz="800">
                <a:latin typeface="Comfortaa"/>
                <a:ea typeface="Comfortaa"/>
                <a:cs typeface="Comfortaa"/>
                <a:sym typeface="Comfortaa"/>
              </a:rPr>
              <a:t>- Find decimal quotients using short division </a:t>
            </a:r>
            <a:endParaRPr sz="800">
              <a:latin typeface="Comfortaa"/>
              <a:ea typeface="Comfortaa"/>
              <a:cs typeface="Comfortaa"/>
              <a:sym typeface="Comfortaa"/>
            </a:endParaRPr>
          </a:p>
          <a:p>
            <a:pPr indent="0" lvl="0" marL="0" rtl="0" algn="l">
              <a:spcBef>
                <a:spcPts val="0"/>
              </a:spcBef>
              <a:spcAft>
                <a:spcPts val="0"/>
              </a:spcAft>
              <a:buNone/>
            </a:pPr>
            <a:r>
              <a:rPr lang="en-GB" sz="800">
                <a:latin typeface="Comfortaa"/>
                <a:ea typeface="Comfortaa"/>
                <a:cs typeface="Comfortaa"/>
                <a:sym typeface="Comfortaa"/>
              </a:rPr>
              <a:t>- Add and subtract fractions</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750">
              <a:latin typeface="Comfortaa"/>
              <a:ea typeface="Comfortaa"/>
              <a:cs typeface="Comfortaa"/>
              <a:sym typeface="Comfortaa"/>
            </a:endParaRPr>
          </a:p>
        </p:txBody>
      </p:sp>
      <p:sp>
        <p:nvSpPr>
          <p:cNvPr id="70" name="Google Shape;70;p13"/>
          <p:cNvSpPr/>
          <p:nvPr/>
        </p:nvSpPr>
        <p:spPr>
          <a:xfrm>
            <a:off x="5828825" y="2429450"/>
            <a:ext cx="3006600" cy="2365500"/>
          </a:xfrm>
          <a:prstGeom prst="verticalScroll">
            <a:avLst>
              <a:gd fmla="val 12500" name="adj"/>
            </a:avLst>
          </a:prstGeom>
          <a:solidFill>
            <a:srgbClr val="FFFFFF"/>
          </a:solidFill>
          <a:ln cap="flat" cmpd="sng" w="19050">
            <a:solidFill>
              <a:srgbClr val="F9CB9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850" u="sng">
                <a:solidFill>
                  <a:schemeClr val="dk1"/>
                </a:solidFill>
                <a:latin typeface="Comfortaa"/>
                <a:ea typeface="Comfortaa"/>
                <a:cs typeface="Comfortaa"/>
                <a:sym typeface="Comfortaa"/>
              </a:rPr>
              <a:t>WW2: The Homefront</a:t>
            </a:r>
            <a:endParaRPr sz="850" u="sng">
              <a:solidFill>
                <a:schemeClr val="dk1"/>
              </a:solidFill>
              <a:latin typeface="Comfortaa"/>
              <a:ea typeface="Comfortaa"/>
              <a:cs typeface="Comfortaa"/>
              <a:sym typeface="Comfortaa"/>
            </a:endParaRPr>
          </a:p>
          <a:p>
            <a:pPr indent="0" lvl="0" marL="0" rtl="0" algn="l">
              <a:lnSpc>
                <a:spcPct val="115000"/>
              </a:lnSpc>
              <a:spcBef>
                <a:spcPts val="1000"/>
              </a:spcBef>
              <a:spcAft>
                <a:spcPts val="0"/>
              </a:spcAft>
              <a:buNone/>
            </a:pPr>
            <a:r>
              <a:rPr lang="en-GB" sz="850">
                <a:solidFill>
                  <a:schemeClr val="dk1"/>
                </a:solidFill>
                <a:latin typeface="Comfortaa"/>
                <a:ea typeface="Comfortaa"/>
                <a:cs typeface="Comfortaa"/>
                <a:sym typeface="Comfortaa"/>
              </a:rPr>
              <a:t>- What happened during WW2?</a:t>
            </a:r>
            <a:endParaRPr sz="85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GB" sz="850">
                <a:solidFill>
                  <a:schemeClr val="dk1"/>
                </a:solidFill>
                <a:latin typeface="Comfortaa"/>
                <a:ea typeface="Comfortaa"/>
                <a:cs typeface="Comfortaa"/>
                <a:sym typeface="Comfortaa"/>
              </a:rPr>
              <a:t>- What happened on the Home Front?</a:t>
            </a:r>
            <a:endParaRPr sz="85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GB" sz="850">
                <a:solidFill>
                  <a:schemeClr val="dk1"/>
                </a:solidFill>
                <a:latin typeface="Comfortaa"/>
                <a:ea typeface="Comfortaa"/>
                <a:cs typeface="Comfortaa"/>
                <a:sym typeface="Comfortaa"/>
              </a:rPr>
              <a:t>- What do historians say about the impact of WW2 on the East End?</a:t>
            </a:r>
            <a:endParaRPr sz="85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GB" sz="850">
                <a:solidFill>
                  <a:schemeClr val="dk1"/>
                </a:solidFill>
                <a:latin typeface="Comfortaa"/>
                <a:ea typeface="Comfortaa"/>
                <a:cs typeface="Comfortaa"/>
                <a:sym typeface="Comfortaa"/>
              </a:rPr>
              <a:t>- Debate contested viewpoints - What were the consequences of WW2 for East London?</a:t>
            </a:r>
            <a:endParaRPr sz="85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GB" sz="850">
                <a:solidFill>
                  <a:schemeClr val="dk1"/>
                </a:solidFill>
                <a:latin typeface="Comfortaa"/>
                <a:ea typeface="Comfortaa"/>
                <a:cs typeface="Comfortaa"/>
                <a:sym typeface="Comfortaa"/>
              </a:rPr>
              <a:t>- A report - What were the consequences of WW2 for East London?</a:t>
            </a:r>
            <a:endParaRPr sz="850">
              <a:solidFill>
                <a:schemeClr val="dk1"/>
              </a:solidFill>
              <a:latin typeface="Comfortaa"/>
              <a:ea typeface="Comfortaa"/>
              <a:cs typeface="Comfortaa"/>
              <a:sym typeface="Comfortaa"/>
            </a:endParaRPr>
          </a:p>
        </p:txBody>
      </p:sp>
      <p:pic>
        <p:nvPicPr>
          <p:cNvPr id="71" name="Google Shape;71;p13"/>
          <p:cNvPicPr preferRelativeResize="0"/>
          <p:nvPr/>
        </p:nvPicPr>
        <p:blipFill>
          <a:blip r:embed="rId7">
            <a:alphaModFix/>
          </a:blip>
          <a:stretch>
            <a:fillRect/>
          </a:stretch>
        </p:blipFill>
        <p:spPr>
          <a:xfrm>
            <a:off x="8254475" y="2429450"/>
            <a:ext cx="736800" cy="554906"/>
          </a:xfrm>
          <a:prstGeom prst="rect">
            <a:avLst/>
          </a:prstGeom>
          <a:noFill/>
          <a:ln>
            <a:noFill/>
          </a:ln>
        </p:spPr>
      </p:pic>
      <p:pic>
        <p:nvPicPr>
          <p:cNvPr id="72" name="Google Shape;72;p13"/>
          <p:cNvPicPr preferRelativeResize="0"/>
          <p:nvPr/>
        </p:nvPicPr>
        <p:blipFill>
          <a:blip r:embed="rId8">
            <a:alphaModFix/>
          </a:blip>
          <a:stretch>
            <a:fillRect/>
          </a:stretch>
        </p:blipFill>
        <p:spPr>
          <a:xfrm>
            <a:off x="2082575" y="1293887"/>
            <a:ext cx="565400" cy="841950"/>
          </a:xfrm>
          <a:prstGeom prst="rect">
            <a:avLst/>
          </a:prstGeom>
          <a:noFill/>
          <a:ln cap="flat" cmpd="sng" w="9525">
            <a:solidFill>
              <a:srgbClr val="B6D7A8"/>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4"/>
          <p:cNvSpPr/>
          <p:nvPr/>
        </p:nvSpPr>
        <p:spPr>
          <a:xfrm>
            <a:off x="6295650" y="2736625"/>
            <a:ext cx="2549700" cy="1989600"/>
          </a:xfrm>
          <a:prstGeom prst="ellipseRibbon2">
            <a:avLst>
              <a:gd fmla="val 25000" name="adj1"/>
              <a:gd fmla="val 100000" name="adj2"/>
              <a:gd fmla="val 12500" name="adj3"/>
            </a:avLst>
          </a:prstGeom>
          <a:solidFill>
            <a:srgbClr val="FFFFFF"/>
          </a:solidFill>
          <a:ln cap="flat" cmpd="sng" w="9525">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t/>
            </a:r>
            <a:endParaRPr sz="900">
              <a:latin typeface="Comfortaa"/>
              <a:ea typeface="Comfortaa"/>
              <a:cs typeface="Comfortaa"/>
              <a:sym typeface="Comfortaa"/>
            </a:endParaRPr>
          </a:p>
        </p:txBody>
      </p:sp>
      <p:sp>
        <p:nvSpPr>
          <p:cNvPr id="78" name="Google Shape;78;p14"/>
          <p:cNvSpPr/>
          <p:nvPr/>
        </p:nvSpPr>
        <p:spPr>
          <a:xfrm>
            <a:off x="3206100" y="2907975"/>
            <a:ext cx="2818500" cy="1820100"/>
          </a:xfrm>
          <a:prstGeom prst="foldedCorner">
            <a:avLst>
              <a:gd fmla="val 20842" name="adj"/>
            </a:avLst>
          </a:prstGeom>
          <a:solidFill>
            <a:srgbClr val="FFFFFF"/>
          </a:solidFill>
          <a:ln cap="flat" cmpd="sng" w="9525">
            <a:solidFill>
              <a:srgbClr val="B4A7D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850">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t/>
            </a:r>
            <a:endParaRPr b="1" sz="850" u="sng">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rPr b="1" lang="en-GB" sz="850" u="sng">
                <a:solidFill>
                  <a:schemeClr val="dk1"/>
                </a:solidFill>
                <a:latin typeface="Comfortaa"/>
                <a:ea typeface="Comfortaa"/>
                <a:cs typeface="Comfortaa"/>
                <a:sym typeface="Comfortaa"/>
              </a:rPr>
              <a:t>Dream and Goals</a:t>
            </a:r>
            <a:endParaRPr b="1" sz="850" u="sng">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rPr lang="en-GB" sz="850">
                <a:solidFill>
                  <a:schemeClr val="dk1"/>
                </a:solidFill>
                <a:latin typeface="Comfortaa"/>
                <a:ea typeface="Comfortaa"/>
                <a:cs typeface="Comfortaa"/>
                <a:sym typeface="Comfortaa"/>
              </a:rPr>
              <a:t>In PSHE this half term, we will be learning about our strengths and how we can set challenging but realistic goals. We will be thinking about how we can motivate ourselves to help us accomplish our goals. We will also be thinking about ways we can work with other to help achieve shared goals and to make the world a better place. </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a:p>
            <a:pPr indent="0" lvl="0" marL="457200" rtl="0" algn="l">
              <a:spcBef>
                <a:spcPts val="0"/>
              </a:spcBef>
              <a:spcAft>
                <a:spcPts val="0"/>
              </a:spcAft>
              <a:buNone/>
            </a:pPr>
            <a:r>
              <a:t/>
            </a:r>
            <a:endParaRPr sz="900">
              <a:latin typeface="Comfortaa"/>
              <a:ea typeface="Comfortaa"/>
              <a:cs typeface="Comfortaa"/>
              <a:sym typeface="Comfortaa"/>
            </a:endParaRPr>
          </a:p>
        </p:txBody>
      </p:sp>
      <p:sp>
        <p:nvSpPr>
          <p:cNvPr id="79" name="Google Shape;79;p14"/>
          <p:cNvSpPr/>
          <p:nvPr/>
        </p:nvSpPr>
        <p:spPr>
          <a:xfrm>
            <a:off x="4847375" y="751475"/>
            <a:ext cx="2512800" cy="1989600"/>
          </a:xfrm>
          <a:prstGeom prst="doubleWave">
            <a:avLst>
              <a:gd fmla="val 6250" name="adj1"/>
              <a:gd fmla="val 0" name="adj2"/>
            </a:avLst>
          </a:prstGeom>
          <a:solidFill>
            <a:srgbClr val="FFFFFF"/>
          </a:solidFill>
          <a:ln cap="flat" cmpd="sng" w="9525">
            <a:solidFill>
              <a:srgbClr val="F9CB9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750" u="sng">
                <a:solidFill>
                  <a:schemeClr val="dk1"/>
                </a:solidFill>
                <a:latin typeface="Comfortaa"/>
                <a:ea typeface="Comfortaa"/>
                <a:cs typeface="Comfortaa"/>
                <a:sym typeface="Comfortaa"/>
              </a:rPr>
              <a:t>What do people believe about life after death?</a:t>
            </a:r>
            <a:endParaRPr sz="750">
              <a:solidFill>
                <a:schemeClr val="dk1"/>
              </a:solidFill>
              <a:latin typeface="Comfortaa"/>
              <a:ea typeface="Comfortaa"/>
              <a:cs typeface="Comfortaa"/>
              <a:sym typeface="Comfortaa"/>
            </a:endParaRPr>
          </a:p>
          <a:p>
            <a:pPr indent="-227624" lvl="0" marL="179999"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Discover what Hindu individuals think happens after they die, including ideas like being reborn or reaching spiritual freedom.</a:t>
            </a:r>
            <a:endParaRPr sz="750">
              <a:solidFill>
                <a:schemeClr val="dk1"/>
              </a:solidFill>
              <a:latin typeface="Comfortaa"/>
              <a:ea typeface="Comfortaa"/>
              <a:cs typeface="Comfortaa"/>
              <a:sym typeface="Comfortaa"/>
            </a:endParaRPr>
          </a:p>
          <a:p>
            <a:pPr indent="-227624" lvl="0" marL="179999"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Explore the beliefs of Christians regarding what happens after they die, such as going to heaven or facing judgment.</a:t>
            </a:r>
            <a:endParaRPr sz="750">
              <a:solidFill>
                <a:schemeClr val="dk1"/>
              </a:solidFill>
              <a:latin typeface="Comfortaa"/>
              <a:ea typeface="Comfortaa"/>
              <a:cs typeface="Comfortaa"/>
              <a:sym typeface="Comfortaa"/>
            </a:endParaRPr>
          </a:p>
          <a:p>
            <a:pPr indent="-227624" lvl="0" marL="179999"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Investigate the beliefs of Muslims about life after death, including the Day of Judgment and the afterlife in Islam.</a:t>
            </a:r>
            <a:endParaRPr sz="750">
              <a:solidFill>
                <a:schemeClr val="dk1"/>
              </a:solidFill>
              <a:latin typeface="Comfortaa"/>
              <a:ea typeface="Comfortaa"/>
              <a:cs typeface="Comfortaa"/>
              <a:sym typeface="Comfortaa"/>
            </a:endParaRPr>
          </a:p>
          <a:p>
            <a:pPr indent="-179999" lvl="0" marL="179999" rtl="0" algn="l">
              <a:spcBef>
                <a:spcPts val="0"/>
              </a:spcBef>
              <a:spcAft>
                <a:spcPts val="0"/>
              </a:spcAft>
              <a:buNone/>
            </a:pPr>
            <a:r>
              <a:t/>
            </a:r>
            <a:endParaRPr sz="750">
              <a:latin typeface="Comfortaa"/>
              <a:ea typeface="Comfortaa"/>
              <a:cs typeface="Comfortaa"/>
              <a:sym typeface="Comfortaa"/>
            </a:endParaRPr>
          </a:p>
        </p:txBody>
      </p:sp>
      <p:sp>
        <p:nvSpPr>
          <p:cNvPr id="80" name="Google Shape;80;p14"/>
          <p:cNvSpPr/>
          <p:nvPr/>
        </p:nvSpPr>
        <p:spPr>
          <a:xfrm>
            <a:off x="518325" y="2858213"/>
            <a:ext cx="2549700" cy="1820100"/>
          </a:xfrm>
          <a:prstGeom prst="round2SameRect">
            <a:avLst>
              <a:gd fmla="val 34012" name="adj1"/>
              <a:gd fmla="val 0" name="adj2"/>
            </a:avLst>
          </a:prstGeom>
          <a:solidFill>
            <a:srgbClr val="FFFFFF"/>
          </a:solidFill>
          <a:ln cap="flat" cmpd="sng" w="9525">
            <a:solidFill>
              <a:srgbClr val="EAD1D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rPr lang="en-GB" sz="800">
                <a:solidFill>
                  <a:schemeClr val="dk1"/>
                </a:solidFill>
                <a:latin typeface="Comfortaa"/>
                <a:ea typeface="Comfortaa"/>
                <a:cs typeface="Comfortaa"/>
                <a:sym typeface="Comfortaa"/>
              </a:rPr>
              <a:t>It’s Year 6’s turn to return to samba lessons this term. They will learn to:</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rPr lang="en-GB" sz="800">
                <a:solidFill>
                  <a:schemeClr val="dk1"/>
                </a:solidFill>
                <a:latin typeface="Comfortaa"/>
                <a:ea typeface="Comfortaa"/>
                <a:cs typeface="Comfortaa"/>
                <a:sym typeface="Comfortaa"/>
              </a:rPr>
              <a:t>● play rhythms accurately along with a </a:t>
            </a:r>
            <a:r>
              <a:rPr lang="en-GB" sz="800">
                <a:solidFill>
                  <a:schemeClr val="dk1"/>
                </a:solidFill>
                <a:latin typeface="Comfortaa"/>
                <a:ea typeface="Comfortaa"/>
                <a:cs typeface="Comfortaa"/>
                <a:sym typeface="Comfortaa"/>
              </a:rPr>
              <a:t>piece of recorded music</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rPr lang="en-GB" sz="800">
                <a:solidFill>
                  <a:schemeClr val="dk1"/>
                </a:solidFill>
                <a:latin typeface="Comfortaa"/>
                <a:ea typeface="Comfortaa"/>
                <a:cs typeface="Comfortaa"/>
                <a:sym typeface="Comfortaa"/>
              </a:rPr>
              <a:t>● </a:t>
            </a:r>
            <a:r>
              <a:rPr lang="en-GB" sz="800">
                <a:solidFill>
                  <a:schemeClr val="dk1"/>
                </a:solidFill>
                <a:latin typeface="Comfortaa"/>
                <a:ea typeface="Comfortaa"/>
                <a:cs typeface="Comfortaa"/>
                <a:sym typeface="Comfortaa"/>
              </a:rPr>
              <a:t>use their voice to help play rhythms</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rPr lang="en-GB" sz="800">
                <a:solidFill>
                  <a:schemeClr val="dk1"/>
                </a:solidFill>
                <a:latin typeface="Comfortaa"/>
                <a:ea typeface="Comfortaa"/>
                <a:cs typeface="Comfortaa"/>
                <a:sym typeface="Comfortaa"/>
              </a:rPr>
              <a:t>● follow 10 hand signals</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rPr lang="en-GB" sz="800">
                <a:solidFill>
                  <a:schemeClr val="dk1"/>
                </a:solidFill>
                <a:latin typeface="Comfortaa"/>
                <a:ea typeface="Comfortaa"/>
                <a:cs typeface="Comfortaa"/>
                <a:sym typeface="Comfortaa"/>
              </a:rPr>
              <a:t>● play a steady rhythm within the group and lead a groove </a:t>
            </a:r>
            <a:endParaRPr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800">
                <a:solidFill>
                  <a:schemeClr val="dk1"/>
                </a:solidFill>
                <a:latin typeface="Comfortaa"/>
                <a:ea typeface="Comfortaa"/>
                <a:cs typeface="Comfortaa"/>
                <a:sym typeface="Comfortaa"/>
              </a:rPr>
              <a:t>● play a 5 part groove</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p:txBody>
      </p:sp>
      <p:sp>
        <p:nvSpPr>
          <p:cNvPr id="81" name="Google Shape;81;p14"/>
          <p:cNvSpPr txBox="1"/>
          <p:nvPr/>
        </p:nvSpPr>
        <p:spPr>
          <a:xfrm>
            <a:off x="3527663" y="2808488"/>
            <a:ext cx="1282500" cy="309600"/>
          </a:xfrm>
          <a:prstGeom prst="rect">
            <a:avLst/>
          </a:prstGeom>
          <a:solidFill>
            <a:srgbClr val="FFFFFF"/>
          </a:solidFill>
          <a:ln cap="flat" cmpd="sng" w="19050">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PSHE</a:t>
            </a:r>
            <a:endParaRPr b="1">
              <a:latin typeface="Comfortaa"/>
              <a:ea typeface="Comfortaa"/>
              <a:cs typeface="Comfortaa"/>
              <a:sym typeface="Comfortaa"/>
            </a:endParaRPr>
          </a:p>
        </p:txBody>
      </p:sp>
      <p:sp>
        <p:nvSpPr>
          <p:cNvPr id="82" name="Google Shape;82;p14"/>
          <p:cNvSpPr/>
          <p:nvPr/>
        </p:nvSpPr>
        <p:spPr>
          <a:xfrm>
            <a:off x="1732200" y="2784538"/>
            <a:ext cx="1473900" cy="486300"/>
          </a:xfrm>
          <a:prstGeom prst="teardrop">
            <a:avLst>
              <a:gd fmla="val 100000" name="adj"/>
            </a:avLst>
          </a:prstGeom>
          <a:solidFill>
            <a:srgbClr val="FFFFFF"/>
          </a:solidFill>
          <a:ln cap="flat" cmpd="sng" w="19050">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Music</a:t>
            </a:r>
            <a:endParaRPr b="1">
              <a:latin typeface="Comfortaa"/>
              <a:ea typeface="Comfortaa"/>
              <a:cs typeface="Comfortaa"/>
              <a:sym typeface="Comfortaa"/>
            </a:endParaRPr>
          </a:p>
        </p:txBody>
      </p:sp>
      <p:sp>
        <p:nvSpPr>
          <p:cNvPr id="83" name="Google Shape;83;p14"/>
          <p:cNvSpPr/>
          <p:nvPr/>
        </p:nvSpPr>
        <p:spPr>
          <a:xfrm>
            <a:off x="4799475" y="695550"/>
            <a:ext cx="2247600" cy="309600"/>
          </a:xfrm>
          <a:prstGeom prst="roundRect">
            <a:avLst>
              <a:gd fmla="val 16667" name="adj"/>
            </a:avLst>
          </a:prstGeom>
          <a:solidFill>
            <a:srgbClr val="FFFFFF"/>
          </a:solidFill>
          <a:ln cap="flat" cmpd="sng" w="2857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Religious Education</a:t>
            </a:r>
            <a:endParaRPr b="1">
              <a:latin typeface="Comfortaa"/>
              <a:ea typeface="Comfortaa"/>
              <a:cs typeface="Comfortaa"/>
              <a:sym typeface="Comfortaa"/>
            </a:endParaRPr>
          </a:p>
        </p:txBody>
      </p:sp>
      <p:sp>
        <p:nvSpPr>
          <p:cNvPr id="84" name="Google Shape;84;p14"/>
          <p:cNvSpPr/>
          <p:nvPr/>
        </p:nvSpPr>
        <p:spPr>
          <a:xfrm>
            <a:off x="7422325" y="457350"/>
            <a:ext cx="1521900" cy="1749000"/>
          </a:xfrm>
          <a:prstGeom prst="downArrowCallout">
            <a:avLst>
              <a:gd fmla="val 17939" name="adj1"/>
              <a:gd fmla="val 25000" name="adj2"/>
              <a:gd fmla="val 18934" name="adj3"/>
              <a:gd fmla="val 68209" name="adj4"/>
            </a:avLst>
          </a:prstGeom>
          <a:solidFill>
            <a:srgbClr val="FFFFFF"/>
          </a:solidFill>
          <a:ln cap="flat" cmpd="sng" w="1905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GB" sz="1000">
                <a:latin typeface="Comfortaa"/>
                <a:ea typeface="Comfortaa"/>
                <a:cs typeface="Comfortaa"/>
                <a:sym typeface="Comfortaa"/>
              </a:rPr>
              <a:t>Y6 Blitz Detective Workshop at West Ham Park. </a:t>
            </a:r>
            <a:endParaRPr sz="1000">
              <a:solidFill>
                <a:srgbClr val="000000"/>
              </a:solidFill>
              <a:latin typeface="Comfortaa"/>
              <a:ea typeface="Comfortaa"/>
              <a:cs typeface="Comfortaa"/>
              <a:sym typeface="Comfortaa"/>
            </a:endParaRPr>
          </a:p>
          <a:p>
            <a:pPr indent="0" lvl="0" marL="0" rtl="0" algn="ctr">
              <a:spcBef>
                <a:spcPts val="0"/>
              </a:spcBef>
              <a:spcAft>
                <a:spcPts val="0"/>
              </a:spcAft>
              <a:buClr>
                <a:srgbClr val="000000"/>
              </a:buClr>
              <a:buSzPts val="1100"/>
              <a:buFont typeface="Arial"/>
              <a:buNone/>
            </a:pPr>
            <a:r>
              <a:t/>
            </a:r>
            <a:endParaRPr sz="1000">
              <a:solidFill>
                <a:srgbClr val="000000"/>
              </a:solidFill>
              <a:latin typeface="Comfortaa"/>
              <a:ea typeface="Comfortaa"/>
              <a:cs typeface="Comfortaa"/>
              <a:sym typeface="Comfortaa"/>
            </a:endParaRPr>
          </a:p>
        </p:txBody>
      </p:sp>
      <p:graphicFrame>
        <p:nvGraphicFramePr>
          <p:cNvPr id="85" name="Google Shape;85;p14"/>
          <p:cNvGraphicFramePr/>
          <p:nvPr/>
        </p:nvGraphicFramePr>
        <p:xfrm>
          <a:off x="314875" y="695550"/>
          <a:ext cx="3000000" cy="3000000"/>
        </p:xfrm>
        <a:graphic>
          <a:graphicData uri="http://schemas.openxmlformats.org/drawingml/2006/table">
            <a:tbl>
              <a:tblPr>
                <a:noFill/>
                <a:tableStyleId>{79667483-00CF-41A4-B67F-9608048F4CED}</a:tableStyleId>
              </a:tblPr>
              <a:tblGrid>
                <a:gridCol w="1474075"/>
                <a:gridCol w="790925"/>
                <a:gridCol w="2157225"/>
              </a:tblGrid>
              <a:tr h="329625">
                <a:tc gridSpan="3">
                  <a:txBody>
                    <a:bodyPr/>
                    <a:lstStyle/>
                    <a:p>
                      <a:pPr indent="0" lvl="0" marL="0" rtl="0" algn="ctr">
                        <a:spcBef>
                          <a:spcPts val="0"/>
                        </a:spcBef>
                        <a:spcAft>
                          <a:spcPts val="0"/>
                        </a:spcAft>
                        <a:buNone/>
                      </a:pPr>
                      <a:r>
                        <a:rPr b="1" lang="en-GB" sz="1200">
                          <a:solidFill>
                            <a:srgbClr val="000000"/>
                          </a:solidFill>
                          <a:latin typeface="Comfortaa"/>
                          <a:ea typeface="Comfortaa"/>
                          <a:cs typeface="Comfortaa"/>
                          <a:sym typeface="Comfortaa"/>
                        </a:rPr>
                        <a:t>Physical Education (PE)</a:t>
                      </a:r>
                      <a:endParaRPr b="1" sz="1200">
                        <a:latin typeface="Comfortaa"/>
                        <a:ea typeface="Comfortaa"/>
                        <a:cs typeface="Comfortaa"/>
                        <a:sym typeface="Comfortaa"/>
                      </a:endParaRPr>
                    </a:p>
                  </a:txBody>
                  <a:tcPr marT="91425" marB="91425" marR="91425" marL="91425">
                    <a:lnL cap="flat" cmpd="sng" w="28575">
                      <a:solidFill>
                        <a:srgbClr val="D5A6BD"/>
                      </a:solidFill>
                      <a:prstDash val="solid"/>
                      <a:round/>
                      <a:headEnd len="sm" w="sm" type="none"/>
                      <a:tailEnd len="sm" w="sm" type="none"/>
                    </a:lnL>
                    <a:lnR cap="flat" cmpd="sng" w="2857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28575">
                      <a:solidFill>
                        <a:srgbClr val="D5A6BD"/>
                      </a:solidFill>
                      <a:prstDash val="solid"/>
                      <a:round/>
                      <a:headEnd len="sm" w="sm" type="none"/>
                      <a:tailEnd len="sm" w="sm" type="none"/>
                    </a:lnB>
                    <a:solidFill>
                      <a:srgbClr val="FFFFFF"/>
                    </a:solidFill>
                  </a:tcPr>
                </a:tc>
                <a:tc hMerge="1"/>
                <a:tc hMerge="1"/>
              </a:tr>
              <a:tr h="272175">
                <a:tc gridSpan="3">
                  <a:txBody>
                    <a:bodyPr/>
                    <a:lstStyle/>
                    <a:p>
                      <a:pPr indent="0" lvl="0" marL="0" rtl="0" algn="l">
                        <a:spcBef>
                          <a:spcPts val="0"/>
                        </a:spcBef>
                        <a:spcAft>
                          <a:spcPts val="0"/>
                        </a:spcAft>
                        <a:buNone/>
                      </a:pPr>
                      <a:r>
                        <a:rPr lang="en-GB" sz="800">
                          <a:latin typeface="Comfortaa"/>
                          <a:ea typeface="Comfortaa"/>
                          <a:cs typeface="Comfortaa"/>
                          <a:sym typeface="Comfortaa"/>
                        </a:rPr>
                        <a:t>This term your PE will be on: Thursday </a:t>
                      </a:r>
                      <a:endParaRPr sz="8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FEFEF"/>
                    </a:solidFill>
                  </a:tcPr>
                </a:tc>
                <a:tc hMerge="1"/>
                <a:tc hMerge="1"/>
              </a:tr>
              <a:tr h="381050">
                <a:tc gridSpan="2">
                  <a:txBody>
                    <a:bodyPr/>
                    <a:lstStyle/>
                    <a:p>
                      <a:pPr indent="0" lvl="0" marL="0" rtl="0" algn="ctr">
                        <a:spcBef>
                          <a:spcPts val="0"/>
                        </a:spcBef>
                        <a:spcAft>
                          <a:spcPts val="0"/>
                        </a:spcAft>
                        <a:buNone/>
                      </a:pPr>
                      <a:r>
                        <a:rPr lang="en-GB" sz="900">
                          <a:latin typeface="Comfortaa"/>
                          <a:ea typeface="Comfortaa"/>
                          <a:cs typeface="Comfortaa"/>
                          <a:sym typeface="Comfortaa"/>
                        </a:rPr>
                        <a:t>Fundamental Focus</a:t>
                      </a:r>
                      <a:endParaRPr sz="9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hMerge="1"/>
                <a:tc>
                  <a:txBody>
                    <a:bodyPr/>
                    <a:lstStyle/>
                    <a:p>
                      <a:pPr indent="0" lvl="0" marL="0" rtl="0" algn="l">
                        <a:spcBef>
                          <a:spcPts val="0"/>
                        </a:spcBef>
                        <a:spcAft>
                          <a:spcPts val="0"/>
                        </a:spcAft>
                        <a:buClr>
                          <a:srgbClr val="000000"/>
                        </a:buClr>
                        <a:buSzPts val="2300"/>
                        <a:buFont typeface="Arial"/>
                        <a:buNone/>
                      </a:pPr>
                      <a:r>
                        <a:rPr lang="en-GB" sz="800">
                          <a:latin typeface="Comfortaa"/>
                          <a:ea typeface="Comfortaa"/>
                          <a:cs typeface="Comfortaa"/>
                          <a:sym typeface="Comfortaa"/>
                        </a:rPr>
                        <a:t>Static Balance Seated</a:t>
                      </a:r>
                      <a:endParaRPr sz="800">
                        <a:latin typeface="Comfortaa"/>
                        <a:ea typeface="Comfortaa"/>
                        <a:cs typeface="Comfortaa"/>
                        <a:sym typeface="Comfortaa"/>
                      </a:endParaRPr>
                    </a:p>
                    <a:p>
                      <a:pPr indent="0" lvl="0" marL="0" rtl="0" algn="l">
                        <a:spcBef>
                          <a:spcPts val="0"/>
                        </a:spcBef>
                        <a:spcAft>
                          <a:spcPts val="0"/>
                        </a:spcAft>
                        <a:buClr>
                          <a:srgbClr val="000000"/>
                        </a:buClr>
                        <a:buSzPts val="2300"/>
                        <a:buFont typeface="Arial"/>
                        <a:buNone/>
                      </a:pPr>
                      <a:r>
                        <a:rPr lang="en-GB" sz="800">
                          <a:latin typeface="Comfortaa"/>
                          <a:ea typeface="Comfortaa"/>
                          <a:cs typeface="Comfortaa"/>
                          <a:sym typeface="Comfortaa"/>
                        </a:rPr>
                        <a:t>Static Balance Floor Work</a:t>
                      </a:r>
                      <a:endParaRPr sz="8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92900">
                <a:tc gridSpan="2">
                  <a:txBody>
                    <a:bodyPr/>
                    <a:lstStyle/>
                    <a:p>
                      <a:pPr indent="0" lvl="0" marL="0" rtl="0" algn="ctr">
                        <a:spcBef>
                          <a:spcPts val="0"/>
                        </a:spcBef>
                        <a:spcAft>
                          <a:spcPts val="0"/>
                        </a:spcAft>
                        <a:buNone/>
                      </a:pPr>
                      <a:r>
                        <a:rPr lang="en-GB" sz="900">
                          <a:latin typeface="Comfortaa"/>
                          <a:ea typeface="Comfortaa"/>
                          <a:cs typeface="Comfortaa"/>
                          <a:sym typeface="Comfortaa"/>
                        </a:rPr>
                        <a:t>Sport Specific Focus</a:t>
                      </a:r>
                      <a:endParaRPr sz="9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hMerge="1"/>
                <a:tc>
                  <a:txBody>
                    <a:bodyPr/>
                    <a:lstStyle/>
                    <a:p>
                      <a:pPr indent="0" lvl="0" marL="0" rtl="0" algn="l">
                        <a:spcBef>
                          <a:spcPts val="0"/>
                        </a:spcBef>
                        <a:spcAft>
                          <a:spcPts val="0"/>
                        </a:spcAft>
                        <a:buClr>
                          <a:srgbClr val="000000"/>
                        </a:buClr>
                        <a:buSzPts val="1100"/>
                        <a:buFont typeface="Arial"/>
                        <a:buNone/>
                      </a:pPr>
                      <a:r>
                        <a:rPr lang="en-GB" sz="800">
                          <a:latin typeface="Comfortaa"/>
                          <a:ea typeface="Comfortaa"/>
                          <a:cs typeface="Comfortaa"/>
                          <a:sym typeface="Comfortaa"/>
                        </a:rPr>
                        <a:t>Gymnastics </a:t>
                      </a:r>
                      <a:endParaRPr sz="8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72175">
                <a:tc rowSpan="2">
                  <a:txBody>
                    <a:bodyPr/>
                    <a:lstStyle/>
                    <a:p>
                      <a:pPr indent="0" lvl="0" marL="0" rtl="0" algn="ctr">
                        <a:spcBef>
                          <a:spcPts val="0"/>
                        </a:spcBef>
                        <a:spcAft>
                          <a:spcPts val="0"/>
                        </a:spcAft>
                        <a:buNone/>
                      </a:pPr>
                      <a:r>
                        <a:rPr lang="en-GB" sz="900">
                          <a:latin typeface="Comfortaa"/>
                          <a:ea typeface="Comfortaa"/>
                          <a:cs typeface="Comfortaa"/>
                          <a:sym typeface="Comfortaa"/>
                        </a:rPr>
                        <a:t>Whole child focus</a:t>
                      </a:r>
                      <a:endParaRPr sz="9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GB" sz="500">
                          <a:latin typeface="Comfortaa"/>
                          <a:ea typeface="Comfortaa"/>
                          <a:cs typeface="Comfortaa"/>
                          <a:sym typeface="Comfortaa"/>
                        </a:rPr>
                        <a:t>PE award for:</a:t>
                      </a:r>
                      <a:endParaRPr sz="5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GB" sz="800">
                          <a:latin typeface="Comfortaa"/>
                          <a:ea typeface="Comfortaa"/>
                          <a:cs typeface="Comfortaa"/>
                          <a:sym typeface="Comfortaa"/>
                        </a:rPr>
                        <a:t>Managing Emotional Wellbeing</a:t>
                      </a:r>
                      <a:endParaRPr sz="8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72175">
                <a:tc vMerge="1"/>
                <a:tc>
                  <a:txBody>
                    <a:bodyPr/>
                    <a:lstStyle/>
                    <a:p>
                      <a:pPr indent="0" lvl="0" marL="0" rtl="0" algn="ctr">
                        <a:spcBef>
                          <a:spcPts val="0"/>
                        </a:spcBef>
                        <a:spcAft>
                          <a:spcPts val="0"/>
                        </a:spcAft>
                        <a:buNone/>
                      </a:pPr>
                      <a:r>
                        <a:rPr lang="en-GB" sz="500">
                          <a:latin typeface="Comfortaa"/>
                          <a:ea typeface="Comfortaa"/>
                          <a:cs typeface="Comfortaa"/>
                          <a:sym typeface="Comfortaa"/>
                        </a:rPr>
                        <a:t>Learning in class about:</a:t>
                      </a:r>
                      <a:endParaRPr sz="5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GB" sz="800">
                          <a:latin typeface="Comfortaa"/>
                          <a:ea typeface="Comfortaa"/>
                          <a:cs typeface="Comfortaa"/>
                          <a:sym typeface="Comfortaa"/>
                        </a:rPr>
                        <a:t>Managing Emotions Under Pressure</a:t>
                      </a:r>
                      <a:endParaRPr sz="8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bl>
          </a:graphicData>
        </a:graphic>
      </p:graphicFrame>
      <p:sp>
        <p:nvSpPr>
          <p:cNvPr id="86" name="Google Shape;86;p14"/>
          <p:cNvSpPr/>
          <p:nvPr/>
        </p:nvSpPr>
        <p:spPr>
          <a:xfrm>
            <a:off x="7470450" y="2206188"/>
            <a:ext cx="1473876" cy="486324"/>
          </a:xfrm>
          <a:prstGeom prst="flowChartTerminator">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Curriculum Enrichment</a:t>
            </a:r>
            <a:endParaRPr b="1">
              <a:latin typeface="Comfortaa"/>
              <a:ea typeface="Comfortaa"/>
              <a:cs typeface="Comfortaa"/>
              <a:sym typeface="Comfortaa"/>
            </a:endParaRPr>
          </a:p>
        </p:txBody>
      </p:sp>
      <p:sp>
        <p:nvSpPr>
          <p:cNvPr id="87" name="Google Shape;87;p14"/>
          <p:cNvSpPr txBox="1"/>
          <p:nvPr/>
        </p:nvSpPr>
        <p:spPr>
          <a:xfrm rot="-486551">
            <a:off x="1530035" y="5919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Year 6</a:t>
            </a:r>
            <a:endParaRPr>
              <a:latin typeface="Comfortaa"/>
              <a:ea typeface="Comfortaa"/>
              <a:cs typeface="Comfortaa"/>
              <a:sym typeface="Comfortaa"/>
            </a:endParaRPr>
          </a:p>
        </p:txBody>
      </p:sp>
      <p:pic>
        <p:nvPicPr>
          <p:cNvPr id="88" name="Google Shape;88;p14"/>
          <p:cNvPicPr preferRelativeResize="0"/>
          <p:nvPr/>
        </p:nvPicPr>
        <p:blipFill rotWithShape="1">
          <a:blip r:embed="rId4">
            <a:alphaModFix/>
          </a:blip>
          <a:srcRect b="10126" l="14168" r="15621" t="7345"/>
          <a:stretch/>
        </p:blipFill>
        <p:spPr>
          <a:xfrm>
            <a:off x="7854913" y="1005150"/>
            <a:ext cx="704950" cy="828600"/>
          </a:xfrm>
          <a:prstGeom prst="rect">
            <a:avLst/>
          </a:prstGeom>
          <a:solidFill>
            <a:srgbClr val="FFFFFF"/>
          </a:solidFill>
          <a:ln>
            <a:noFill/>
          </a:ln>
        </p:spPr>
      </p:pic>
      <p:sp>
        <p:nvSpPr>
          <p:cNvPr id="89" name="Google Shape;89;p14"/>
          <p:cNvSpPr/>
          <p:nvPr/>
        </p:nvSpPr>
        <p:spPr>
          <a:xfrm>
            <a:off x="5913900" y="2736625"/>
            <a:ext cx="3093600" cy="1989600"/>
          </a:xfrm>
          <a:prstGeom prst="ellipseRibbon2">
            <a:avLst>
              <a:gd fmla="val 20587" name="adj1"/>
              <a:gd fmla="val 100000" name="adj2"/>
              <a:gd fmla="val 12500" name="adj3"/>
            </a:avLst>
          </a:prstGeom>
          <a:solidFill>
            <a:srgbClr val="FFFFFF"/>
          </a:solidFill>
          <a:ln cap="flat" cmpd="sng" w="9525">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750">
              <a:latin typeface="Comfortaa"/>
              <a:ea typeface="Comfortaa"/>
              <a:cs typeface="Comfortaa"/>
              <a:sym typeface="Comfortaa"/>
            </a:endParaRPr>
          </a:p>
          <a:p>
            <a:pPr indent="0" lvl="0" marL="0" rtl="0" algn="ctr">
              <a:spcBef>
                <a:spcPts val="0"/>
              </a:spcBef>
              <a:spcAft>
                <a:spcPts val="0"/>
              </a:spcAft>
              <a:buNone/>
            </a:pPr>
            <a:r>
              <a:rPr b="1" lang="en-GB" sz="850" u="sng">
                <a:latin typeface="Comfortaa"/>
                <a:ea typeface="Comfortaa"/>
                <a:cs typeface="Comfortaa"/>
                <a:sym typeface="Comfortaa"/>
              </a:rPr>
              <a:t>Nutritious Seasonal Salads</a:t>
            </a:r>
            <a:endParaRPr b="1" sz="850" u="sng">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rPr lang="en-GB" sz="800">
                <a:latin typeface="Comfortaa"/>
                <a:ea typeface="Comfortaa"/>
                <a:cs typeface="Comfortaa"/>
                <a:sym typeface="Comfortaa"/>
              </a:rPr>
              <a:t>Focus on designing, making,  developing and testing nutritionally balanced dishes using a range of ingredients and preparation methods. Children create original salad recipes inspired by traditional dishes.</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p:txBody>
      </p:sp>
      <p:pic>
        <p:nvPicPr>
          <p:cNvPr id="90" name="Google Shape;90;p14"/>
          <p:cNvPicPr preferRelativeResize="0"/>
          <p:nvPr/>
        </p:nvPicPr>
        <p:blipFill>
          <a:blip r:embed="rId5">
            <a:alphaModFix/>
          </a:blip>
          <a:stretch>
            <a:fillRect/>
          </a:stretch>
        </p:blipFill>
        <p:spPr>
          <a:xfrm>
            <a:off x="7114300" y="4125725"/>
            <a:ext cx="552600" cy="552600"/>
          </a:xfrm>
          <a:prstGeom prst="rect">
            <a:avLst/>
          </a:prstGeom>
          <a:noFill/>
          <a:ln>
            <a:noFill/>
          </a:ln>
        </p:spPr>
      </p:pic>
      <p:sp>
        <p:nvSpPr>
          <p:cNvPr id="91" name="Google Shape;91;p14"/>
          <p:cNvSpPr/>
          <p:nvPr/>
        </p:nvSpPr>
        <p:spPr>
          <a:xfrm>
            <a:off x="6189350" y="2721900"/>
            <a:ext cx="1127400" cy="309600"/>
          </a:xfrm>
          <a:prstGeom prst="snip2DiagRect">
            <a:avLst>
              <a:gd fmla="val 0" name="adj1"/>
              <a:gd fmla="val 50000" name="adj2"/>
            </a:avLst>
          </a:prstGeom>
          <a:solidFill>
            <a:srgbClr val="FFFFFF"/>
          </a:solidFill>
          <a:ln cap="flat" cmpd="sng" w="1905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DT</a:t>
            </a:r>
            <a:endParaRPr b="1">
              <a:latin typeface="Comfortaa"/>
              <a:ea typeface="Comfortaa"/>
              <a:cs typeface="Comfortaa"/>
              <a:sym typeface="Comfortaa"/>
            </a:endParaRPr>
          </a:p>
        </p:txBody>
      </p:sp>
      <p:pic>
        <p:nvPicPr>
          <p:cNvPr id="92" name="Google Shape;92;p14"/>
          <p:cNvPicPr preferRelativeResize="0"/>
          <p:nvPr/>
        </p:nvPicPr>
        <p:blipFill>
          <a:blip r:embed="rId6">
            <a:alphaModFix/>
          </a:blip>
          <a:stretch>
            <a:fillRect/>
          </a:stretch>
        </p:blipFill>
        <p:spPr>
          <a:xfrm>
            <a:off x="6917848" y="2266022"/>
            <a:ext cx="552600" cy="396203"/>
          </a:xfrm>
          <a:prstGeom prst="rect">
            <a:avLst/>
          </a:prstGeom>
          <a:noFill/>
          <a:ln>
            <a:noFill/>
          </a:ln>
        </p:spPr>
      </p:pic>
      <p:pic>
        <p:nvPicPr>
          <p:cNvPr id="93" name="Google Shape;93;p14"/>
          <p:cNvPicPr preferRelativeResize="0"/>
          <p:nvPr/>
        </p:nvPicPr>
        <p:blipFill rotWithShape="1">
          <a:blip r:embed="rId7">
            <a:alphaModFix/>
          </a:blip>
          <a:srcRect b="0" l="6771" r="68470" t="0"/>
          <a:stretch/>
        </p:blipFill>
        <p:spPr>
          <a:xfrm>
            <a:off x="4146581" y="1061274"/>
            <a:ext cx="590519" cy="425054"/>
          </a:xfrm>
          <a:prstGeom prst="rect">
            <a:avLst/>
          </a:prstGeom>
          <a:noFill/>
          <a:ln cap="flat" cmpd="sng" w="11750">
            <a:solidFill>
              <a:srgbClr val="EA9999"/>
            </a:solidFill>
            <a:prstDash val="solid"/>
            <a:round/>
            <a:headEnd len="sm" w="sm" type="none"/>
            <a:tailEnd len="sm" w="sm" type="none"/>
          </a:ln>
        </p:spPr>
      </p:pic>
      <p:pic>
        <p:nvPicPr>
          <p:cNvPr id="94" name="Google Shape;94;p14"/>
          <p:cNvPicPr preferRelativeResize="0"/>
          <p:nvPr/>
        </p:nvPicPr>
        <p:blipFill rotWithShape="1">
          <a:blip r:embed="rId7">
            <a:alphaModFix/>
          </a:blip>
          <a:srcRect b="0" l="67557" r="7684" t="5060"/>
          <a:stretch/>
        </p:blipFill>
        <p:spPr>
          <a:xfrm>
            <a:off x="4146581" y="1486328"/>
            <a:ext cx="590519" cy="403545"/>
          </a:xfrm>
          <a:prstGeom prst="rect">
            <a:avLst/>
          </a:prstGeom>
          <a:noFill/>
          <a:ln cap="flat" cmpd="sng" w="11750">
            <a:solidFill>
              <a:srgbClr val="EA9999"/>
            </a:solidFill>
            <a:prstDash val="solid"/>
            <a:round/>
            <a:headEnd len="sm" w="sm" type="none"/>
            <a:tailEnd len="sm" w="sm" type="none"/>
          </a:ln>
        </p:spPr>
      </p:pic>
      <p:grpSp>
        <p:nvGrpSpPr>
          <p:cNvPr id="95" name="Google Shape;95;p14"/>
          <p:cNvGrpSpPr/>
          <p:nvPr/>
        </p:nvGrpSpPr>
        <p:grpSpPr>
          <a:xfrm>
            <a:off x="3343505" y="1754229"/>
            <a:ext cx="884720" cy="358475"/>
            <a:chOff x="6638325" y="2739831"/>
            <a:chExt cx="2055099" cy="512400"/>
          </a:xfrm>
        </p:grpSpPr>
        <p:pic>
          <p:nvPicPr>
            <p:cNvPr id="96" name="Google Shape;96;p14"/>
            <p:cNvPicPr preferRelativeResize="0"/>
            <p:nvPr/>
          </p:nvPicPr>
          <p:blipFill>
            <a:blip r:embed="rId8">
              <a:alphaModFix/>
            </a:blip>
            <a:stretch>
              <a:fillRect/>
            </a:stretch>
          </p:blipFill>
          <p:spPr>
            <a:xfrm>
              <a:off x="7481580" y="2739831"/>
              <a:ext cx="512455" cy="512399"/>
            </a:xfrm>
            <a:prstGeom prst="rect">
              <a:avLst/>
            </a:prstGeom>
            <a:noFill/>
            <a:ln>
              <a:noFill/>
            </a:ln>
          </p:spPr>
        </p:pic>
        <p:pic>
          <p:nvPicPr>
            <p:cNvPr id="97" name="Google Shape;97;p14"/>
            <p:cNvPicPr preferRelativeResize="0"/>
            <p:nvPr/>
          </p:nvPicPr>
          <p:blipFill>
            <a:blip r:embed="rId9">
              <a:alphaModFix/>
            </a:blip>
            <a:stretch>
              <a:fillRect/>
            </a:stretch>
          </p:blipFill>
          <p:spPr>
            <a:xfrm>
              <a:off x="8244358" y="2739845"/>
              <a:ext cx="449067" cy="512386"/>
            </a:xfrm>
            <a:prstGeom prst="rect">
              <a:avLst/>
            </a:prstGeom>
            <a:noFill/>
            <a:ln>
              <a:noFill/>
            </a:ln>
          </p:spPr>
        </p:pic>
        <p:pic>
          <p:nvPicPr>
            <p:cNvPr id="98" name="Google Shape;98;p14"/>
            <p:cNvPicPr preferRelativeResize="0"/>
            <p:nvPr/>
          </p:nvPicPr>
          <p:blipFill>
            <a:blip r:embed="rId10">
              <a:alphaModFix/>
            </a:blip>
            <a:stretch>
              <a:fillRect/>
            </a:stretch>
          </p:blipFill>
          <p:spPr>
            <a:xfrm>
              <a:off x="6638325" y="2739853"/>
              <a:ext cx="449067" cy="505583"/>
            </a:xfrm>
            <a:prstGeom prst="rect">
              <a:avLst/>
            </a:prstGeom>
            <a:noFill/>
            <a:ln>
              <a:noFill/>
            </a:ln>
          </p:spPr>
        </p:pic>
      </p:grpSp>
      <p:pic>
        <p:nvPicPr>
          <p:cNvPr id="99" name="Google Shape;99;p14"/>
          <p:cNvPicPr preferRelativeResize="0"/>
          <p:nvPr/>
        </p:nvPicPr>
        <p:blipFill rotWithShape="1">
          <a:blip r:embed="rId11">
            <a:alphaModFix/>
          </a:blip>
          <a:srcRect b="19457" l="0" r="0" t="23416"/>
          <a:stretch/>
        </p:blipFill>
        <p:spPr>
          <a:xfrm>
            <a:off x="879985" y="2924723"/>
            <a:ext cx="852225" cy="486863"/>
          </a:xfrm>
          <a:prstGeom prst="rect">
            <a:avLst/>
          </a:prstGeom>
          <a:noFill/>
          <a:ln>
            <a:noFill/>
          </a:ln>
        </p:spPr>
      </p:pic>
      <p:sp>
        <p:nvSpPr>
          <p:cNvPr id="100" name="Google Shape;100;p14">
            <a:hlinkClick r:id="rId12"/>
          </p:cNvPr>
          <p:cNvSpPr/>
          <p:nvPr/>
        </p:nvSpPr>
        <p:spPr>
          <a:xfrm>
            <a:off x="7868550" y="4235825"/>
            <a:ext cx="918300" cy="454200"/>
          </a:xfrm>
          <a:prstGeom prst="roundRect">
            <a:avLst>
              <a:gd fmla="val 16667" name="adj"/>
            </a:avLst>
          </a:prstGeom>
          <a:solidFill>
            <a:srgbClr val="FFF2CC"/>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700">
                <a:solidFill>
                  <a:srgbClr val="000000"/>
                </a:solidFill>
                <a:latin typeface="Comfortaa"/>
                <a:ea typeface="Comfortaa"/>
                <a:cs typeface="Comfortaa"/>
                <a:sym typeface="Comfortaa"/>
              </a:rPr>
              <a:t>Click here to go back to the main page</a:t>
            </a:r>
            <a:endParaRPr b="1" sz="700">
              <a:solidFill>
                <a:srgbClr val="000000"/>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