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Lst>
  <p:sldSz cy="5143500" cx="9144000"/>
  <p:notesSz cx="6858000" cy="9144000"/>
  <p:embeddedFontLst>
    <p:embeddedFont>
      <p:font typeface="Comfortaa"/>
      <p:regular r:id="rId9"/>
      <p:bold r:id="rId1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6702CAC-5932-4764-8F16-F415D7BFA173}">
  <a:tblStyle styleId="{86702CAC-5932-4764-8F16-F415D7BFA17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10" Type="http://schemas.openxmlformats.org/officeDocument/2006/relationships/font" Target="fonts/Comfortaa-bold.fntdata"/><Relationship Id="rId9" Type="http://schemas.openxmlformats.org/officeDocument/2006/relationships/font" Target="fonts/Comfortaa-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7abe2b210b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7abe2b210b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7abe2b210b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7abe2b210b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9.png"/><Relationship Id="rId10" Type="http://schemas.openxmlformats.org/officeDocument/2006/relationships/image" Target="../media/image12.png"/><Relationship Id="rId9"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11.png"/><Relationship Id="rId8"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10.png"/><Relationship Id="rId10" Type="http://schemas.openxmlformats.org/officeDocument/2006/relationships/image" Target="../media/image14.png"/><Relationship Id="rId9" Type="http://schemas.openxmlformats.org/officeDocument/2006/relationships/hyperlink" Target="https://docs.google.com/presentation/d/e/2PACX-1vR9AvD8I5ZXia4tJKSbljegTjB9vmBh0Qc3tNuhlw9A7KGFDslvDx4FLj_mPDUmpfYHeaBhY_9C_MPe/pub?start=false&amp;loop=false&amp;delayms=3000" TargetMode="External"/><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p:nvPr/>
        </p:nvSpPr>
        <p:spPr>
          <a:xfrm>
            <a:off x="2144225" y="2876330"/>
            <a:ext cx="3579600" cy="1820100"/>
          </a:xfrm>
          <a:prstGeom prst="snip1Rect">
            <a:avLst>
              <a:gd fmla="val 18902" name="adj"/>
            </a:avLst>
          </a:prstGeom>
          <a:solidFill>
            <a:srgbClr val="FFFFFF"/>
          </a:solidFill>
          <a:ln cap="flat" cmpd="sng" w="19050">
            <a:solidFill>
              <a:srgbClr val="A4C2F4"/>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b="1" sz="600" u="sng">
              <a:latin typeface="Comfortaa"/>
              <a:ea typeface="Comfortaa"/>
              <a:cs typeface="Comfortaa"/>
              <a:sym typeface="Comfortaa"/>
            </a:endParaRPr>
          </a:p>
        </p:txBody>
      </p:sp>
      <p:sp>
        <p:nvSpPr>
          <p:cNvPr id="55" name="Google Shape;55;p13"/>
          <p:cNvSpPr/>
          <p:nvPr/>
        </p:nvSpPr>
        <p:spPr>
          <a:xfrm>
            <a:off x="283375" y="744275"/>
            <a:ext cx="1613700" cy="339000"/>
          </a:xfrm>
          <a:prstGeom prst="homePlate">
            <a:avLst>
              <a:gd fmla="val 50000" name="adj"/>
            </a:avLst>
          </a:prstGeom>
          <a:solidFill>
            <a:srgbClr val="FFFFFF"/>
          </a:solidFill>
          <a:ln cap="flat" cmpd="sng" w="19050">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Comfortaa"/>
                <a:ea typeface="Comfortaa"/>
                <a:cs typeface="Comfortaa"/>
                <a:sym typeface="Comfortaa"/>
              </a:rPr>
              <a:t>English</a:t>
            </a:r>
            <a:endParaRPr b="1">
              <a:latin typeface="Comfortaa"/>
              <a:ea typeface="Comfortaa"/>
              <a:cs typeface="Comfortaa"/>
              <a:sym typeface="Comfortaa"/>
            </a:endParaRPr>
          </a:p>
        </p:txBody>
      </p:sp>
      <p:sp>
        <p:nvSpPr>
          <p:cNvPr id="56" name="Google Shape;56;p13"/>
          <p:cNvSpPr/>
          <p:nvPr/>
        </p:nvSpPr>
        <p:spPr>
          <a:xfrm>
            <a:off x="298075" y="1238050"/>
            <a:ext cx="1736100" cy="2131200"/>
          </a:xfrm>
          <a:prstGeom prst="round2SameRect">
            <a:avLst>
              <a:gd fmla="val 0" name="adj1"/>
              <a:gd fmla="val 22789" name="adj2"/>
            </a:avLst>
          </a:prstGeom>
          <a:solidFill>
            <a:srgbClr val="FFFFFF"/>
          </a:solidFill>
          <a:ln cap="flat" cmpd="sng" w="19050">
            <a:solidFill>
              <a:srgbClr val="B6D7A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850" u="sng">
                <a:solidFill>
                  <a:schemeClr val="dk1"/>
                </a:solidFill>
                <a:latin typeface="Comfortaa"/>
                <a:ea typeface="Comfortaa"/>
                <a:cs typeface="Comfortaa"/>
                <a:sym typeface="Comfortaa"/>
              </a:rPr>
              <a:t>Styles of writing to be covered</a:t>
            </a:r>
            <a:endParaRPr sz="850">
              <a:solidFill>
                <a:schemeClr val="dk1"/>
              </a:solidFill>
              <a:latin typeface="Comfortaa"/>
              <a:ea typeface="Comfortaa"/>
              <a:cs typeface="Comfortaa"/>
              <a:sym typeface="Comfortaa"/>
            </a:endParaRPr>
          </a:p>
          <a:p>
            <a:pPr indent="0" lvl="0" marL="0" rtl="0" algn="l">
              <a:spcBef>
                <a:spcPts val="0"/>
              </a:spcBef>
              <a:spcAft>
                <a:spcPts val="0"/>
              </a:spcAft>
              <a:buNone/>
            </a:pPr>
            <a:r>
              <a:rPr lang="en-GB" sz="850">
                <a:solidFill>
                  <a:schemeClr val="dk1"/>
                </a:solidFill>
                <a:latin typeface="Comfortaa"/>
                <a:ea typeface="Comfortaa"/>
                <a:cs typeface="Comfortaa"/>
                <a:sym typeface="Comfortaa"/>
              </a:rPr>
              <a:t>- Character description</a:t>
            </a:r>
            <a:endParaRPr sz="850">
              <a:solidFill>
                <a:schemeClr val="dk1"/>
              </a:solidFill>
              <a:latin typeface="Comfortaa"/>
              <a:ea typeface="Comfortaa"/>
              <a:cs typeface="Comfortaa"/>
              <a:sym typeface="Comfortaa"/>
            </a:endParaRPr>
          </a:p>
          <a:p>
            <a:pPr indent="0" lvl="0" marL="0" rtl="0" algn="l">
              <a:spcBef>
                <a:spcPts val="0"/>
              </a:spcBef>
              <a:spcAft>
                <a:spcPts val="0"/>
              </a:spcAft>
              <a:buNone/>
            </a:pPr>
            <a:r>
              <a:rPr lang="en-GB" sz="850">
                <a:solidFill>
                  <a:schemeClr val="dk1"/>
                </a:solidFill>
                <a:latin typeface="Comfortaa"/>
                <a:ea typeface="Comfortaa"/>
                <a:cs typeface="Comfortaa"/>
                <a:sym typeface="Comfortaa"/>
              </a:rPr>
              <a:t>- Balanced discussion</a:t>
            </a:r>
            <a:endParaRPr sz="850">
              <a:solidFill>
                <a:schemeClr val="dk1"/>
              </a:solidFill>
              <a:latin typeface="Comfortaa"/>
              <a:ea typeface="Comfortaa"/>
              <a:cs typeface="Comfortaa"/>
              <a:sym typeface="Comfortaa"/>
            </a:endParaRPr>
          </a:p>
          <a:p>
            <a:pPr indent="0" lvl="0" marL="0" rtl="0" algn="l">
              <a:spcBef>
                <a:spcPts val="0"/>
              </a:spcBef>
              <a:spcAft>
                <a:spcPts val="0"/>
              </a:spcAft>
              <a:buNone/>
            </a:pPr>
            <a:r>
              <a:rPr lang="en-GB" sz="850">
                <a:solidFill>
                  <a:schemeClr val="dk1"/>
                </a:solidFill>
                <a:latin typeface="Comfortaa"/>
                <a:ea typeface="Comfortaa"/>
                <a:cs typeface="Comfortaa"/>
                <a:sym typeface="Comfortaa"/>
              </a:rPr>
              <a:t>- Narrative description</a:t>
            </a:r>
            <a:endParaRPr sz="850">
              <a:solidFill>
                <a:schemeClr val="dk1"/>
              </a:solidFill>
              <a:latin typeface="Comfortaa"/>
              <a:ea typeface="Comfortaa"/>
              <a:cs typeface="Comfortaa"/>
              <a:sym typeface="Comfortaa"/>
            </a:endParaRPr>
          </a:p>
          <a:p>
            <a:pPr indent="0" lvl="0" marL="0" rtl="0" algn="l">
              <a:spcBef>
                <a:spcPts val="0"/>
              </a:spcBef>
              <a:spcAft>
                <a:spcPts val="0"/>
              </a:spcAft>
              <a:buNone/>
            </a:pPr>
            <a:r>
              <a:rPr lang="en-GB" sz="850">
                <a:solidFill>
                  <a:schemeClr val="dk1"/>
                </a:solidFill>
                <a:latin typeface="Comfortaa"/>
                <a:ea typeface="Comfortaa"/>
                <a:cs typeface="Comfortaa"/>
                <a:sym typeface="Comfortaa"/>
              </a:rPr>
              <a:t>- Biography/fact file </a:t>
            </a:r>
            <a:endParaRPr sz="85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b="1" lang="en-GB" sz="850" u="sng">
                <a:solidFill>
                  <a:schemeClr val="dk1"/>
                </a:solidFill>
                <a:latin typeface="Comfortaa"/>
                <a:ea typeface="Comfortaa"/>
                <a:cs typeface="Comfortaa"/>
                <a:sym typeface="Comfortaa"/>
              </a:rPr>
              <a:t>Grammar </a:t>
            </a:r>
            <a:endParaRPr b="1" sz="850" u="sng">
              <a:solidFill>
                <a:schemeClr val="dk1"/>
              </a:solidFill>
              <a:latin typeface="Comfortaa"/>
              <a:ea typeface="Comfortaa"/>
              <a:cs typeface="Comfortaa"/>
              <a:sym typeface="Comfortaa"/>
            </a:endParaRPr>
          </a:p>
          <a:p>
            <a:pPr indent="0" lvl="0" marL="0" rtl="0" algn="l">
              <a:spcBef>
                <a:spcPts val="0"/>
              </a:spcBef>
              <a:spcAft>
                <a:spcPts val="0"/>
              </a:spcAft>
              <a:buNone/>
            </a:pPr>
            <a:r>
              <a:rPr lang="en-GB" sz="850">
                <a:solidFill>
                  <a:schemeClr val="dk1"/>
                </a:solidFill>
                <a:latin typeface="Comfortaa"/>
                <a:ea typeface="Comfortaa"/>
                <a:cs typeface="Comfortaa"/>
                <a:sym typeface="Comfortaa"/>
              </a:rPr>
              <a:t>- Experiment with sentence structure to create impact</a:t>
            </a:r>
            <a:endParaRPr sz="850">
              <a:solidFill>
                <a:schemeClr val="dk1"/>
              </a:solidFill>
              <a:latin typeface="Comfortaa"/>
              <a:ea typeface="Comfortaa"/>
              <a:cs typeface="Comfortaa"/>
              <a:sym typeface="Comfortaa"/>
            </a:endParaRPr>
          </a:p>
          <a:p>
            <a:pPr indent="0" lvl="0" marL="0" rtl="0" algn="l">
              <a:spcBef>
                <a:spcPts val="0"/>
              </a:spcBef>
              <a:spcAft>
                <a:spcPts val="0"/>
              </a:spcAft>
              <a:buNone/>
            </a:pPr>
            <a:r>
              <a:rPr lang="en-GB" sz="850">
                <a:solidFill>
                  <a:schemeClr val="dk1"/>
                </a:solidFill>
                <a:latin typeface="Comfortaa"/>
                <a:ea typeface="Comfortaa"/>
                <a:cs typeface="Comfortaa"/>
                <a:sym typeface="Comfortaa"/>
              </a:rPr>
              <a:t>- Use embedded clauses effectively</a:t>
            </a:r>
            <a:endParaRPr sz="850">
              <a:solidFill>
                <a:schemeClr val="dk1"/>
              </a:solidFill>
              <a:latin typeface="Comfortaa"/>
              <a:ea typeface="Comfortaa"/>
              <a:cs typeface="Comfortaa"/>
              <a:sym typeface="Comfortaa"/>
            </a:endParaRPr>
          </a:p>
          <a:p>
            <a:pPr indent="0" lvl="0" marL="0" rtl="0" algn="l">
              <a:spcBef>
                <a:spcPts val="0"/>
              </a:spcBef>
              <a:spcAft>
                <a:spcPts val="0"/>
              </a:spcAft>
              <a:buNone/>
            </a:pPr>
            <a:r>
              <a:rPr lang="en-GB" sz="850">
                <a:solidFill>
                  <a:schemeClr val="dk1"/>
                </a:solidFill>
                <a:latin typeface="Comfortaa"/>
                <a:ea typeface="Comfortaa"/>
                <a:cs typeface="Comfortaa"/>
                <a:sym typeface="Comfortaa"/>
              </a:rPr>
              <a:t>- Develop punctuation use for effect</a:t>
            </a:r>
            <a:endParaRPr sz="850">
              <a:latin typeface="Comfortaa"/>
              <a:ea typeface="Comfortaa"/>
              <a:cs typeface="Comfortaa"/>
              <a:sym typeface="Comfortaa"/>
            </a:endParaRPr>
          </a:p>
        </p:txBody>
      </p:sp>
      <p:sp>
        <p:nvSpPr>
          <p:cNvPr id="57" name="Google Shape;57;p13"/>
          <p:cNvSpPr/>
          <p:nvPr/>
        </p:nvSpPr>
        <p:spPr>
          <a:xfrm>
            <a:off x="1909575" y="1260100"/>
            <a:ext cx="736800" cy="1582500"/>
          </a:xfrm>
          <a:prstGeom prst="roundRect">
            <a:avLst>
              <a:gd fmla="val 16667" name="adj"/>
            </a:avLst>
          </a:prstGeom>
          <a:solidFill>
            <a:srgbClr val="FFFFFF"/>
          </a:solidFill>
          <a:ln cap="flat" cmpd="sng" w="9525">
            <a:solidFill>
              <a:srgbClr val="B6D7A8"/>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800">
                <a:latin typeface="Comfortaa"/>
                <a:ea typeface="Comfortaa"/>
                <a:cs typeface="Comfortaa"/>
                <a:sym typeface="Comfortaa"/>
              </a:rPr>
              <a:t>We are reading:</a:t>
            </a:r>
            <a:endParaRPr sz="800">
              <a:latin typeface="Comfortaa"/>
              <a:ea typeface="Comfortaa"/>
              <a:cs typeface="Comfortaa"/>
              <a:sym typeface="Comfortaa"/>
            </a:endParaRPr>
          </a:p>
          <a:p>
            <a:pPr indent="0" lvl="0" marL="0" rtl="0" algn="ctr">
              <a:spcBef>
                <a:spcPts val="0"/>
              </a:spcBef>
              <a:spcAft>
                <a:spcPts val="0"/>
              </a:spcAft>
              <a:buNone/>
            </a:pPr>
            <a:r>
              <a:t/>
            </a:r>
            <a:endParaRPr sz="800">
              <a:latin typeface="Comfortaa"/>
              <a:ea typeface="Comfortaa"/>
              <a:cs typeface="Comfortaa"/>
              <a:sym typeface="Comfortaa"/>
            </a:endParaRPr>
          </a:p>
          <a:p>
            <a:pPr indent="0" lvl="0" marL="0" rtl="0" algn="ctr">
              <a:spcBef>
                <a:spcPts val="0"/>
              </a:spcBef>
              <a:spcAft>
                <a:spcPts val="0"/>
              </a:spcAft>
              <a:buNone/>
            </a:pPr>
            <a:r>
              <a:t/>
            </a:r>
            <a:endParaRPr sz="800">
              <a:latin typeface="Comfortaa"/>
              <a:ea typeface="Comfortaa"/>
              <a:cs typeface="Comfortaa"/>
              <a:sym typeface="Comfortaa"/>
            </a:endParaRPr>
          </a:p>
        </p:txBody>
      </p:sp>
      <p:sp>
        <p:nvSpPr>
          <p:cNvPr id="58" name="Google Shape;58;p13"/>
          <p:cNvSpPr/>
          <p:nvPr/>
        </p:nvSpPr>
        <p:spPr>
          <a:xfrm>
            <a:off x="5828825" y="2248523"/>
            <a:ext cx="3006600" cy="2365500"/>
          </a:xfrm>
          <a:prstGeom prst="verticalScroll">
            <a:avLst>
              <a:gd fmla="val 12500" name="adj"/>
            </a:avLst>
          </a:prstGeom>
          <a:solidFill>
            <a:srgbClr val="FFFFFF"/>
          </a:solidFill>
          <a:ln cap="flat" cmpd="sng" w="19050">
            <a:solidFill>
              <a:srgbClr val="F9CB9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850" u="sng">
                <a:solidFill>
                  <a:schemeClr val="dk1"/>
                </a:solidFill>
                <a:latin typeface="Comfortaa"/>
                <a:ea typeface="Comfortaa"/>
                <a:cs typeface="Comfortaa"/>
                <a:sym typeface="Comfortaa"/>
              </a:rPr>
              <a:t>Local Counties and Industry</a:t>
            </a:r>
            <a:endParaRPr b="1" sz="850" u="sng">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850">
              <a:solidFill>
                <a:schemeClr val="dk1"/>
              </a:solidFill>
              <a:latin typeface="Comfortaa"/>
              <a:ea typeface="Comfortaa"/>
              <a:cs typeface="Comfortaa"/>
              <a:sym typeface="Comfortaa"/>
            </a:endParaRPr>
          </a:p>
          <a:p>
            <a:pPr indent="0" lvl="0" marL="0" rtl="0" algn="l">
              <a:spcBef>
                <a:spcPts val="0"/>
              </a:spcBef>
              <a:spcAft>
                <a:spcPts val="0"/>
              </a:spcAft>
              <a:buNone/>
            </a:pPr>
            <a:r>
              <a:rPr lang="en-GB" sz="850">
                <a:solidFill>
                  <a:schemeClr val="dk1"/>
                </a:solidFill>
                <a:latin typeface="Comfortaa"/>
                <a:ea typeface="Comfortaa"/>
                <a:cs typeface="Comfortaa"/>
                <a:sym typeface="Comfortaa"/>
              </a:rPr>
              <a:t>- Name and locate the ‘Home Counties’ that border Greater London</a:t>
            </a:r>
            <a:endParaRPr sz="85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GB" sz="850">
                <a:solidFill>
                  <a:schemeClr val="dk1"/>
                </a:solidFill>
                <a:latin typeface="Comfortaa"/>
                <a:ea typeface="Comfortaa"/>
                <a:cs typeface="Comfortaa"/>
                <a:sym typeface="Comfortaa"/>
              </a:rPr>
              <a:t>- Explore physical and human features of the Home Counties</a:t>
            </a:r>
            <a:endParaRPr sz="85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GB" sz="850">
                <a:solidFill>
                  <a:schemeClr val="dk1"/>
                </a:solidFill>
                <a:latin typeface="Comfortaa"/>
                <a:ea typeface="Comfortaa"/>
                <a:cs typeface="Comfortaa"/>
                <a:sym typeface="Comfortaa"/>
              </a:rPr>
              <a:t>- Explore how topography affects land use and industries</a:t>
            </a:r>
            <a:endParaRPr sz="85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GB" sz="850">
                <a:solidFill>
                  <a:schemeClr val="dk1"/>
                </a:solidFill>
                <a:latin typeface="Comfortaa"/>
                <a:ea typeface="Comfortaa"/>
                <a:cs typeface="Comfortaa"/>
                <a:sym typeface="Comfortaa"/>
              </a:rPr>
              <a:t>- Fieldwork investigation into land use along the River Thames in Greenwich</a:t>
            </a:r>
            <a:endParaRPr sz="85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85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50">
              <a:solidFill>
                <a:schemeClr val="dk1"/>
              </a:solidFill>
              <a:latin typeface="Comic Sans MS"/>
              <a:ea typeface="Comic Sans MS"/>
              <a:cs typeface="Comic Sans MS"/>
              <a:sym typeface="Comic Sans MS"/>
            </a:endParaRPr>
          </a:p>
        </p:txBody>
      </p:sp>
      <p:sp>
        <p:nvSpPr>
          <p:cNvPr id="59" name="Google Shape;59;p13"/>
          <p:cNvSpPr/>
          <p:nvPr/>
        </p:nvSpPr>
        <p:spPr>
          <a:xfrm>
            <a:off x="251475" y="3261959"/>
            <a:ext cx="2000700" cy="1437000"/>
          </a:xfrm>
          <a:prstGeom prst="mathDivide">
            <a:avLst>
              <a:gd fmla="val 23520" name="adj1"/>
              <a:gd fmla="val 5880" name="adj2"/>
              <a:gd fmla="val 11760" name="adj3"/>
            </a:avLst>
          </a:prstGeom>
          <a:solidFill>
            <a:srgbClr val="FFFFFF"/>
          </a:solidFill>
          <a:ln cap="flat" cmpd="sng" w="2857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Comfortaa"/>
                <a:ea typeface="Comfortaa"/>
                <a:cs typeface="Comfortaa"/>
                <a:sym typeface="Comfortaa"/>
              </a:rPr>
              <a:t>Maths</a:t>
            </a:r>
            <a:endParaRPr b="1">
              <a:latin typeface="Comfortaa"/>
              <a:ea typeface="Comfortaa"/>
              <a:cs typeface="Comfortaa"/>
              <a:sym typeface="Comfortaa"/>
            </a:endParaRPr>
          </a:p>
        </p:txBody>
      </p:sp>
      <p:sp>
        <p:nvSpPr>
          <p:cNvPr id="60" name="Google Shape;60;p13"/>
          <p:cNvSpPr/>
          <p:nvPr/>
        </p:nvSpPr>
        <p:spPr>
          <a:xfrm>
            <a:off x="5908925" y="2177673"/>
            <a:ext cx="3006600" cy="406200"/>
          </a:xfrm>
          <a:prstGeom prst="ellipseRibbon2">
            <a:avLst>
              <a:gd fmla="val 25000" name="adj1"/>
              <a:gd fmla="val 50000" name="adj2"/>
              <a:gd fmla="val 12500" name="adj3"/>
            </a:avLst>
          </a:prstGeom>
          <a:solidFill>
            <a:srgbClr val="FFFFFF"/>
          </a:solidFill>
          <a:ln cap="flat" cmpd="sng" w="19050">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Comfortaa"/>
                <a:ea typeface="Comfortaa"/>
                <a:cs typeface="Comfortaa"/>
                <a:sym typeface="Comfortaa"/>
              </a:rPr>
              <a:t>Geography</a:t>
            </a:r>
            <a:endParaRPr b="1">
              <a:latin typeface="Comfortaa"/>
              <a:ea typeface="Comfortaa"/>
              <a:cs typeface="Comfortaa"/>
              <a:sym typeface="Comfortaa"/>
            </a:endParaRPr>
          </a:p>
        </p:txBody>
      </p:sp>
      <p:sp>
        <p:nvSpPr>
          <p:cNvPr id="61" name="Google Shape;61;p13"/>
          <p:cNvSpPr/>
          <p:nvPr/>
        </p:nvSpPr>
        <p:spPr>
          <a:xfrm>
            <a:off x="2722750" y="1156925"/>
            <a:ext cx="3109800" cy="1686300"/>
          </a:xfrm>
          <a:prstGeom prst="snip2SameRect">
            <a:avLst>
              <a:gd fmla="val 16667" name="adj1"/>
              <a:gd fmla="val 0" name="adj2"/>
            </a:avLst>
          </a:prstGeom>
          <a:solidFill>
            <a:srgbClr val="FFFFFF"/>
          </a:solidFill>
          <a:ln cap="flat" cmpd="sng" w="9525">
            <a:solidFill>
              <a:srgbClr val="EA999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85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b="1" lang="en-GB" sz="850" u="sng">
                <a:solidFill>
                  <a:schemeClr val="dk1"/>
                </a:solidFill>
                <a:latin typeface="Comfortaa"/>
                <a:ea typeface="Comfortaa"/>
                <a:cs typeface="Comfortaa"/>
                <a:sym typeface="Comfortaa"/>
              </a:rPr>
              <a:t>Animals including humans</a:t>
            </a:r>
            <a:endParaRPr b="1" sz="850" u="sng">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GB" sz="850">
                <a:solidFill>
                  <a:schemeClr val="dk1"/>
                </a:solidFill>
                <a:latin typeface="Comfortaa"/>
                <a:ea typeface="Comfortaa"/>
                <a:cs typeface="Comfortaa"/>
                <a:sym typeface="Comfortaa"/>
              </a:rPr>
              <a:t>- Identify the main parts of the circulatory system, and describe their functions.</a:t>
            </a:r>
            <a:endParaRPr sz="85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GB" sz="850">
                <a:solidFill>
                  <a:schemeClr val="dk1"/>
                </a:solidFill>
                <a:latin typeface="Comfortaa"/>
                <a:ea typeface="Comfortaa"/>
                <a:cs typeface="Comfortaa"/>
                <a:sym typeface="Comfortaa"/>
              </a:rPr>
              <a:t>- Explore how the circulatory system enables the body to function.</a:t>
            </a:r>
            <a:endParaRPr sz="85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GB" sz="850">
                <a:solidFill>
                  <a:schemeClr val="dk1"/>
                </a:solidFill>
                <a:latin typeface="Comfortaa"/>
                <a:ea typeface="Comfortaa"/>
                <a:cs typeface="Comfortaa"/>
                <a:sym typeface="Comfortaa"/>
              </a:rPr>
              <a:t>- Describe the ways in which nutrients and water are transported.</a:t>
            </a:r>
            <a:endParaRPr sz="85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GB" sz="850">
                <a:solidFill>
                  <a:schemeClr val="dk1"/>
                </a:solidFill>
                <a:latin typeface="Comfortaa"/>
                <a:ea typeface="Comfortaa"/>
                <a:cs typeface="Comfortaa"/>
                <a:sym typeface="Comfortaa"/>
              </a:rPr>
              <a:t>- Recognise the impact of diet, exercise, drugs and lifestyle on the way their bodies function.</a:t>
            </a:r>
            <a:endParaRPr sz="850">
              <a:solidFill>
                <a:schemeClr val="dk1"/>
              </a:solidFill>
              <a:latin typeface="Comfortaa"/>
              <a:ea typeface="Comfortaa"/>
              <a:cs typeface="Comfortaa"/>
              <a:sym typeface="Comfortaa"/>
            </a:endParaRPr>
          </a:p>
        </p:txBody>
      </p:sp>
      <p:sp>
        <p:nvSpPr>
          <p:cNvPr id="62" name="Google Shape;62;p13"/>
          <p:cNvSpPr/>
          <p:nvPr/>
        </p:nvSpPr>
        <p:spPr>
          <a:xfrm>
            <a:off x="3072825" y="777925"/>
            <a:ext cx="2299200" cy="705600"/>
          </a:xfrm>
          <a:prstGeom prst="cloudCallout">
            <a:avLst>
              <a:gd fmla="val 57689" name="adj1"/>
              <a:gd fmla="val 49981" name="adj2"/>
            </a:avLst>
          </a:prstGeom>
          <a:solidFill>
            <a:srgbClr val="FFFFFF"/>
          </a:solid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Comfortaa"/>
                <a:ea typeface="Comfortaa"/>
                <a:cs typeface="Comfortaa"/>
                <a:sym typeface="Comfortaa"/>
              </a:rPr>
              <a:t>Science</a:t>
            </a:r>
            <a:endParaRPr b="1">
              <a:latin typeface="Comfortaa"/>
              <a:ea typeface="Comfortaa"/>
              <a:cs typeface="Comfortaa"/>
              <a:sym typeface="Comfortaa"/>
            </a:endParaRPr>
          </a:p>
        </p:txBody>
      </p:sp>
      <p:sp>
        <p:nvSpPr>
          <p:cNvPr id="63" name="Google Shape;63;p13"/>
          <p:cNvSpPr/>
          <p:nvPr/>
        </p:nvSpPr>
        <p:spPr>
          <a:xfrm>
            <a:off x="5990925" y="645286"/>
            <a:ext cx="2630700" cy="1475100"/>
          </a:xfrm>
          <a:prstGeom prst="rect">
            <a:avLst/>
          </a:prstGeom>
          <a:solidFill>
            <a:srgbClr val="B7B7B7"/>
          </a:solid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mfortaa"/>
              <a:ea typeface="Comfortaa"/>
              <a:cs typeface="Comfortaa"/>
              <a:sym typeface="Comfortaa"/>
            </a:endParaRPr>
          </a:p>
        </p:txBody>
      </p:sp>
      <p:sp>
        <p:nvSpPr>
          <p:cNvPr id="64" name="Google Shape;64;p13"/>
          <p:cNvSpPr/>
          <p:nvPr/>
        </p:nvSpPr>
        <p:spPr>
          <a:xfrm>
            <a:off x="6075675" y="742936"/>
            <a:ext cx="2461200" cy="1290600"/>
          </a:xfrm>
          <a:prstGeom prst="rect">
            <a:avLst/>
          </a:prstGeom>
          <a:solidFill>
            <a:srgbClr val="FFFFFF"/>
          </a:solidFill>
          <a:ln cap="flat" cmpd="sng" w="19050">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850" u="sng">
                <a:solidFill>
                  <a:schemeClr val="dk1"/>
                </a:solidFill>
                <a:latin typeface="Comfortaa"/>
                <a:ea typeface="Comfortaa"/>
                <a:cs typeface="Comfortaa"/>
                <a:sym typeface="Comfortaa"/>
              </a:rPr>
              <a:t>3D Modelling</a:t>
            </a:r>
            <a:endParaRPr b="1" sz="850" u="sng">
              <a:solidFill>
                <a:schemeClr val="dk1"/>
              </a:solidFill>
              <a:latin typeface="Comfortaa"/>
              <a:ea typeface="Comfortaa"/>
              <a:cs typeface="Comfortaa"/>
              <a:sym typeface="Comfortaa"/>
            </a:endParaRPr>
          </a:p>
          <a:p>
            <a:pPr indent="0" lvl="0" marL="0" rtl="0" algn="l">
              <a:spcBef>
                <a:spcPts val="0"/>
              </a:spcBef>
              <a:spcAft>
                <a:spcPts val="0"/>
              </a:spcAft>
              <a:buNone/>
            </a:pPr>
            <a:r>
              <a:rPr lang="en-GB" sz="850">
                <a:solidFill>
                  <a:schemeClr val="dk1"/>
                </a:solidFill>
                <a:latin typeface="Comfortaa"/>
                <a:ea typeface="Comfortaa"/>
                <a:cs typeface="Comfortaa"/>
                <a:sym typeface="Comfortaa"/>
              </a:rPr>
              <a:t>-  Online Safety: Staying safe on social media</a:t>
            </a:r>
            <a:endParaRPr sz="850">
              <a:solidFill>
                <a:schemeClr val="dk1"/>
              </a:solidFill>
              <a:latin typeface="Comfortaa"/>
              <a:ea typeface="Comfortaa"/>
              <a:cs typeface="Comfortaa"/>
              <a:sym typeface="Comfortaa"/>
            </a:endParaRPr>
          </a:p>
          <a:p>
            <a:pPr indent="0" lvl="0" marL="0" rtl="0" algn="l">
              <a:spcBef>
                <a:spcPts val="0"/>
              </a:spcBef>
              <a:spcAft>
                <a:spcPts val="0"/>
              </a:spcAft>
              <a:buNone/>
            </a:pPr>
            <a:r>
              <a:rPr lang="en-GB" sz="850">
                <a:solidFill>
                  <a:schemeClr val="dk1"/>
                </a:solidFill>
                <a:latin typeface="Comfortaa"/>
                <a:ea typeface="Comfortaa"/>
                <a:cs typeface="Comfortaa"/>
                <a:sym typeface="Comfortaa"/>
              </a:rPr>
              <a:t>- Understand the difference between working digitally with 2D and 3D shapes</a:t>
            </a:r>
            <a:endParaRPr sz="850">
              <a:solidFill>
                <a:schemeClr val="dk1"/>
              </a:solidFill>
              <a:latin typeface="Comfortaa"/>
              <a:ea typeface="Comfortaa"/>
              <a:cs typeface="Comfortaa"/>
              <a:sym typeface="Comfortaa"/>
            </a:endParaRPr>
          </a:p>
          <a:p>
            <a:pPr indent="0" lvl="0" marL="0" rtl="0" algn="l">
              <a:spcBef>
                <a:spcPts val="0"/>
              </a:spcBef>
              <a:spcAft>
                <a:spcPts val="0"/>
              </a:spcAft>
              <a:buNone/>
            </a:pPr>
            <a:r>
              <a:rPr lang="en-GB" sz="850">
                <a:solidFill>
                  <a:schemeClr val="dk1"/>
                </a:solidFill>
                <a:latin typeface="Comfortaa"/>
                <a:ea typeface="Comfortaa"/>
                <a:cs typeface="Comfortaa"/>
                <a:sym typeface="Comfortaa"/>
              </a:rPr>
              <a:t>-Make accurate 3D models of physical objects</a:t>
            </a:r>
            <a:endParaRPr sz="850">
              <a:solidFill>
                <a:schemeClr val="dk1"/>
              </a:solidFill>
              <a:latin typeface="Comfortaa"/>
              <a:ea typeface="Comfortaa"/>
              <a:cs typeface="Comfortaa"/>
              <a:sym typeface="Comfortaa"/>
            </a:endParaRPr>
          </a:p>
          <a:p>
            <a:pPr indent="0" lvl="0" marL="0" rtl="0" algn="l">
              <a:spcBef>
                <a:spcPts val="0"/>
              </a:spcBef>
              <a:spcAft>
                <a:spcPts val="0"/>
              </a:spcAft>
              <a:buNone/>
            </a:pPr>
            <a:r>
              <a:rPr lang="en-GB" sz="850">
                <a:solidFill>
                  <a:schemeClr val="dk1"/>
                </a:solidFill>
                <a:latin typeface="Comfortaa"/>
                <a:ea typeface="Comfortaa"/>
                <a:cs typeface="Comfortaa"/>
                <a:sym typeface="Comfortaa"/>
              </a:rPr>
              <a:t>-Plan, develop and evaluate a 3D model of a photo frame.</a:t>
            </a:r>
            <a:endParaRPr sz="850">
              <a:latin typeface="Comfortaa"/>
              <a:ea typeface="Comfortaa"/>
              <a:cs typeface="Comfortaa"/>
              <a:sym typeface="Comfortaa"/>
            </a:endParaRPr>
          </a:p>
        </p:txBody>
      </p:sp>
      <p:sp>
        <p:nvSpPr>
          <p:cNvPr id="65" name="Google Shape;65;p13"/>
          <p:cNvSpPr/>
          <p:nvPr/>
        </p:nvSpPr>
        <p:spPr>
          <a:xfrm>
            <a:off x="6694775" y="556886"/>
            <a:ext cx="1274700" cy="250500"/>
          </a:xfrm>
          <a:prstGeom prst="rect">
            <a:avLst/>
          </a:prstGeom>
          <a:solidFill>
            <a:srgbClr val="FFFFFF"/>
          </a:solid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Comfortaa"/>
                <a:ea typeface="Comfortaa"/>
                <a:cs typeface="Comfortaa"/>
                <a:sym typeface="Comfortaa"/>
              </a:rPr>
              <a:t>Computing</a:t>
            </a:r>
            <a:endParaRPr b="1">
              <a:latin typeface="Comfortaa"/>
              <a:ea typeface="Comfortaa"/>
              <a:cs typeface="Comfortaa"/>
              <a:sym typeface="Comfortaa"/>
            </a:endParaRPr>
          </a:p>
        </p:txBody>
      </p:sp>
      <p:sp>
        <p:nvSpPr>
          <p:cNvPr id="66" name="Google Shape;66;p13"/>
          <p:cNvSpPr/>
          <p:nvPr/>
        </p:nvSpPr>
        <p:spPr>
          <a:xfrm>
            <a:off x="2180000" y="2915513"/>
            <a:ext cx="3318475" cy="1764084"/>
          </a:xfrm>
          <a:prstGeom prst="flowChartProcess">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800" u="sng">
                <a:solidFill>
                  <a:schemeClr val="dk1"/>
                </a:solidFill>
                <a:latin typeface="Comfortaa"/>
                <a:ea typeface="Comfortaa"/>
                <a:cs typeface="Comfortaa"/>
                <a:sym typeface="Comfortaa"/>
              </a:rPr>
              <a:t>Integers and Decimals </a:t>
            </a:r>
            <a:endParaRPr b="1" sz="800" u="sng">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GB" sz="800">
                <a:solidFill>
                  <a:schemeClr val="dk1"/>
                </a:solidFill>
                <a:latin typeface="Comfortaa"/>
                <a:ea typeface="Comfortaa"/>
                <a:cs typeface="Comfortaa"/>
                <a:sym typeface="Comfortaa"/>
              </a:rPr>
              <a:t>- Represent, read, write, order and compare numbers to 10 million. </a:t>
            </a:r>
            <a:endParaRPr sz="8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GB" sz="800">
                <a:solidFill>
                  <a:schemeClr val="dk1"/>
                </a:solidFill>
                <a:latin typeface="Comfortaa"/>
                <a:ea typeface="Comfortaa"/>
                <a:cs typeface="Comfortaa"/>
                <a:sym typeface="Comfortaa"/>
              </a:rPr>
              <a:t>- Round numbers, make estimates and use this to solve problems in context</a:t>
            </a:r>
            <a:endParaRPr sz="8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GB" sz="800">
                <a:solidFill>
                  <a:schemeClr val="dk1"/>
                </a:solidFill>
                <a:latin typeface="Comfortaa"/>
                <a:ea typeface="Comfortaa"/>
                <a:cs typeface="Comfortaa"/>
                <a:sym typeface="Comfortaa"/>
              </a:rPr>
              <a:t>- Solve multi-step problems involving addition and subtraction. </a:t>
            </a:r>
            <a:endParaRPr sz="8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b="1" lang="en-GB" sz="800" u="sng">
                <a:solidFill>
                  <a:schemeClr val="dk1"/>
                </a:solidFill>
                <a:latin typeface="Comfortaa"/>
                <a:ea typeface="Comfortaa"/>
                <a:cs typeface="Comfortaa"/>
                <a:sym typeface="Comfortaa"/>
              </a:rPr>
              <a:t>Multiplication and Division </a:t>
            </a:r>
            <a:endParaRPr b="1" sz="800" u="sng">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GB" sz="800">
                <a:solidFill>
                  <a:schemeClr val="dk1"/>
                </a:solidFill>
                <a:latin typeface="Comfortaa"/>
                <a:ea typeface="Comfortaa"/>
                <a:cs typeface="Comfortaa"/>
                <a:sym typeface="Comfortaa"/>
              </a:rPr>
              <a:t>- Identify and use properties of number, focusing on primes.</a:t>
            </a:r>
            <a:endParaRPr sz="8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GB" sz="800">
                <a:solidFill>
                  <a:schemeClr val="dk1"/>
                </a:solidFill>
                <a:latin typeface="Comfortaa"/>
                <a:ea typeface="Comfortaa"/>
                <a:cs typeface="Comfortaa"/>
                <a:sym typeface="Comfortaa"/>
              </a:rPr>
              <a:t>-Multiply large integers and decimal numbers using a range of strategies. </a:t>
            </a:r>
            <a:endParaRPr sz="8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GB" sz="800">
                <a:solidFill>
                  <a:schemeClr val="dk1"/>
                </a:solidFill>
                <a:latin typeface="Comfortaa"/>
                <a:ea typeface="Comfortaa"/>
                <a:cs typeface="Comfortaa"/>
                <a:sym typeface="Comfortaa"/>
              </a:rPr>
              <a:t>-Divide integers by 1-digit and 2-digit numbers representing remainders appropriately. </a:t>
            </a:r>
            <a:endParaRPr sz="800">
              <a:latin typeface="Comfortaa"/>
              <a:ea typeface="Comfortaa"/>
              <a:cs typeface="Comfortaa"/>
              <a:sym typeface="Comfortaa"/>
            </a:endParaRPr>
          </a:p>
        </p:txBody>
      </p:sp>
      <p:pic>
        <p:nvPicPr>
          <p:cNvPr id="67" name="Google Shape;67;p13"/>
          <p:cNvPicPr preferRelativeResize="0"/>
          <p:nvPr/>
        </p:nvPicPr>
        <p:blipFill rotWithShape="1">
          <a:blip r:embed="rId4">
            <a:alphaModFix/>
          </a:blip>
          <a:srcRect b="20779" l="12919" r="15976" t="0"/>
          <a:stretch/>
        </p:blipFill>
        <p:spPr>
          <a:xfrm>
            <a:off x="6885812" y="4041373"/>
            <a:ext cx="840925" cy="524700"/>
          </a:xfrm>
          <a:prstGeom prst="rect">
            <a:avLst/>
          </a:prstGeom>
          <a:noFill/>
          <a:ln>
            <a:noFill/>
          </a:ln>
        </p:spPr>
      </p:pic>
      <p:pic>
        <p:nvPicPr>
          <p:cNvPr id="68" name="Google Shape;68;p13"/>
          <p:cNvPicPr preferRelativeResize="0"/>
          <p:nvPr/>
        </p:nvPicPr>
        <p:blipFill>
          <a:blip r:embed="rId5">
            <a:alphaModFix/>
          </a:blip>
          <a:stretch>
            <a:fillRect/>
          </a:stretch>
        </p:blipFill>
        <p:spPr>
          <a:xfrm>
            <a:off x="5549275" y="2289900"/>
            <a:ext cx="552600" cy="552600"/>
          </a:xfrm>
          <a:prstGeom prst="rect">
            <a:avLst/>
          </a:prstGeom>
          <a:noFill/>
          <a:ln>
            <a:noFill/>
          </a:ln>
        </p:spPr>
      </p:pic>
      <p:pic>
        <p:nvPicPr>
          <p:cNvPr id="69" name="Google Shape;69;p13"/>
          <p:cNvPicPr preferRelativeResize="0"/>
          <p:nvPr/>
        </p:nvPicPr>
        <p:blipFill rotWithShape="1">
          <a:blip r:embed="rId6">
            <a:alphaModFix/>
          </a:blip>
          <a:srcRect b="0" l="35454" r="0" t="0"/>
          <a:stretch/>
        </p:blipFill>
        <p:spPr>
          <a:xfrm>
            <a:off x="8023100" y="435986"/>
            <a:ext cx="766050" cy="371400"/>
          </a:xfrm>
          <a:prstGeom prst="rect">
            <a:avLst/>
          </a:prstGeom>
          <a:noFill/>
          <a:ln>
            <a:noFill/>
          </a:ln>
        </p:spPr>
      </p:pic>
      <p:sp>
        <p:nvSpPr>
          <p:cNvPr id="70" name="Google Shape;70;p13"/>
          <p:cNvSpPr txBox="1"/>
          <p:nvPr/>
        </p:nvSpPr>
        <p:spPr>
          <a:xfrm rot="-486551">
            <a:off x="1247835" y="156841"/>
            <a:ext cx="1278180" cy="376068"/>
          </a:xfrm>
          <a:prstGeom prst="rect">
            <a:avLst/>
          </a:prstGeom>
          <a:solidFill>
            <a:srgbClr val="FFFFFF"/>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Comfortaa"/>
                <a:ea typeface="Comfortaa"/>
                <a:cs typeface="Comfortaa"/>
                <a:sym typeface="Comfortaa"/>
              </a:rPr>
              <a:t>Year 6’s</a:t>
            </a:r>
            <a:endParaRPr>
              <a:latin typeface="Comfortaa"/>
              <a:ea typeface="Comfortaa"/>
              <a:cs typeface="Comfortaa"/>
              <a:sym typeface="Comfortaa"/>
            </a:endParaRPr>
          </a:p>
        </p:txBody>
      </p:sp>
      <p:pic>
        <p:nvPicPr>
          <p:cNvPr id="71" name="Google Shape;71;p13"/>
          <p:cNvPicPr preferRelativeResize="0"/>
          <p:nvPr/>
        </p:nvPicPr>
        <p:blipFill>
          <a:blip r:embed="rId7">
            <a:alphaModFix/>
          </a:blip>
          <a:stretch>
            <a:fillRect/>
          </a:stretch>
        </p:blipFill>
        <p:spPr>
          <a:xfrm>
            <a:off x="2100375" y="1665259"/>
            <a:ext cx="358657" cy="552600"/>
          </a:xfrm>
          <a:prstGeom prst="rect">
            <a:avLst/>
          </a:prstGeom>
          <a:noFill/>
          <a:ln>
            <a:noFill/>
          </a:ln>
        </p:spPr>
      </p:pic>
      <p:pic>
        <p:nvPicPr>
          <p:cNvPr id="72" name="Google Shape;72;p13"/>
          <p:cNvPicPr preferRelativeResize="0"/>
          <p:nvPr/>
        </p:nvPicPr>
        <p:blipFill>
          <a:blip r:embed="rId8">
            <a:alphaModFix/>
          </a:blip>
          <a:stretch>
            <a:fillRect/>
          </a:stretch>
        </p:blipFill>
        <p:spPr>
          <a:xfrm>
            <a:off x="5234737" y="3181555"/>
            <a:ext cx="840925" cy="589903"/>
          </a:xfrm>
          <a:prstGeom prst="rect">
            <a:avLst/>
          </a:prstGeom>
          <a:noFill/>
          <a:ln>
            <a:noFill/>
          </a:ln>
        </p:spPr>
      </p:pic>
      <p:pic>
        <p:nvPicPr>
          <p:cNvPr id="73" name="Google Shape;73;p13"/>
          <p:cNvPicPr preferRelativeResize="0"/>
          <p:nvPr/>
        </p:nvPicPr>
        <p:blipFill>
          <a:blip r:embed="rId9">
            <a:alphaModFix/>
          </a:blip>
          <a:stretch>
            <a:fillRect/>
          </a:stretch>
        </p:blipFill>
        <p:spPr>
          <a:xfrm>
            <a:off x="5150000" y="3852693"/>
            <a:ext cx="840927" cy="526918"/>
          </a:xfrm>
          <a:prstGeom prst="rect">
            <a:avLst/>
          </a:prstGeom>
          <a:solidFill>
            <a:srgbClr val="FFFFFF"/>
          </a:solidFill>
          <a:ln cap="flat" cmpd="sng" w="19050">
            <a:solidFill>
              <a:srgbClr val="A4C2F4"/>
            </a:solidFill>
            <a:prstDash val="solid"/>
            <a:round/>
            <a:headEnd len="sm" w="sm" type="none"/>
            <a:tailEnd len="sm" w="sm" type="none"/>
          </a:ln>
        </p:spPr>
      </p:pic>
      <p:pic>
        <p:nvPicPr>
          <p:cNvPr id="74" name="Google Shape;74;p13"/>
          <p:cNvPicPr preferRelativeResize="0"/>
          <p:nvPr/>
        </p:nvPicPr>
        <p:blipFill>
          <a:blip r:embed="rId10">
            <a:alphaModFix/>
          </a:blip>
          <a:stretch>
            <a:fillRect/>
          </a:stretch>
        </p:blipFill>
        <p:spPr>
          <a:xfrm>
            <a:off x="2071922" y="2284737"/>
            <a:ext cx="415552" cy="5246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8" name="Shape 78"/>
        <p:cNvGrpSpPr/>
        <p:nvPr/>
      </p:nvGrpSpPr>
      <p:grpSpPr>
        <a:xfrm>
          <a:off x="0" y="0"/>
          <a:ext cx="0" cy="0"/>
          <a:chOff x="0" y="0"/>
          <a:chExt cx="0" cy="0"/>
        </a:xfrm>
      </p:grpSpPr>
      <p:sp>
        <p:nvSpPr>
          <p:cNvPr id="79" name="Google Shape;79;p14"/>
          <p:cNvSpPr/>
          <p:nvPr/>
        </p:nvSpPr>
        <p:spPr>
          <a:xfrm>
            <a:off x="3180425" y="3000475"/>
            <a:ext cx="2632800" cy="1725900"/>
          </a:xfrm>
          <a:prstGeom prst="foldedCorner">
            <a:avLst>
              <a:gd fmla="val 16871" name="adj"/>
            </a:avLst>
          </a:prstGeom>
          <a:solidFill>
            <a:srgbClr val="FFFFFF"/>
          </a:solidFill>
          <a:ln cap="flat" cmpd="sng" w="9525">
            <a:solidFill>
              <a:srgbClr val="EAD1D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sz="750">
              <a:latin typeface="Comfortaa"/>
              <a:ea typeface="Comfortaa"/>
              <a:cs typeface="Comfortaa"/>
              <a:sym typeface="Comfortaa"/>
            </a:endParaRPr>
          </a:p>
          <a:p>
            <a:pPr indent="0" lvl="0" marL="0" rtl="0" algn="ctr">
              <a:spcBef>
                <a:spcPts val="0"/>
              </a:spcBef>
              <a:spcAft>
                <a:spcPts val="0"/>
              </a:spcAft>
              <a:buNone/>
            </a:pPr>
            <a:r>
              <a:rPr b="1" lang="en-GB" sz="750" u="sng">
                <a:latin typeface="Comfortaa"/>
                <a:ea typeface="Comfortaa"/>
                <a:cs typeface="Comfortaa"/>
                <a:sym typeface="Comfortaa"/>
              </a:rPr>
              <a:t>Being Me</a:t>
            </a:r>
            <a:endParaRPr b="1" sz="750" u="sng">
              <a:latin typeface="Comfortaa"/>
              <a:ea typeface="Comfortaa"/>
              <a:cs typeface="Comfortaa"/>
              <a:sym typeface="Comfortaa"/>
            </a:endParaRPr>
          </a:p>
          <a:p>
            <a:pPr indent="0" lvl="0" marL="0" rtl="0" algn="l">
              <a:spcBef>
                <a:spcPts val="0"/>
              </a:spcBef>
              <a:spcAft>
                <a:spcPts val="0"/>
              </a:spcAft>
              <a:buNone/>
            </a:pPr>
            <a:r>
              <a:rPr lang="en-GB" sz="750">
                <a:latin typeface="Comfortaa"/>
                <a:ea typeface="Comfortaa"/>
                <a:cs typeface="Comfortaa"/>
                <a:sym typeface="Comfortaa"/>
              </a:rPr>
              <a:t>-</a:t>
            </a:r>
            <a:r>
              <a:rPr lang="en-GB" sz="750">
                <a:latin typeface="Comfortaa"/>
                <a:ea typeface="Comfortaa"/>
                <a:cs typeface="Comfortaa"/>
                <a:sym typeface="Comfortaa"/>
              </a:rPr>
              <a:t>Identifying goals and sharing worries about the future.</a:t>
            </a:r>
            <a:endParaRPr sz="750">
              <a:latin typeface="Comfortaa"/>
              <a:ea typeface="Comfortaa"/>
              <a:cs typeface="Comfortaa"/>
              <a:sym typeface="Comfortaa"/>
            </a:endParaRPr>
          </a:p>
          <a:p>
            <a:pPr indent="0" lvl="0" marL="0" rtl="0" algn="l">
              <a:spcBef>
                <a:spcPts val="0"/>
              </a:spcBef>
              <a:spcAft>
                <a:spcPts val="0"/>
              </a:spcAft>
              <a:buNone/>
            </a:pPr>
            <a:r>
              <a:rPr lang="en-GB" sz="750">
                <a:latin typeface="Comfortaa"/>
                <a:ea typeface="Comfortaa"/>
                <a:cs typeface="Comfortaa"/>
                <a:sym typeface="Comfortaa"/>
              </a:rPr>
              <a:t>-Learning about children's rights and why some are not met.</a:t>
            </a:r>
            <a:endParaRPr sz="750">
              <a:latin typeface="Comfortaa"/>
              <a:ea typeface="Comfortaa"/>
              <a:cs typeface="Comfortaa"/>
              <a:sym typeface="Comfortaa"/>
            </a:endParaRPr>
          </a:p>
          <a:p>
            <a:pPr indent="0" lvl="0" marL="0" rtl="0" algn="l">
              <a:spcBef>
                <a:spcPts val="0"/>
              </a:spcBef>
              <a:spcAft>
                <a:spcPts val="0"/>
              </a:spcAft>
              <a:buNone/>
            </a:pPr>
            <a:r>
              <a:rPr lang="en-GB" sz="750">
                <a:latin typeface="Comfortaa"/>
                <a:ea typeface="Comfortaa"/>
                <a:cs typeface="Comfortaa"/>
                <a:sym typeface="Comfortaa"/>
              </a:rPr>
              <a:t>-Understanding how our actions affect others locally and globally.</a:t>
            </a:r>
            <a:endParaRPr sz="750">
              <a:latin typeface="Comfortaa"/>
              <a:ea typeface="Comfortaa"/>
              <a:cs typeface="Comfortaa"/>
              <a:sym typeface="Comfortaa"/>
            </a:endParaRPr>
          </a:p>
          <a:p>
            <a:pPr indent="0" lvl="0" marL="0" rtl="0" algn="l">
              <a:spcBef>
                <a:spcPts val="0"/>
              </a:spcBef>
              <a:spcAft>
                <a:spcPts val="0"/>
              </a:spcAft>
              <a:buNone/>
            </a:pPr>
            <a:r>
              <a:rPr lang="en-GB" sz="750">
                <a:latin typeface="Comfortaa"/>
                <a:ea typeface="Comfortaa"/>
                <a:cs typeface="Comfortaa"/>
                <a:sym typeface="Comfortaa"/>
              </a:rPr>
              <a:t>-Making positive behaviour choices and understanding consequences.</a:t>
            </a:r>
            <a:endParaRPr sz="750">
              <a:latin typeface="Comfortaa"/>
              <a:ea typeface="Comfortaa"/>
              <a:cs typeface="Comfortaa"/>
              <a:sym typeface="Comfortaa"/>
            </a:endParaRPr>
          </a:p>
          <a:p>
            <a:pPr indent="0" lvl="0" marL="0" rtl="0" algn="l">
              <a:spcBef>
                <a:spcPts val="0"/>
              </a:spcBef>
              <a:spcAft>
                <a:spcPts val="0"/>
              </a:spcAft>
              <a:buNone/>
            </a:pPr>
            <a:r>
              <a:rPr lang="en-GB" sz="750">
                <a:latin typeface="Comfortaa"/>
                <a:ea typeface="Comfortaa"/>
                <a:cs typeface="Comfortaa"/>
                <a:sym typeface="Comfortaa"/>
              </a:rPr>
              <a:t>-Exploring how one person’s behaviour can affect a whole group.</a:t>
            </a:r>
            <a:endParaRPr sz="750">
              <a:latin typeface="Comfortaa"/>
              <a:ea typeface="Comfortaa"/>
              <a:cs typeface="Comfortaa"/>
              <a:sym typeface="Comfortaa"/>
            </a:endParaRPr>
          </a:p>
          <a:p>
            <a:pPr indent="0" lvl="0" marL="0" rtl="0" algn="l">
              <a:spcBef>
                <a:spcPts val="0"/>
              </a:spcBef>
              <a:spcAft>
                <a:spcPts val="0"/>
              </a:spcAft>
              <a:buNone/>
            </a:pPr>
            <a:r>
              <a:rPr lang="en-GB" sz="750">
                <a:latin typeface="Comfortaa"/>
                <a:ea typeface="Comfortaa"/>
                <a:cs typeface="Comfortaa"/>
                <a:sym typeface="Comfortaa"/>
              </a:rPr>
              <a:t>-Learning how having a voice and voting helps our school community.</a:t>
            </a:r>
            <a:endParaRPr sz="750">
              <a:latin typeface="Comfortaa"/>
              <a:ea typeface="Comfortaa"/>
              <a:cs typeface="Comfortaa"/>
              <a:sym typeface="Comfortaa"/>
            </a:endParaRPr>
          </a:p>
        </p:txBody>
      </p:sp>
      <p:sp>
        <p:nvSpPr>
          <p:cNvPr id="80" name="Google Shape;80;p14"/>
          <p:cNvSpPr/>
          <p:nvPr/>
        </p:nvSpPr>
        <p:spPr>
          <a:xfrm>
            <a:off x="5830325" y="2915750"/>
            <a:ext cx="3093600" cy="1989600"/>
          </a:xfrm>
          <a:prstGeom prst="ellipseRibbon2">
            <a:avLst>
              <a:gd fmla="val 20587" name="adj1"/>
              <a:gd fmla="val 100000" name="adj2"/>
              <a:gd fmla="val 12500" name="adj3"/>
            </a:avLst>
          </a:prstGeom>
          <a:solidFill>
            <a:srgbClr val="FFFFFF"/>
          </a:solidFill>
          <a:ln cap="flat" cmpd="sng" w="9525">
            <a:solidFill>
              <a:srgbClr val="FFE59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sz="750">
              <a:latin typeface="Comfortaa"/>
              <a:ea typeface="Comfortaa"/>
              <a:cs typeface="Comfortaa"/>
              <a:sym typeface="Comfortaa"/>
            </a:endParaRPr>
          </a:p>
          <a:p>
            <a:pPr indent="0" lvl="0" marL="0" rtl="0" algn="ctr">
              <a:spcBef>
                <a:spcPts val="0"/>
              </a:spcBef>
              <a:spcAft>
                <a:spcPts val="0"/>
              </a:spcAft>
              <a:buNone/>
            </a:pPr>
            <a:r>
              <a:rPr lang="en-GB" sz="750">
                <a:latin typeface="Comfortaa"/>
                <a:ea typeface="Comfortaa"/>
                <a:cs typeface="Comfortaa"/>
                <a:sym typeface="Comfortaa"/>
              </a:rPr>
              <a:t>Children will consider how artists, including Picasso, Bacon and Hockney, have manipulated the human image to create distorted and fragmented artworks from multiple viewpoints. Also taking inspiration from artists that have used a map symbolically, children will create a self portrait using different viewpoints and a map of the local area to create a dynamic composition.</a:t>
            </a:r>
            <a:endParaRPr sz="750">
              <a:latin typeface="Comfortaa"/>
              <a:ea typeface="Comfortaa"/>
              <a:cs typeface="Comfortaa"/>
              <a:sym typeface="Comfortaa"/>
            </a:endParaRPr>
          </a:p>
          <a:p>
            <a:pPr indent="0" lvl="0" marL="0" rtl="0" algn="ctr">
              <a:spcBef>
                <a:spcPts val="0"/>
              </a:spcBef>
              <a:spcAft>
                <a:spcPts val="0"/>
              </a:spcAft>
              <a:buNone/>
            </a:pPr>
            <a:r>
              <a:t/>
            </a:r>
            <a:endParaRPr sz="750">
              <a:latin typeface="Comfortaa"/>
              <a:ea typeface="Comfortaa"/>
              <a:cs typeface="Comfortaa"/>
              <a:sym typeface="Comfortaa"/>
            </a:endParaRPr>
          </a:p>
        </p:txBody>
      </p:sp>
      <p:sp>
        <p:nvSpPr>
          <p:cNvPr id="81" name="Google Shape;81;p14"/>
          <p:cNvSpPr/>
          <p:nvPr/>
        </p:nvSpPr>
        <p:spPr>
          <a:xfrm>
            <a:off x="4703675" y="875822"/>
            <a:ext cx="2670300" cy="2124600"/>
          </a:xfrm>
          <a:prstGeom prst="doubleWave">
            <a:avLst>
              <a:gd fmla="val 6250" name="adj1"/>
              <a:gd fmla="val 0" name="adj2"/>
            </a:avLst>
          </a:prstGeom>
          <a:solidFill>
            <a:srgbClr val="FFFFFF"/>
          </a:solidFill>
          <a:ln cap="flat" cmpd="sng" w="9525">
            <a:solidFill>
              <a:srgbClr val="E0666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850" u="sng">
                <a:latin typeface="Comfortaa"/>
                <a:ea typeface="Comfortaa"/>
                <a:cs typeface="Comfortaa"/>
                <a:sym typeface="Comfortaa"/>
              </a:rPr>
              <a:t>How do people express their faith through the arts in Christianity?</a:t>
            </a:r>
            <a:endParaRPr b="1" sz="850" u="sng">
              <a:latin typeface="Comfortaa"/>
              <a:ea typeface="Comfortaa"/>
              <a:cs typeface="Comfortaa"/>
              <a:sym typeface="Comfortaa"/>
            </a:endParaRPr>
          </a:p>
          <a:p>
            <a:pPr indent="0" lvl="0" marL="0" rtl="0" algn="l">
              <a:spcBef>
                <a:spcPts val="0"/>
              </a:spcBef>
              <a:spcAft>
                <a:spcPts val="0"/>
              </a:spcAft>
              <a:buNone/>
            </a:pPr>
            <a:r>
              <a:rPr lang="en-GB" sz="850">
                <a:latin typeface="Comfortaa"/>
                <a:ea typeface="Comfortaa"/>
                <a:cs typeface="Comfortaa"/>
                <a:sym typeface="Comfortaa"/>
              </a:rPr>
              <a:t>- Understand various ways people use art to convey and express their faith and beliefs.</a:t>
            </a:r>
            <a:endParaRPr sz="850">
              <a:latin typeface="Comfortaa"/>
              <a:ea typeface="Comfortaa"/>
              <a:cs typeface="Comfortaa"/>
              <a:sym typeface="Comfortaa"/>
            </a:endParaRPr>
          </a:p>
          <a:p>
            <a:pPr indent="0" lvl="0" marL="0" rtl="0" algn="l">
              <a:spcBef>
                <a:spcPts val="0"/>
              </a:spcBef>
              <a:spcAft>
                <a:spcPts val="0"/>
              </a:spcAft>
              <a:buNone/>
            </a:pPr>
            <a:r>
              <a:rPr lang="en-GB" sz="850">
                <a:latin typeface="Comfortaa"/>
                <a:ea typeface="Comfortaa"/>
                <a:cs typeface="Comfortaa"/>
                <a:sym typeface="Comfortaa"/>
              </a:rPr>
              <a:t>- Explore how colours can be employed to communicate religious concepts and emotions within artistic expressions.</a:t>
            </a:r>
            <a:endParaRPr sz="850">
              <a:latin typeface="Comfortaa"/>
              <a:ea typeface="Comfortaa"/>
              <a:cs typeface="Comfortaa"/>
              <a:sym typeface="Comfortaa"/>
            </a:endParaRPr>
          </a:p>
          <a:p>
            <a:pPr indent="0" lvl="0" marL="0" rtl="0" algn="l">
              <a:spcBef>
                <a:spcPts val="0"/>
              </a:spcBef>
              <a:spcAft>
                <a:spcPts val="0"/>
              </a:spcAft>
              <a:buNone/>
            </a:pPr>
            <a:r>
              <a:rPr lang="en-GB" sz="850">
                <a:latin typeface="Comfortaa"/>
                <a:ea typeface="Comfortaa"/>
                <a:cs typeface="Comfortaa"/>
                <a:sym typeface="Comfortaa"/>
              </a:rPr>
              <a:t>- Examine the role of sculpture in religious contexts and discern its significance in conveying spiritual messages.</a:t>
            </a:r>
            <a:endParaRPr sz="850">
              <a:latin typeface="Comfortaa"/>
              <a:ea typeface="Comfortaa"/>
              <a:cs typeface="Comfortaa"/>
              <a:sym typeface="Comfortaa"/>
            </a:endParaRPr>
          </a:p>
          <a:p>
            <a:pPr indent="0" lvl="0" marL="0" rtl="0" algn="l">
              <a:spcBef>
                <a:spcPts val="0"/>
              </a:spcBef>
              <a:spcAft>
                <a:spcPts val="0"/>
              </a:spcAft>
              <a:buNone/>
            </a:pPr>
            <a:r>
              <a:t/>
            </a:r>
            <a:endParaRPr sz="900">
              <a:latin typeface="Comfortaa"/>
              <a:ea typeface="Comfortaa"/>
              <a:cs typeface="Comfortaa"/>
              <a:sym typeface="Comfortaa"/>
            </a:endParaRPr>
          </a:p>
        </p:txBody>
      </p:sp>
      <p:sp>
        <p:nvSpPr>
          <p:cNvPr id="82" name="Google Shape;82;p14"/>
          <p:cNvSpPr/>
          <p:nvPr/>
        </p:nvSpPr>
        <p:spPr>
          <a:xfrm>
            <a:off x="6149375" y="2901025"/>
            <a:ext cx="1127400" cy="309600"/>
          </a:xfrm>
          <a:prstGeom prst="snip2DiagRect">
            <a:avLst>
              <a:gd fmla="val 0" name="adj1"/>
              <a:gd fmla="val 50000" name="adj2"/>
            </a:avLst>
          </a:prstGeom>
          <a:solidFill>
            <a:srgbClr val="FFFFFF"/>
          </a:solid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Comfortaa"/>
                <a:ea typeface="Comfortaa"/>
                <a:cs typeface="Comfortaa"/>
                <a:sym typeface="Comfortaa"/>
              </a:rPr>
              <a:t>Art</a:t>
            </a:r>
            <a:endParaRPr b="1">
              <a:latin typeface="Comfortaa"/>
              <a:ea typeface="Comfortaa"/>
              <a:cs typeface="Comfortaa"/>
              <a:sym typeface="Comfortaa"/>
            </a:endParaRPr>
          </a:p>
        </p:txBody>
      </p:sp>
      <p:sp>
        <p:nvSpPr>
          <p:cNvPr id="83" name="Google Shape;83;p14"/>
          <p:cNvSpPr/>
          <p:nvPr/>
        </p:nvSpPr>
        <p:spPr>
          <a:xfrm>
            <a:off x="603700" y="3136049"/>
            <a:ext cx="2438400" cy="1432200"/>
          </a:xfrm>
          <a:prstGeom prst="round2SameRect">
            <a:avLst>
              <a:gd fmla="val 34012" name="adj1"/>
              <a:gd fmla="val 0" name="adj2"/>
            </a:avLst>
          </a:prstGeom>
          <a:solidFill>
            <a:srgbClr val="FFFFFF"/>
          </a:solidFill>
          <a:ln cap="flat" cmpd="sng" w="9525">
            <a:solidFill>
              <a:srgbClr val="B4A7D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900">
                <a:latin typeface="Comfortaa"/>
                <a:ea typeface="Comfortaa"/>
                <a:cs typeface="Comfortaa"/>
                <a:sym typeface="Comfortaa"/>
              </a:rPr>
              <a:t>We will be focusing on </a:t>
            </a:r>
            <a:r>
              <a:rPr b="1" lang="en-GB" sz="900">
                <a:latin typeface="Comfortaa"/>
                <a:ea typeface="Comfortaa"/>
                <a:cs typeface="Comfortaa"/>
                <a:sym typeface="Comfortaa"/>
              </a:rPr>
              <a:t>composition</a:t>
            </a:r>
            <a:r>
              <a:rPr lang="en-GB" sz="900">
                <a:latin typeface="Comfortaa"/>
                <a:ea typeface="Comfortaa"/>
                <a:cs typeface="Comfortaa"/>
                <a:sym typeface="Comfortaa"/>
              </a:rPr>
              <a:t> this term, using Holst’s ‘The Planet’ as stimulus to write a piece. We have chosen Mars! </a:t>
            </a:r>
            <a:endParaRPr sz="900">
              <a:latin typeface="Comfortaa"/>
              <a:ea typeface="Comfortaa"/>
              <a:cs typeface="Comfortaa"/>
              <a:sym typeface="Comfortaa"/>
            </a:endParaRPr>
          </a:p>
        </p:txBody>
      </p:sp>
      <p:sp>
        <p:nvSpPr>
          <p:cNvPr id="84" name="Google Shape;84;p14"/>
          <p:cNvSpPr txBox="1"/>
          <p:nvPr/>
        </p:nvSpPr>
        <p:spPr>
          <a:xfrm>
            <a:off x="3271300" y="2912608"/>
            <a:ext cx="1282500" cy="293700"/>
          </a:xfrm>
          <a:prstGeom prst="rect">
            <a:avLst/>
          </a:prstGeom>
          <a:solidFill>
            <a:srgbClr val="FFFFFF"/>
          </a:solidFill>
          <a:ln cap="flat" cmpd="sng" w="19050">
            <a:solidFill>
              <a:srgbClr val="EAD1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Comfortaa"/>
                <a:ea typeface="Comfortaa"/>
                <a:cs typeface="Comfortaa"/>
                <a:sym typeface="Comfortaa"/>
              </a:rPr>
              <a:t>PSHE</a:t>
            </a:r>
            <a:endParaRPr b="1">
              <a:latin typeface="Comfortaa"/>
              <a:ea typeface="Comfortaa"/>
              <a:cs typeface="Comfortaa"/>
              <a:sym typeface="Comfortaa"/>
            </a:endParaRPr>
          </a:p>
        </p:txBody>
      </p:sp>
      <p:sp>
        <p:nvSpPr>
          <p:cNvPr id="85" name="Google Shape;85;p14"/>
          <p:cNvSpPr/>
          <p:nvPr/>
        </p:nvSpPr>
        <p:spPr>
          <a:xfrm>
            <a:off x="1764565" y="2916500"/>
            <a:ext cx="1409400" cy="443100"/>
          </a:xfrm>
          <a:prstGeom prst="teardrop">
            <a:avLst>
              <a:gd fmla="val 100000" name="adj"/>
            </a:avLst>
          </a:prstGeom>
          <a:solidFill>
            <a:srgbClr val="FFFFFF"/>
          </a:solidFill>
          <a:ln cap="flat" cmpd="sng" w="19050">
            <a:solidFill>
              <a:srgbClr val="B4A7D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Comfortaa"/>
                <a:ea typeface="Comfortaa"/>
                <a:cs typeface="Comfortaa"/>
                <a:sym typeface="Comfortaa"/>
              </a:rPr>
              <a:t>Music</a:t>
            </a:r>
            <a:endParaRPr b="1">
              <a:latin typeface="Comfortaa"/>
              <a:ea typeface="Comfortaa"/>
              <a:cs typeface="Comfortaa"/>
              <a:sym typeface="Comfortaa"/>
            </a:endParaRPr>
          </a:p>
        </p:txBody>
      </p:sp>
      <p:sp>
        <p:nvSpPr>
          <p:cNvPr id="86" name="Google Shape;86;p14"/>
          <p:cNvSpPr/>
          <p:nvPr/>
        </p:nvSpPr>
        <p:spPr>
          <a:xfrm>
            <a:off x="4706200" y="894150"/>
            <a:ext cx="2247600" cy="320400"/>
          </a:xfrm>
          <a:prstGeom prst="roundRect">
            <a:avLst>
              <a:gd fmla="val 16667" name="adj"/>
            </a:avLst>
          </a:prstGeom>
          <a:solidFill>
            <a:srgbClr val="FFFFFF"/>
          </a:solid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Comfortaa"/>
                <a:ea typeface="Comfortaa"/>
                <a:cs typeface="Comfortaa"/>
                <a:sym typeface="Comfortaa"/>
              </a:rPr>
              <a:t>Religious Education</a:t>
            </a:r>
            <a:endParaRPr b="1">
              <a:latin typeface="Comfortaa"/>
              <a:ea typeface="Comfortaa"/>
              <a:cs typeface="Comfortaa"/>
              <a:sym typeface="Comfortaa"/>
            </a:endParaRPr>
          </a:p>
        </p:txBody>
      </p:sp>
      <p:sp>
        <p:nvSpPr>
          <p:cNvPr id="87" name="Google Shape;87;p14"/>
          <p:cNvSpPr/>
          <p:nvPr/>
        </p:nvSpPr>
        <p:spPr>
          <a:xfrm>
            <a:off x="7450100" y="640050"/>
            <a:ext cx="1378200" cy="1611600"/>
          </a:xfrm>
          <a:prstGeom prst="downArrowCallout">
            <a:avLst>
              <a:gd fmla="val 25000" name="adj1"/>
              <a:gd fmla="val 25000" name="adj2"/>
              <a:gd fmla="val 25000" name="adj3"/>
              <a:gd fmla="val 64977" name="adj4"/>
            </a:avLst>
          </a:prstGeom>
          <a:solidFill>
            <a:srgbClr val="FFFFFF"/>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600">
                <a:solidFill>
                  <a:schemeClr val="dk1"/>
                </a:solidFill>
                <a:latin typeface="Comfortaa"/>
                <a:ea typeface="Comfortaa"/>
                <a:cs typeface="Comfortaa"/>
                <a:sym typeface="Comfortaa"/>
              </a:rPr>
              <a:t>Children will be taking part in a geography field trip to investigate land use along the River Thames in Greenwich.</a:t>
            </a:r>
            <a:endParaRPr sz="400">
              <a:latin typeface="Comfortaa"/>
              <a:ea typeface="Comfortaa"/>
              <a:cs typeface="Comfortaa"/>
              <a:sym typeface="Comfortaa"/>
            </a:endParaRPr>
          </a:p>
        </p:txBody>
      </p:sp>
      <p:sp>
        <p:nvSpPr>
          <p:cNvPr id="88" name="Google Shape;88;p14"/>
          <p:cNvSpPr/>
          <p:nvPr/>
        </p:nvSpPr>
        <p:spPr>
          <a:xfrm>
            <a:off x="7450088" y="2213375"/>
            <a:ext cx="1473876" cy="486324"/>
          </a:xfrm>
          <a:prstGeom prst="flowChartTerminator">
            <a:avLst/>
          </a:prstGeom>
          <a:solidFill>
            <a:srgbClr val="FFFFFF"/>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Comfortaa"/>
                <a:ea typeface="Comfortaa"/>
                <a:cs typeface="Comfortaa"/>
                <a:sym typeface="Comfortaa"/>
              </a:rPr>
              <a:t>Curriculum Enrichment</a:t>
            </a:r>
            <a:endParaRPr b="1">
              <a:latin typeface="Comfortaa"/>
              <a:ea typeface="Comfortaa"/>
              <a:cs typeface="Comfortaa"/>
              <a:sym typeface="Comfortaa"/>
            </a:endParaRPr>
          </a:p>
        </p:txBody>
      </p:sp>
      <p:graphicFrame>
        <p:nvGraphicFramePr>
          <p:cNvPr id="89" name="Google Shape;89;p14"/>
          <p:cNvGraphicFramePr/>
          <p:nvPr/>
        </p:nvGraphicFramePr>
        <p:xfrm>
          <a:off x="390750" y="817950"/>
          <a:ext cx="3000000" cy="3000000"/>
        </p:xfrm>
        <a:graphic>
          <a:graphicData uri="http://schemas.openxmlformats.org/drawingml/2006/table">
            <a:tbl>
              <a:tblPr>
                <a:noFill/>
                <a:tableStyleId>{86702CAC-5932-4764-8F16-F415D7BFA173}</a:tableStyleId>
              </a:tblPr>
              <a:tblGrid>
                <a:gridCol w="1426050"/>
                <a:gridCol w="599875"/>
                <a:gridCol w="2252250"/>
              </a:tblGrid>
              <a:tr h="369075">
                <a:tc gridSpan="3">
                  <a:txBody>
                    <a:bodyPr/>
                    <a:lstStyle/>
                    <a:p>
                      <a:pPr indent="0" lvl="0" marL="0" rtl="0" algn="ctr">
                        <a:spcBef>
                          <a:spcPts val="0"/>
                        </a:spcBef>
                        <a:spcAft>
                          <a:spcPts val="0"/>
                        </a:spcAft>
                        <a:buNone/>
                      </a:pPr>
                      <a:r>
                        <a:rPr b="1" lang="en-GB" sz="1200">
                          <a:solidFill>
                            <a:srgbClr val="000000"/>
                          </a:solidFill>
                          <a:latin typeface="Comfortaa"/>
                          <a:ea typeface="Comfortaa"/>
                          <a:cs typeface="Comfortaa"/>
                          <a:sym typeface="Comfortaa"/>
                        </a:rPr>
                        <a:t>Physical Education (</a:t>
                      </a:r>
                      <a:r>
                        <a:rPr b="1" lang="en-GB" sz="1200">
                          <a:solidFill>
                            <a:srgbClr val="000000"/>
                          </a:solidFill>
                          <a:latin typeface="Comfortaa"/>
                          <a:ea typeface="Comfortaa"/>
                          <a:cs typeface="Comfortaa"/>
                          <a:sym typeface="Comfortaa"/>
                        </a:rPr>
                        <a:t>PE</a:t>
                      </a:r>
                      <a:r>
                        <a:rPr b="1" lang="en-GB" sz="1200">
                          <a:solidFill>
                            <a:srgbClr val="000000"/>
                          </a:solidFill>
                          <a:latin typeface="Comfortaa"/>
                          <a:ea typeface="Comfortaa"/>
                          <a:cs typeface="Comfortaa"/>
                          <a:sym typeface="Comfortaa"/>
                        </a:rPr>
                        <a:t>)</a:t>
                      </a:r>
                      <a:endParaRPr b="1" sz="1200">
                        <a:latin typeface="Comfortaa"/>
                        <a:ea typeface="Comfortaa"/>
                        <a:cs typeface="Comfortaa"/>
                        <a:sym typeface="Comfortaa"/>
                      </a:endParaRPr>
                    </a:p>
                  </a:txBody>
                  <a:tcPr marT="91425" marB="91425" marR="91425" marL="91425">
                    <a:lnL cap="flat" cmpd="sng" w="28575">
                      <a:solidFill>
                        <a:srgbClr val="D5A6BD"/>
                      </a:solidFill>
                      <a:prstDash val="solid"/>
                      <a:round/>
                      <a:headEnd len="sm" w="sm" type="none"/>
                      <a:tailEnd len="sm" w="sm" type="none"/>
                    </a:lnL>
                    <a:lnR cap="flat" cmpd="sng" w="28575">
                      <a:solidFill>
                        <a:srgbClr val="D5A6BD"/>
                      </a:solidFill>
                      <a:prstDash val="solid"/>
                      <a:round/>
                      <a:headEnd len="sm" w="sm" type="none"/>
                      <a:tailEnd len="sm" w="sm" type="none"/>
                    </a:lnR>
                    <a:lnT cap="flat" cmpd="sng" w="28575">
                      <a:solidFill>
                        <a:srgbClr val="D5A6BD"/>
                      </a:solidFill>
                      <a:prstDash val="solid"/>
                      <a:round/>
                      <a:headEnd len="sm" w="sm" type="none"/>
                      <a:tailEnd len="sm" w="sm" type="none"/>
                    </a:lnT>
                    <a:lnB cap="flat" cmpd="sng" w="28575">
                      <a:solidFill>
                        <a:srgbClr val="D5A6BD"/>
                      </a:solidFill>
                      <a:prstDash val="solid"/>
                      <a:round/>
                      <a:headEnd len="sm" w="sm" type="none"/>
                      <a:tailEnd len="sm" w="sm" type="none"/>
                    </a:lnB>
                    <a:solidFill>
                      <a:srgbClr val="FFFFFF"/>
                    </a:solidFill>
                  </a:tcPr>
                </a:tc>
                <a:tc hMerge="1"/>
                <a:tc hMerge="1"/>
              </a:tr>
              <a:tr h="283900">
                <a:tc gridSpan="3">
                  <a:txBody>
                    <a:bodyPr/>
                    <a:lstStyle/>
                    <a:p>
                      <a:pPr indent="0" lvl="0" marL="0" rtl="0" algn="l">
                        <a:spcBef>
                          <a:spcPts val="0"/>
                        </a:spcBef>
                        <a:spcAft>
                          <a:spcPts val="0"/>
                        </a:spcAft>
                        <a:buNone/>
                      </a:pPr>
                      <a:r>
                        <a:rPr lang="en-GB" sz="800">
                          <a:latin typeface="Comfortaa"/>
                          <a:ea typeface="Comfortaa"/>
                          <a:cs typeface="Comfortaa"/>
                          <a:sym typeface="Comfortaa"/>
                        </a:rPr>
                        <a:t>This term your PE will be on: Thursday</a:t>
                      </a:r>
                      <a:endParaRPr sz="800">
                        <a:latin typeface="Comfortaa"/>
                        <a:ea typeface="Comfortaa"/>
                        <a:cs typeface="Comfortaa"/>
                        <a:sym typeface="Comfortaa"/>
                      </a:endParaRPr>
                    </a:p>
                  </a:txBody>
                  <a:tcPr marT="91425" marB="91425" marR="91425" marL="91425" anchor="ctr">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2857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EFEFEF"/>
                    </a:solidFill>
                  </a:tcPr>
                </a:tc>
                <a:tc hMerge="1"/>
                <a:tc hMerge="1"/>
              </a:tr>
              <a:tr h="298100">
                <a:tc gridSpan="2">
                  <a:txBody>
                    <a:bodyPr/>
                    <a:lstStyle/>
                    <a:p>
                      <a:pPr indent="0" lvl="0" marL="0" rtl="0" algn="ctr">
                        <a:spcBef>
                          <a:spcPts val="0"/>
                        </a:spcBef>
                        <a:spcAft>
                          <a:spcPts val="0"/>
                        </a:spcAft>
                        <a:buNone/>
                      </a:pPr>
                      <a:r>
                        <a:rPr lang="en-GB" sz="900">
                          <a:latin typeface="Comfortaa"/>
                          <a:ea typeface="Comfortaa"/>
                          <a:cs typeface="Comfortaa"/>
                          <a:sym typeface="Comfortaa"/>
                        </a:rPr>
                        <a:t>Fundamental Focus</a:t>
                      </a:r>
                      <a:endParaRPr sz="900">
                        <a:latin typeface="Comfortaa"/>
                        <a:ea typeface="Comfortaa"/>
                        <a:cs typeface="Comfortaa"/>
                        <a:sym typeface="Comfortaa"/>
                      </a:endParaRPr>
                    </a:p>
                  </a:txBody>
                  <a:tcPr marT="91425" marB="91425" marR="91425" marL="91425" anchor="ctr">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FFFFFF"/>
                    </a:solidFill>
                  </a:tcPr>
                </a:tc>
                <a:tc hMerge="1"/>
                <a:tc>
                  <a:txBody>
                    <a:bodyPr/>
                    <a:lstStyle/>
                    <a:p>
                      <a:pPr indent="0" lvl="0" marL="0" rtl="0" algn="l">
                        <a:spcBef>
                          <a:spcPts val="0"/>
                        </a:spcBef>
                        <a:spcAft>
                          <a:spcPts val="0"/>
                        </a:spcAft>
                        <a:buNone/>
                      </a:pPr>
                      <a:r>
                        <a:rPr lang="en-GB" sz="700">
                          <a:latin typeface="Comfortaa"/>
                          <a:ea typeface="Comfortaa"/>
                          <a:cs typeface="Comfortaa"/>
                          <a:sym typeface="Comfortaa"/>
                        </a:rPr>
                        <a:t>Reaction/ Response time</a:t>
                      </a:r>
                      <a:endParaRPr sz="700">
                        <a:latin typeface="Comfortaa"/>
                        <a:ea typeface="Comfortaa"/>
                        <a:cs typeface="Comfortaa"/>
                        <a:sym typeface="Comfortaa"/>
                      </a:endParaRPr>
                    </a:p>
                    <a:p>
                      <a:pPr indent="0" lvl="0" marL="0" rtl="0" algn="l">
                        <a:spcBef>
                          <a:spcPts val="0"/>
                        </a:spcBef>
                        <a:spcAft>
                          <a:spcPts val="0"/>
                        </a:spcAft>
                        <a:buNone/>
                      </a:pPr>
                      <a:r>
                        <a:rPr lang="en-GB" sz="700">
                          <a:latin typeface="Comfortaa"/>
                          <a:ea typeface="Comfortaa"/>
                          <a:cs typeface="Comfortaa"/>
                          <a:sym typeface="Comfortaa"/>
                        </a:rPr>
                        <a:t>Coordination - Ball skills</a:t>
                      </a:r>
                      <a:endParaRPr sz="500">
                        <a:latin typeface="Comfortaa"/>
                        <a:ea typeface="Comfortaa"/>
                        <a:cs typeface="Comfortaa"/>
                        <a:sym typeface="Comfortaa"/>
                      </a:endParaRPr>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FFFFFF"/>
                    </a:solidFill>
                  </a:tcPr>
                </a:tc>
              </a:tr>
              <a:tr h="327975">
                <a:tc gridSpan="2">
                  <a:txBody>
                    <a:bodyPr/>
                    <a:lstStyle/>
                    <a:p>
                      <a:pPr indent="0" lvl="0" marL="0" rtl="0" algn="ctr">
                        <a:spcBef>
                          <a:spcPts val="0"/>
                        </a:spcBef>
                        <a:spcAft>
                          <a:spcPts val="0"/>
                        </a:spcAft>
                        <a:buNone/>
                      </a:pPr>
                      <a:r>
                        <a:rPr lang="en-GB" sz="900">
                          <a:latin typeface="Comfortaa"/>
                          <a:ea typeface="Comfortaa"/>
                          <a:cs typeface="Comfortaa"/>
                          <a:sym typeface="Comfortaa"/>
                        </a:rPr>
                        <a:t>Sport Specific Focus</a:t>
                      </a:r>
                      <a:endParaRPr sz="900">
                        <a:latin typeface="Comfortaa"/>
                        <a:ea typeface="Comfortaa"/>
                        <a:cs typeface="Comfortaa"/>
                        <a:sym typeface="Comfortaa"/>
                      </a:endParaRPr>
                    </a:p>
                  </a:txBody>
                  <a:tcPr marT="91425" marB="91425" marR="91425" marL="91425" anchor="ctr">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FFFFFF"/>
                    </a:solidFill>
                  </a:tcPr>
                </a:tc>
                <a:tc hMerge="1"/>
                <a:tc>
                  <a:txBody>
                    <a:bodyPr/>
                    <a:lstStyle/>
                    <a:p>
                      <a:pPr indent="0" lvl="0" marL="0" rtl="0" algn="l">
                        <a:spcBef>
                          <a:spcPts val="0"/>
                        </a:spcBef>
                        <a:spcAft>
                          <a:spcPts val="0"/>
                        </a:spcAft>
                        <a:buNone/>
                      </a:pPr>
                      <a:r>
                        <a:rPr lang="en-GB" sz="700">
                          <a:latin typeface="Comfortaa"/>
                          <a:ea typeface="Comfortaa"/>
                          <a:cs typeface="Comfortaa"/>
                          <a:sym typeface="Comfortaa"/>
                        </a:rPr>
                        <a:t>Netball</a:t>
                      </a:r>
                      <a:endParaRPr sz="700">
                        <a:latin typeface="Comfortaa"/>
                        <a:ea typeface="Comfortaa"/>
                        <a:cs typeface="Comfortaa"/>
                        <a:sym typeface="Comfortaa"/>
                      </a:endParaRPr>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FFFFFF"/>
                    </a:solidFill>
                  </a:tcPr>
                </a:tc>
              </a:tr>
              <a:tr h="241325">
                <a:tc rowSpan="2">
                  <a:txBody>
                    <a:bodyPr/>
                    <a:lstStyle/>
                    <a:p>
                      <a:pPr indent="0" lvl="0" marL="0" rtl="0" algn="ctr">
                        <a:spcBef>
                          <a:spcPts val="0"/>
                        </a:spcBef>
                        <a:spcAft>
                          <a:spcPts val="0"/>
                        </a:spcAft>
                        <a:buNone/>
                      </a:pPr>
                      <a:r>
                        <a:rPr lang="en-GB" sz="900">
                          <a:latin typeface="Comfortaa"/>
                          <a:ea typeface="Comfortaa"/>
                          <a:cs typeface="Comfortaa"/>
                          <a:sym typeface="Comfortaa"/>
                        </a:rPr>
                        <a:t>Whole child focus</a:t>
                      </a:r>
                      <a:endParaRPr sz="900">
                        <a:latin typeface="Comfortaa"/>
                        <a:ea typeface="Comfortaa"/>
                        <a:cs typeface="Comfortaa"/>
                        <a:sym typeface="Comfortaa"/>
                      </a:endParaRPr>
                    </a:p>
                  </a:txBody>
                  <a:tcPr marT="91425" marB="91425" marR="91425" marL="91425" anchor="ctr">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GB" sz="500">
                          <a:latin typeface="Comfortaa"/>
                          <a:ea typeface="Comfortaa"/>
                          <a:cs typeface="Comfortaa"/>
                          <a:sym typeface="Comfortaa"/>
                        </a:rPr>
                        <a:t>PE award for:</a:t>
                      </a:r>
                      <a:endParaRPr sz="500">
                        <a:latin typeface="Comfortaa"/>
                        <a:ea typeface="Comfortaa"/>
                        <a:cs typeface="Comfortaa"/>
                        <a:sym typeface="Comfortaa"/>
                      </a:endParaRPr>
                    </a:p>
                  </a:txBody>
                  <a:tcPr marT="91425" marB="91425" marR="91425" marL="91425" anchor="ctr">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EAD1DC"/>
                    </a:solidFill>
                  </a:tcPr>
                </a:tc>
                <a:tc>
                  <a:txBody>
                    <a:bodyPr/>
                    <a:lstStyle/>
                    <a:p>
                      <a:pPr indent="0" lvl="0" marL="0" rtl="0" algn="l">
                        <a:spcBef>
                          <a:spcPts val="0"/>
                        </a:spcBef>
                        <a:spcAft>
                          <a:spcPts val="0"/>
                        </a:spcAft>
                        <a:buClr>
                          <a:schemeClr val="dk1"/>
                        </a:buClr>
                        <a:buSzPts val="1100"/>
                        <a:buFont typeface="Arial"/>
                        <a:buNone/>
                      </a:pPr>
                      <a:r>
                        <a:rPr lang="en-GB" sz="700">
                          <a:solidFill>
                            <a:schemeClr val="dk1"/>
                          </a:solidFill>
                          <a:latin typeface="Comfortaa"/>
                          <a:ea typeface="Comfortaa"/>
                          <a:cs typeface="Comfortaa"/>
                          <a:sym typeface="Comfortaa"/>
                        </a:rPr>
                        <a:t>Take responsibility for our learning</a:t>
                      </a:r>
                      <a:endParaRPr sz="700">
                        <a:latin typeface="Comfortaa"/>
                        <a:ea typeface="Comfortaa"/>
                        <a:cs typeface="Comfortaa"/>
                        <a:sym typeface="Comfortaa"/>
                      </a:endParaRPr>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FFFFFF"/>
                    </a:solidFill>
                  </a:tcPr>
                </a:tc>
              </a:tr>
              <a:tr h="241325">
                <a:tc vMerge="1"/>
                <a:tc>
                  <a:txBody>
                    <a:bodyPr/>
                    <a:lstStyle/>
                    <a:p>
                      <a:pPr indent="0" lvl="0" marL="0" rtl="0" algn="ctr">
                        <a:spcBef>
                          <a:spcPts val="0"/>
                        </a:spcBef>
                        <a:spcAft>
                          <a:spcPts val="0"/>
                        </a:spcAft>
                        <a:buNone/>
                      </a:pPr>
                      <a:r>
                        <a:rPr lang="en-GB" sz="500">
                          <a:latin typeface="Comfortaa"/>
                          <a:ea typeface="Comfortaa"/>
                          <a:cs typeface="Comfortaa"/>
                          <a:sym typeface="Comfortaa"/>
                        </a:rPr>
                        <a:t>Learning in class about:</a:t>
                      </a:r>
                      <a:endParaRPr sz="500">
                        <a:latin typeface="Comfortaa"/>
                        <a:ea typeface="Comfortaa"/>
                        <a:cs typeface="Comfortaa"/>
                        <a:sym typeface="Comfortaa"/>
                      </a:endParaRPr>
                    </a:p>
                  </a:txBody>
                  <a:tcPr marT="91425" marB="91425" marR="91425" marL="91425" anchor="ctr">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EAD1DC"/>
                    </a:solidFill>
                  </a:tcPr>
                </a:tc>
                <a:tc>
                  <a:txBody>
                    <a:bodyPr/>
                    <a:lstStyle/>
                    <a:p>
                      <a:pPr indent="0" lvl="0" marL="0" rtl="0" algn="l">
                        <a:spcBef>
                          <a:spcPts val="0"/>
                        </a:spcBef>
                        <a:spcAft>
                          <a:spcPts val="0"/>
                        </a:spcAft>
                        <a:buNone/>
                      </a:pPr>
                      <a:r>
                        <a:rPr lang="en-GB" sz="700">
                          <a:latin typeface="Comfortaa"/>
                          <a:ea typeface="Comfortaa"/>
                          <a:cs typeface="Comfortaa"/>
                          <a:sym typeface="Comfortaa"/>
                        </a:rPr>
                        <a:t>Sports Psychology</a:t>
                      </a:r>
                      <a:endParaRPr sz="700">
                        <a:latin typeface="Comfortaa"/>
                        <a:ea typeface="Comfortaa"/>
                        <a:cs typeface="Comfortaa"/>
                        <a:sym typeface="Comfortaa"/>
                      </a:endParaRPr>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FFFFFF"/>
                    </a:solidFill>
                  </a:tcPr>
                </a:tc>
              </a:tr>
            </a:tbl>
          </a:graphicData>
        </a:graphic>
      </p:graphicFrame>
      <p:pic>
        <p:nvPicPr>
          <p:cNvPr id="90" name="Google Shape;90;p14"/>
          <p:cNvPicPr preferRelativeResize="0"/>
          <p:nvPr/>
        </p:nvPicPr>
        <p:blipFill>
          <a:blip r:embed="rId4">
            <a:alphaModFix/>
          </a:blip>
          <a:stretch>
            <a:fillRect/>
          </a:stretch>
        </p:blipFill>
        <p:spPr>
          <a:xfrm>
            <a:off x="6901661" y="2168825"/>
            <a:ext cx="548440" cy="702375"/>
          </a:xfrm>
          <a:prstGeom prst="rect">
            <a:avLst/>
          </a:prstGeom>
          <a:noFill/>
          <a:ln>
            <a:noFill/>
          </a:ln>
        </p:spPr>
      </p:pic>
      <p:pic>
        <p:nvPicPr>
          <p:cNvPr id="91" name="Google Shape;91;p14"/>
          <p:cNvPicPr preferRelativeResize="0"/>
          <p:nvPr/>
        </p:nvPicPr>
        <p:blipFill>
          <a:blip r:embed="rId5">
            <a:alphaModFix/>
          </a:blip>
          <a:stretch>
            <a:fillRect/>
          </a:stretch>
        </p:blipFill>
        <p:spPr>
          <a:xfrm flipH="1">
            <a:off x="5764600" y="4189918"/>
            <a:ext cx="548450" cy="604832"/>
          </a:xfrm>
          <a:prstGeom prst="rect">
            <a:avLst/>
          </a:prstGeom>
          <a:noFill/>
          <a:ln>
            <a:noFill/>
          </a:ln>
        </p:spPr>
      </p:pic>
      <p:sp>
        <p:nvSpPr>
          <p:cNvPr id="92" name="Google Shape;92;p14"/>
          <p:cNvSpPr txBox="1"/>
          <p:nvPr/>
        </p:nvSpPr>
        <p:spPr>
          <a:xfrm rot="-486551">
            <a:off x="1247835" y="156841"/>
            <a:ext cx="1278180" cy="376068"/>
          </a:xfrm>
          <a:prstGeom prst="rect">
            <a:avLst/>
          </a:prstGeom>
          <a:solidFill>
            <a:srgbClr val="FFFFFF"/>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Comfortaa"/>
                <a:ea typeface="Comfortaa"/>
                <a:cs typeface="Comfortaa"/>
                <a:sym typeface="Comfortaa"/>
              </a:rPr>
              <a:t>Year 6’s</a:t>
            </a:r>
            <a:endParaRPr>
              <a:latin typeface="Comfortaa"/>
              <a:ea typeface="Comfortaa"/>
              <a:cs typeface="Comfortaa"/>
              <a:sym typeface="Comfortaa"/>
            </a:endParaRPr>
          </a:p>
        </p:txBody>
      </p:sp>
      <p:pic>
        <p:nvPicPr>
          <p:cNvPr id="93" name="Google Shape;93;p14"/>
          <p:cNvPicPr preferRelativeResize="0"/>
          <p:nvPr/>
        </p:nvPicPr>
        <p:blipFill rotWithShape="1">
          <a:blip r:embed="rId6">
            <a:alphaModFix/>
          </a:blip>
          <a:srcRect b="16990" l="16612" r="16672" t="19657"/>
          <a:stretch/>
        </p:blipFill>
        <p:spPr>
          <a:xfrm>
            <a:off x="3085787" y="1887975"/>
            <a:ext cx="405637" cy="320400"/>
          </a:xfrm>
          <a:prstGeom prst="rect">
            <a:avLst/>
          </a:prstGeom>
          <a:noFill/>
          <a:ln>
            <a:noFill/>
          </a:ln>
        </p:spPr>
      </p:pic>
      <p:pic>
        <p:nvPicPr>
          <p:cNvPr id="94" name="Google Shape;94;p14"/>
          <p:cNvPicPr preferRelativeResize="0"/>
          <p:nvPr/>
        </p:nvPicPr>
        <p:blipFill rotWithShape="1">
          <a:blip r:embed="rId7">
            <a:alphaModFix/>
          </a:blip>
          <a:srcRect b="3515" l="61969" r="6448" t="14911"/>
          <a:stretch/>
        </p:blipFill>
        <p:spPr>
          <a:xfrm>
            <a:off x="3715574" y="1520042"/>
            <a:ext cx="476675" cy="335615"/>
          </a:xfrm>
          <a:prstGeom prst="rect">
            <a:avLst/>
          </a:prstGeom>
          <a:noFill/>
          <a:ln cap="flat" cmpd="sng" w="8675">
            <a:solidFill>
              <a:srgbClr val="93C47D"/>
            </a:solidFill>
            <a:prstDash val="solid"/>
            <a:round/>
            <a:headEnd len="sm" w="sm" type="none"/>
            <a:tailEnd len="sm" w="sm" type="none"/>
          </a:ln>
        </p:spPr>
      </p:pic>
      <p:pic>
        <p:nvPicPr>
          <p:cNvPr id="95" name="Google Shape;95;p14"/>
          <p:cNvPicPr preferRelativeResize="0"/>
          <p:nvPr/>
        </p:nvPicPr>
        <p:blipFill rotWithShape="1">
          <a:blip r:embed="rId7">
            <a:alphaModFix/>
          </a:blip>
          <a:srcRect b="0" l="5949" r="62468" t="18427"/>
          <a:stretch/>
        </p:blipFill>
        <p:spPr>
          <a:xfrm>
            <a:off x="4192262" y="1520052"/>
            <a:ext cx="476675" cy="335615"/>
          </a:xfrm>
          <a:prstGeom prst="rect">
            <a:avLst/>
          </a:prstGeom>
          <a:noFill/>
          <a:ln cap="flat" cmpd="sng" w="8675">
            <a:solidFill>
              <a:srgbClr val="93C47D"/>
            </a:solidFill>
            <a:prstDash val="solid"/>
            <a:round/>
            <a:headEnd len="sm" w="sm" type="none"/>
            <a:tailEnd len="sm" w="sm" type="none"/>
          </a:ln>
        </p:spPr>
      </p:pic>
      <p:pic>
        <p:nvPicPr>
          <p:cNvPr id="96" name="Google Shape;96;p14"/>
          <p:cNvPicPr preferRelativeResize="0"/>
          <p:nvPr/>
        </p:nvPicPr>
        <p:blipFill>
          <a:blip r:embed="rId8">
            <a:alphaModFix/>
          </a:blip>
          <a:stretch>
            <a:fillRect/>
          </a:stretch>
        </p:blipFill>
        <p:spPr>
          <a:xfrm>
            <a:off x="7565980" y="1153378"/>
            <a:ext cx="1162747" cy="454200"/>
          </a:xfrm>
          <a:prstGeom prst="rect">
            <a:avLst/>
          </a:prstGeom>
          <a:noFill/>
          <a:ln>
            <a:noFill/>
          </a:ln>
        </p:spPr>
      </p:pic>
      <p:sp>
        <p:nvSpPr>
          <p:cNvPr id="97" name="Google Shape;97;p14">
            <a:hlinkClick r:id="rId9"/>
          </p:cNvPr>
          <p:cNvSpPr/>
          <p:nvPr/>
        </p:nvSpPr>
        <p:spPr>
          <a:xfrm>
            <a:off x="7940725" y="4179525"/>
            <a:ext cx="918300" cy="454200"/>
          </a:xfrm>
          <a:prstGeom prst="roundRect">
            <a:avLst>
              <a:gd fmla="val 16667" name="adj"/>
            </a:avLst>
          </a:prstGeom>
          <a:solidFill>
            <a:srgbClr val="FFF2CC"/>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700">
                <a:solidFill>
                  <a:srgbClr val="000000"/>
                </a:solidFill>
                <a:latin typeface="Comfortaa"/>
                <a:ea typeface="Comfortaa"/>
                <a:cs typeface="Comfortaa"/>
                <a:sym typeface="Comfortaa"/>
              </a:rPr>
              <a:t>Click here to go back to the main page</a:t>
            </a:r>
            <a:endParaRPr b="1" sz="700">
              <a:solidFill>
                <a:srgbClr val="000000"/>
              </a:solidFill>
              <a:latin typeface="Comfortaa"/>
              <a:ea typeface="Comfortaa"/>
              <a:cs typeface="Comfortaa"/>
              <a:sym typeface="Comfortaa"/>
            </a:endParaRPr>
          </a:p>
        </p:txBody>
      </p:sp>
      <p:pic>
        <p:nvPicPr>
          <p:cNvPr id="98" name="Google Shape;98;p14"/>
          <p:cNvPicPr preferRelativeResize="0"/>
          <p:nvPr/>
        </p:nvPicPr>
        <p:blipFill>
          <a:blip r:embed="rId10">
            <a:alphaModFix/>
          </a:blip>
          <a:stretch>
            <a:fillRect/>
          </a:stretch>
        </p:blipFill>
        <p:spPr>
          <a:xfrm>
            <a:off x="1927475" y="3960450"/>
            <a:ext cx="770749" cy="552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