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Bree Serif"/>
      <p:regular r:id="rId9"/>
    </p:embeddedFont>
    <p:embeddedFont>
      <p:font typeface="Comfortaa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B36B60-D015-4DF5-B4E9-85596E471226}">
  <a:tblStyle styleId="{40B36B60-D015-4DF5-B4E9-85596E4712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Comfortaa-bold.fntdata"/><Relationship Id="rId10" Type="http://schemas.openxmlformats.org/officeDocument/2006/relationships/font" Target="fonts/Comfortaa-regular.fntdata"/><Relationship Id="rId9" Type="http://schemas.openxmlformats.org/officeDocument/2006/relationships/font" Target="fonts/BreeSerif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54c40aa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54c40aa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a59dc9a9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a59dc9a9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hyperlink" Target="https://docs.google.com/presentation/d/e/2PACX-1vR9AvD8I5ZXia4tJKSbljegTjB9vmBh0Qc3tNuhlw9A7KGFDslvDx4FLj_mPDUmpfYHeaBhY_9C_MPe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02625" y="771864"/>
            <a:ext cx="1613700" cy="3255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94200" y="1196485"/>
            <a:ext cx="1807200" cy="20640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Percy Jackson and 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Lightning Thief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Styles of writing to be covered</a:t>
            </a:r>
            <a:endParaRPr sz="75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Description of a minotaur 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Recount 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Newspaper report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Grammar </a:t>
            </a:r>
            <a:endParaRPr sz="75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Use modal verbs accurately.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Use personal and impersonal language.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Punctuate direct and reported speech correctly.</a:t>
            </a:r>
            <a:endParaRPr sz="75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013175" y="1161098"/>
            <a:ext cx="736800" cy="94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859775" y="2173050"/>
            <a:ext cx="2833800" cy="24837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Greece- </a:t>
            </a:r>
            <a:r>
              <a:rPr lang="en-GB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How was London 2012 different to Athens 2004?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GB" sz="800">
                <a:latin typeface="Comic Sans MS"/>
                <a:ea typeface="Comic Sans MS"/>
                <a:cs typeface="Comic Sans MS"/>
                <a:sym typeface="Comic Sans MS"/>
              </a:rPr>
              <a:t>Lesson 1-</a:t>
            </a: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Where is Greece?</a:t>
            </a:r>
            <a:endParaRPr sz="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ic Sans MS"/>
                <a:ea typeface="Comic Sans MS"/>
                <a:cs typeface="Comic Sans MS"/>
                <a:sym typeface="Comic Sans MS"/>
              </a:rPr>
              <a:t>Lesson 2-</a:t>
            </a: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 What are physical features of Greece?</a:t>
            </a:r>
            <a:endParaRPr sz="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ic Sans MS"/>
                <a:ea typeface="Comic Sans MS"/>
                <a:cs typeface="Comic Sans MS"/>
                <a:sym typeface="Comic Sans MS"/>
              </a:rPr>
              <a:t>Lesson 3-</a:t>
            </a: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 What are human features of Greece?</a:t>
            </a:r>
            <a:endParaRPr sz="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ic Sans MS"/>
                <a:ea typeface="Comic Sans MS"/>
                <a:cs typeface="Comic Sans MS"/>
                <a:sym typeface="Comic Sans MS"/>
              </a:rPr>
              <a:t>Lesson 4- </a:t>
            </a: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How was London 20212 different to Athens 2004?</a:t>
            </a:r>
            <a:endParaRPr sz="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ic Sans MS"/>
                <a:ea typeface="Comic Sans MS"/>
                <a:cs typeface="Comic Sans MS"/>
                <a:sym typeface="Comic Sans MS"/>
              </a:rPr>
              <a:t>Lesson 5- </a:t>
            </a: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How was the London Olympics designed to be sustainable? (field visit)</a:t>
            </a:r>
            <a:endParaRPr sz="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ic Sans MS"/>
                <a:ea typeface="Comic Sans MS"/>
                <a:cs typeface="Comic Sans MS"/>
                <a:sym typeface="Comic Sans MS"/>
              </a:rPr>
              <a:t>Lesson 6- </a:t>
            </a: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How was the London Olympics designed to be sustainable? (presentation creation)</a:t>
            </a:r>
            <a:endParaRPr sz="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2013175" y="3496285"/>
            <a:ext cx="3684600" cy="1160400"/>
          </a:xfrm>
          <a:prstGeom prst="snip1Rect">
            <a:avLst>
              <a:gd fmla="val 18902" name="adj"/>
            </a:avLst>
          </a:prstGeom>
          <a:solidFill>
            <a:srgbClr val="FFFFFF"/>
          </a:solidFill>
          <a:ln cap="flat" cmpd="sng" w="1905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6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Place Value</a:t>
            </a:r>
            <a:endParaRPr b="1" sz="6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Read and write numbers to 1 000 000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Understand the value of the digits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Partitioning numbers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Rounding numbers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Use negative numbers in context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6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Addition and Subtraction</a:t>
            </a:r>
            <a:endParaRPr b="1" sz="6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Mental strategies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Formal written methods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Application of skills through reasoning and problem solving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74600" y="3333538"/>
            <a:ext cx="2000700" cy="1380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1905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56725" y="2056290"/>
            <a:ext cx="3212700" cy="438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Geography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56925" y="1097406"/>
            <a:ext cx="2685900" cy="2299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Materials and their properties</a:t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Compare and group together every day materials on the basis of their properties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Give reasons for the particular uses of everyday materials based on evidence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Know that some materials will dissolve and describe how to recover a substance from a solution.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Decide how mixtures might be separated, including through evaporating.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111150" y="816206"/>
            <a:ext cx="2299200" cy="6777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021875" y="786028"/>
            <a:ext cx="2630700" cy="1160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106625" y="879801"/>
            <a:ext cx="2461200" cy="97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7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Systems and searching </a:t>
            </a:r>
            <a:endParaRPr b="1" sz="7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6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1:  Online Safety</a:t>
            </a:r>
            <a:endParaRPr b="1" sz="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2: Computer systems and us</a:t>
            </a:r>
            <a:endParaRPr b="1" sz="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3: Searching the web</a:t>
            </a:r>
            <a:endParaRPr b="1" sz="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4: Selecting search results </a:t>
            </a:r>
            <a:endParaRPr b="1" sz="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5: How search results are ranked</a:t>
            </a:r>
            <a:endParaRPr b="1" sz="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6: How are searches influenced</a:t>
            </a:r>
            <a:endParaRPr b="1" sz="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6699875" y="701234"/>
            <a:ext cx="1274700" cy="240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1550" y="607425"/>
            <a:ext cx="764825" cy="48998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5500" y="3077116"/>
            <a:ext cx="685825" cy="35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3425" y="3651436"/>
            <a:ext cx="764825" cy="669696"/>
          </a:xfrm>
          <a:prstGeom prst="rect">
            <a:avLst/>
          </a:prstGeom>
          <a:noFill/>
          <a:ln cap="flat" cmpd="sng" w="1905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01549" y="2447926"/>
            <a:ext cx="764825" cy="48874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6325" y="1547883"/>
            <a:ext cx="536286" cy="48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3345150" y="3017350"/>
            <a:ext cx="2804100" cy="16236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Comfortaa"/>
                <a:ea typeface="Comfortaa"/>
                <a:cs typeface="Comfortaa"/>
                <a:sym typeface="Comfortaa"/>
              </a:rPr>
              <a:t>Our topic for this half term is: Being me</a:t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omfortaa"/>
              <a:buChar char="●"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Face new challenges positively and set personal learning goals. 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omfortaa"/>
              <a:buChar char="●"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Understand my rights and responsibilities as  citizen of the UK. 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omfortaa"/>
              <a:buChar char="●"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My rights and responsibilities as a member of our school.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omfortaa"/>
              <a:buChar char="●"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Make choices about my behaviour and understand consequences/rewards.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omfortaa"/>
              <a:buChar char="●"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Understand how democracy and having a voice in a 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community can impact me. 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6255675" y="2763350"/>
            <a:ext cx="2549700" cy="1989600"/>
          </a:xfrm>
          <a:prstGeom prst="ellipseRibbon2">
            <a:avLst>
              <a:gd fmla="val 21997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Comfortaa"/>
                <a:ea typeface="Comfortaa"/>
                <a:cs typeface="Comfortaa"/>
                <a:sym typeface="Comfortaa"/>
              </a:rPr>
              <a:t>Topic: Drawing monsters of Greek mythology</a:t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Product: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Character drawing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Skills: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omfortaa"/>
              <a:buChar char="●"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Tonal drawing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omfortaa"/>
              <a:buChar char="●"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Collage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omfortaa"/>
              <a:buChar char="●"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Ink drawing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Concepts: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omfortaa"/>
              <a:buChar char="●"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Why are Greek myths and monsters so enduring?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omfortaa"/>
              <a:buChar char="●"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Anthropomorphism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4658001" y="873875"/>
            <a:ext cx="2804100" cy="1623600"/>
          </a:xfrm>
          <a:prstGeom prst="doubleWave">
            <a:avLst>
              <a:gd fmla="val 6250" name="adj1"/>
              <a:gd fmla="val -742" name="adj2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 u="sng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inner forces affect how we think and behave?</a:t>
            </a:r>
            <a:endParaRPr b="1" sz="600" u="sng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128099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Identify personal triggers and situations that lead to temptation and develop strategies for resisting temptation effectively.</a:t>
            </a:r>
            <a:endParaRPr sz="6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128099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Understand why Adam and Eve didn't listen to God and what we can learn from their story.</a:t>
            </a:r>
            <a:endParaRPr sz="6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128099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Explore why Jonah acted the way he did and what lessons we can take from his actions.</a:t>
            </a:r>
            <a:endParaRPr sz="6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128099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Discover and describe the beliefs we strongly stand by, even when it's tough.</a:t>
            </a:r>
            <a:endParaRPr sz="6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128099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Understand why it can be hard to accept things we know are true and find ways to make it easier.</a:t>
            </a:r>
            <a:endParaRPr sz="6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6149375" y="2748625"/>
            <a:ext cx="1127400" cy="3096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Art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515750" y="2991550"/>
            <a:ext cx="2296200" cy="15402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Year 5 will be writing Protest Songs whilst learning about Ethel Smyth and the Suffragette movement.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They will write and compose their own song before performing it for the whole school!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529325" y="2917875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1729625" y="2917875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4782400" y="8179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7545775" y="695275"/>
            <a:ext cx="1282500" cy="12453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Geography fieldwork to Olympic park!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7450088" y="1984775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6696" y="2680901"/>
            <a:ext cx="583249" cy="5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1949" y="3234924"/>
            <a:ext cx="613750" cy="72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7" name="Google Shape;87;p14"/>
          <p:cNvGraphicFramePr/>
          <p:nvPr/>
        </p:nvGraphicFramePr>
        <p:xfrm>
          <a:off x="390750" y="81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{40B36B60-D015-4DF5-B4E9-85596E471226}</a:tableStyleId>
              </a:tblPr>
              <a:tblGrid>
                <a:gridCol w="1393750"/>
                <a:gridCol w="747825"/>
                <a:gridCol w="2039675"/>
              </a:tblGrid>
              <a:tr h="3690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39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Wednesday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2981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Reaction/ Response time</a:t>
                      </a:r>
                      <a:endParaRPr sz="6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Coordination - Ball skills</a:t>
                      </a:r>
                      <a:endParaRPr sz="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Basketball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Embrace  challenge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in class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Challenging yourself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8" name="Google Shape;88;p14"/>
          <p:cNvSpPr txBox="1"/>
          <p:nvPr/>
        </p:nvSpPr>
        <p:spPr>
          <a:xfrm rot="-486551">
            <a:off x="1247835" y="15684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5’s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52" y="263925"/>
            <a:ext cx="856219" cy="55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7475" y="2192749"/>
            <a:ext cx="918300" cy="58289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>
            <a:hlinkClick r:id="rId8"/>
          </p:cNvPr>
          <p:cNvSpPr/>
          <p:nvPr/>
        </p:nvSpPr>
        <p:spPr>
          <a:xfrm>
            <a:off x="7940725" y="41795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69040" y="4102200"/>
            <a:ext cx="1114560" cy="309600"/>
          </a:xfrm>
          <a:prstGeom prst="rect">
            <a:avLst/>
          </a:prstGeom>
          <a:noFill/>
          <a:ln cap="flat" cmpd="sng" w="84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