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Comfortaa Light"/>
      <p:regular r:id="rId9"/>
      <p:bold r:id="rId10"/>
    </p:embeddedFont>
    <p:embeddedFont>
      <p:font typeface="Tahoma"/>
      <p:regular r:id="rId11"/>
      <p:bold r:id="rId12"/>
    </p:embeddedFont>
    <p:embeddedFont>
      <p:font typeface="Comfortaa"/>
      <p:regular r:id="rId13"/>
      <p:bold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288FB92-89AD-4C55-B37F-64FD1CEBD3AC}">
  <a:tblStyle styleId="{1288FB92-89AD-4C55-B37F-64FD1CEBD3A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ahoma-regular.fntdata"/><Relationship Id="rId10" Type="http://schemas.openxmlformats.org/officeDocument/2006/relationships/font" Target="fonts/ComfortaaLight-bold.fntdata"/><Relationship Id="rId13" Type="http://schemas.openxmlformats.org/officeDocument/2006/relationships/font" Target="fonts/Comfortaa-regular.fntdata"/><Relationship Id="rId12" Type="http://schemas.openxmlformats.org/officeDocument/2006/relationships/font" Target="fonts/Tahom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ComfortaaLight-regular.fntdata"/><Relationship Id="rId14" Type="http://schemas.openxmlformats.org/officeDocument/2006/relationships/font" Target="fonts/Comforta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af4eb1e4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af4eb1e4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7af4eb1e4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7af4eb1e4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2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6.png"/><Relationship Id="rId7" Type="http://schemas.openxmlformats.org/officeDocument/2006/relationships/image" Target="../media/image4.png"/><Relationship Id="rId8" Type="http://schemas.openxmlformats.org/officeDocument/2006/relationships/hyperlink" Target="https://docs.google.com/presentation/d/e/2PACX-1vR9AvD8I5ZXia4tJKSbljegTjB9vmBh0Qc3tNuhlw9A7KGFDslvDx4FLj_mPDUmpfYHeaBhY_9C_MPe/pub?start=false&amp;loop=false&amp;delayms=30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551738" y="772725"/>
            <a:ext cx="1613700" cy="339000"/>
          </a:xfrm>
          <a:prstGeom prst="homePlate">
            <a:avLst>
              <a:gd fmla="val 50000" name="adj"/>
            </a:avLst>
          </a:prstGeom>
          <a:solidFill>
            <a:srgbClr val="FFFFFF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English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23713" y="1214900"/>
            <a:ext cx="2183700" cy="2468700"/>
          </a:xfrm>
          <a:prstGeom prst="round2SameRect">
            <a:avLst>
              <a:gd fmla="val 0" name="adj1"/>
              <a:gd fmla="val 22789" name="adj2"/>
            </a:avLst>
          </a:prstGeom>
          <a:solidFill>
            <a:srgbClr val="FFFFFF"/>
          </a:solidFill>
          <a:ln cap="flat" cmpd="sng" w="38100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Style of writing to be covered: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Letter writing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Narrative description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Balanced discussion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Explanation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Grammar: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Choose nouns or pronouns appropriately for clarity and cohesion to avoid repetition.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Use brackets, dashes or commas to mark parenthesis with accuracy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Use fronted adverbials to begin a sentence with some accuracy</a:t>
            </a: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165450" y="993825"/>
            <a:ext cx="690000" cy="25491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93C4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We are reading: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5859763" y="2369950"/>
            <a:ext cx="3006600" cy="2365500"/>
          </a:xfrm>
          <a:prstGeom prst="verticalScroll">
            <a:avLst>
              <a:gd fmla="val 12500" name="adj"/>
            </a:avLst>
          </a:prstGeom>
          <a:solidFill>
            <a:srgbClr val="FFFFFF"/>
          </a:solidFill>
          <a:ln cap="flat" cmpd="sng" w="952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Italy</a:t>
            </a:r>
            <a:endParaRPr b="1"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Know the location of Europe on a map and globe.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Know and locate some of Europe's major countries and cities.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Locate Italy using maps and focus on the key physical and human characteristics, countries, and major cities.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Learn about Italian culture and influence of weather, lifestyle and the economy.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1463700" y="3599275"/>
            <a:ext cx="4558200" cy="1123800"/>
          </a:xfrm>
          <a:prstGeom prst="snip1Rect">
            <a:avLst>
              <a:gd fmla="val 20578" name="adj"/>
            </a:avLst>
          </a:prstGeom>
          <a:solidFill>
            <a:srgbClr val="FFFFFF"/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Place Value: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4 - Digit place value, Finding 10,100,1000 more or less , Rounding numbers to the nearest 10,100,100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Addition and Subtraction: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Select appropriate strategies to add and subtract using column and regrouping methods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t/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">
                <a:latin typeface="Comfortaa"/>
                <a:ea typeface="Comfortaa"/>
                <a:cs typeface="Comfortaa"/>
                <a:sym typeface="Comfortaa"/>
              </a:rPr>
              <a:t>Multiplication and Division:</a:t>
            </a:r>
            <a:endParaRPr b="1" sz="800"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spcBef>
                <a:spcPts val="0"/>
              </a:spcBef>
              <a:spcAft>
                <a:spcPts val="0"/>
              </a:spcAft>
              <a:buSzPts val="700"/>
              <a:buFont typeface="Comfortaa"/>
              <a:buChar char="●"/>
            </a:pPr>
            <a:r>
              <a:rPr lang="en-GB" sz="700">
                <a:latin typeface="Comfortaa"/>
                <a:ea typeface="Comfortaa"/>
                <a:cs typeface="Comfortaa"/>
                <a:sym typeface="Comfortaa"/>
              </a:rPr>
              <a:t>Times tables, Short multiplication, Multiplying three 1 digit numbers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29563" y="3858225"/>
            <a:ext cx="1474500" cy="1075800"/>
          </a:xfrm>
          <a:prstGeom prst="mathDivide">
            <a:avLst>
              <a:gd fmla="val 23520" name="adj1"/>
              <a:gd fmla="val 5880" name="adj2"/>
              <a:gd fmla="val 11760" name="adj3"/>
            </a:avLst>
          </a:prstGeom>
          <a:solidFill>
            <a:srgbClr val="FFFFFF"/>
          </a:solidFill>
          <a:ln cap="flat" cmpd="sng" w="2857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Maths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5756713" y="2248350"/>
            <a:ext cx="3212700" cy="456900"/>
          </a:xfrm>
          <a:prstGeom prst="ellipseRibbon2">
            <a:avLst>
              <a:gd fmla="val 25000" name="adj1"/>
              <a:gd fmla="val 50000" name="adj2"/>
              <a:gd fmla="val 12500" name="adj3"/>
            </a:avLst>
          </a:prstGeom>
          <a:solidFill>
            <a:srgbClr val="FFFFFF"/>
          </a:solidFill>
          <a:ln cap="flat" cmpd="sng" w="28575">
            <a:solidFill>
              <a:srgbClr val="F9CB9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2855438" y="1249825"/>
            <a:ext cx="2764800" cy="2165100"/>
          </a:xfrm>
          <a:prstGeom prst="snip2SameRect">
            <a:avLst>
              <a:gd fmla="val 16667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Animals and their habitats</a:t>
            </a:r>
            <a:endParaRPr b="1"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 how habitats change throughout the year.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 how animals are suited to their habitats.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Look at the way humans change the environment and affect animal habitats.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Group animals based upon visible characteristics.</a:t>
            </a:r>
            <a:endParaRPr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"/>
              <a:buChar char="●"/>
            </a:pPr>
            <a:r>
              <a:rPr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Classify animals using keys.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3077413" y="910825"/>
            <a:ext cx="2183700" cy="621900"/>
          </a:xfrm>
          <a:prstGeom prst="cloudCallout">
            <a:avLst>
              <a:gd fmla="val 57689" name="adj1"/>
              <a:gd fmla="val 49981" name="adj2"/>
            </a:avLst>
          </a:prstGeom>
          <a:solidFill>
            <a:srgbClr val="FFFFFF"/>
          </a:solidFill>
          <a:ln cap="flat" cmpd="sng" w="28575">
            <a:solidFill>
              <a:srgbClr val="EA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 Light"/>
                <a:ea typeface="Comfortaa Light"/>
                <a:cs typeface="Comfortaa Light"/>
                <a:sym typeface="Comfortaa Light"/>
              </a:rPr>
              <a:t>Science</a:t>
            </a:r>
            <a:endParaRPr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6021863" y="910825"/>
            <a:ext cx="2947500" cy="1223100"/>
          </a:xfrm>
          <a:prstGeom prst="rect">
            <a:avLst/>
          </a:prstGeom>
          <a:solidFill>
            <a:srgbClr val="B7B7B7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6071813" y="960475"/>
            <a:ext cx="2847600" cy="112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Web page creation</a:t>
            </a:r>
            <a:endParaRPr b="1"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 Light"/>
              <a:buChar char="●"/>
            </a:pPr>
            <a:r>
              <a:rPr lang="en-GB" sz="9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Researching information</a:t>
            </a:r>
            <a:endParaRPr sz="9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 Light"/>
              <a:buChar char="●"/>
            </a:pPr>
            <a:r>
              <a:rPr lang="en-GB" sz="9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Sourcing relevant information</a:t>
            </a:r>
            <a:endParaRPr sz="9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Comfortaa Light"/>
              <a:buChar char="●"/>
            </a:pPr>
            <a:r>
              <a:rPr lang="en-GB" sz="9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Using tools e.g image search and spell check</a:t>
            </a:r>
            <a:endParaRPr sz="9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 Light"/>
              <a:buChar char="●"/>
            </a:pPr>
            <a:r>
              <a:rPr lang="en-GB" sz="900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To confidently use a variety of software including internet services</a:t>
            </a:r>
            <a:endParaRPr sz="800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5" name="Google Shape;65;p13"/>
          <p:cNvSpPr/>
          <p:nvPr/>
        </p:nvSpPr>
        <p:spPr>
          <a:xfrm>
            <a:off x="7553400" y="772725"/>
            <a:ext cx="1274700" cy="2505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9E9E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Computing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73688" y="1450878"/>
            <a:ext cx="535591" cy="538025"/>
          </a:xfrm>
          <a:prstGeom prst="rect">
            <a:avLst/>
          </a:prstGeom>
          <a:noFill/>
          <a:ln cap="flat" cmpd="sng" w="9525">
            <a:solidFill>
              <a:srgbClr val="F4CCCC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7" name="Google Shape;67;p13"/>
          <p:cNvPicPr preferRelativeResize="0"/>
          <p:nvPr/>
        </p:nvPicPr>
        <p:blipFill rotWithShape="1">
          <a:blip r:embed="rId5">
            <a:alphaModFix/>
          </a:blip>
          <a:srcRect b="8917" l="0" r="911" t="0"/>
          <a:stretch/>
        </p:blipFill>
        <p:spPr>
          <a:xfrm>
            <a:off x="7975162" y="2754100"/>
            <a:ext cx="431175" cy="250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3"/>
          <p:cNvSpPr txBox="1"/>
          <p:nvPr/>
        </p:nvSpPr>
        <p:spPr>
          <a:xfrm rot="-486551">
            <a:off x="1278772" y="249741"/>
            <a:ext cx="1278180" cy="376068"/>
          </a:xfrm>
          <a:prstGeom prst="rect">
            <a:avLst/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fortaa"/>
                <a:ea typeface="Comfortaa"/>
                <a:cs typeface="Comfortaa"/>
                <a:sym typeface="Comfortaa"/>
              </a:rPr>
              <a:t>Year 4’s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9" name="Google Shape;6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2650" y="2142863"/>
            <a:ext cx="535600" cy="62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42638" y="2858050"/>
            <a:ext cx="535601" cy="621901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274850" y="1450875"/>
            <a:ext cx="535575" cy="598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3293338" y="2752325"/>
            <a:ext cx="2812800" cy="1989600"/>
          </a:xfrm>
          <a:prstGeom prst="foldedCorner">
            <a:avLst>
              <a:gd fmla="val 25843" name="adj"/>
            </a:avLst>
          </a:prstGeom>
          <a:solidFill>
            <a:srgbClr val="FFFFFF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Being Me</a:t>
            </a:r>
            <a:endParaRPr b="1" sz="9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Know my attitudes and actions make a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difference to the class team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To understand who is in my school community, the roles they play and how I fit in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To understand how democracy works through the school council/in this school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SzPts val="800"/>
              <a:buFont typeface="Comfortaa"/>
              <a:buChar char="●"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To understand that my actions affect myself and others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understand how groups come 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together to make decisions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omic Sans MS"/>
              <a:buNone/>
            </a:pPr>
            <a:r>
              <a:t/>
            </a:r>
            <a:endParaRPr b="1" sz="9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6103650" y="2667575"/>
            <a:ext cx="2712600" cy="1989600"/>
          </a:xfrm>
          <a:prstGeom prst="ellipseRibbon2">
            <a:avLst>
              <a:gd fmla="val 25000" name="adj1"/>
              <a:gd fmla="val 100000" name="adj2"/>
              <a:gd fmla="val 12500" name="adj3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latin typeface="Comfortaa"/>
                <a:ea typeface="Comfortaa"/>
                <a:cs typeface="Comfortaa"/>
                <a:sym typeface="Comfortaa"/>
              </a:rPr>
              <a:t>Drawing</a:t>
            </a:r>
            <a:endParaRPr b="1" sz="900"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i="1"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Analyse an artwork</a:t>
            </a:r>
            <a:endParaRPr i="1"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i="1"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Record movement</a:t>
            </a:r>
            <a:endParaRPr i="1"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i="1"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Draw a moving figure</a:t>
            </a:r>
            <a:endParaRPr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i="1"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Create a dynamic composition</a:t>
            </a:r>
            <a:endParaRPr i="1"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omfortaa"/>
              <a:buChar char="●"/>
            </a:pPr>
            <a:r>
              <a:rPr i="1" lang="en-GB" sz="8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Create an oil pastel drawing</a:t>
            </a:r>
            <a:endParaRPr i="1" sz="8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aphicFrame>
        <p:nvGraphicFramePr>
          <p:cNvPr id="78" name="Google Shape;78;p14"/>
          <p:cNvGraphicFramePr/>
          <p:nvPr/>
        </p:nvGraphicFramePr>
        <p:xfrm>
          <a:off x="417975" y="660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{1288FB92-89AD-4C55-B37F-64FD1CEBD3AC}</a:tableStyleId>
              </a:tblPr>
              <a:tblGrid>
                <a:gridCol w="1393750"/>
                <a:gridCol w="747825"/>
                <a:gridCol w="2039675"/>
              </a:tblGrid>
              <a:tr h="36907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Physical Education (PE)</a:t>
                      </a:r>
                      <a:endParaRPr b="1" sz="10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 hMerge="1"/>
              </a:tr>
              <a:tr h="2839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This term your PE will be on: Tuesday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 hMerge="1"/>
                <a:tc hMerge="1"/>
              </a:tr>
              <a:tr h="2981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Fundamental Focus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Dynamic balance- On a line</a:t>
                      </a:r>
                      <a:endParaRPr sz="600">
                        <a:solidFill>
                          <a:srgbClr val="000000"/>
                        </a:solidFill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solidFill>
                            <a:srgbClr val="000000"/>
                          </a:solidFill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Coordination - Ball skills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279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Sport Specific Focus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Tag rugby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7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Whole child focus</a:t>
                      </a:r>
                      <a:endParaRPr sz="7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PE award for: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Consistently try to improve.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413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5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Learning in class about:</a:t>
                      </a:r>
                      <a:endParaRPr sz="5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">
                          <a:latin typeface="Comfortaa"/>
                          <a:ea typeface="Comfortaa"/>
                          <a:cs typeface="Comfortaa"/>
                          <a:sym typeface="Comfortaa"/>
                        </a:rPr>
                        <a:t>Attitudes and Actions</a:t>
                      </a:r>
                      <a:endParaRPr sz="600">
                        <a:latin typeface="Comfortaa"/>
                        <a:ea typeface="Comfortaa"/>
                        <a:cs typeface="Comfortaa"/>
                        <a:sym typeface="Comfortaa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5A6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9" name="Google Shape;79;p14"/>
          <p:cNvSpPr/>
          <p:nvPr/>
        </p:nvSpPr>
        <p:spPr>
          <a:xfrm>
            <a:off x="4648200" y="629425"/>
            <a:ext cx="2896500" cy="1885800"/>
          </a:xfrm>
          <a:prstGeom prst="doubleWave">
            <a:avLst>
              <a:gd fmla="val 6250" name="adj1"/>
              <a:gd fmla="val 804" name="adj2"/>
            </a:avLst>
          </a:prstGeom>
          <a:solidFill>
            <a:srgbClr val="FFFFFF"/>
          </a:solidFill>
          <a:ln cap="flat" cmpd="sng" w="952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Understand and analyse the diverse perspectives and beliefs about God held by members of the class.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Find out how Hindu people show their beliefs about God, what a shrine is and why it is important. Discover how Hindu people pray and worship in their own houses.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Explore what happens inside a Hindu temple called a Mandir and why it's important. 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273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omfortaa"/>
              <a:buChar char="●"/>
            </a:pPr>
            <a:r>
              <a:rPr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Understand why prayer is so important in the lives of Hindu people.</a:t>
            </a:r>
            <a:endParaRPr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6160225" y="2652850"/>
            <a:ext cx="1127400" cy="309600"/>
          </a:xfrm>
          <a:prstGeom prst="snip2DiagRect">
            <a:avLst>
              <a:gd fmla="val 0" name="adj1"/>
              <a:gd fmla="val 50000" name="adj2"/>
            </a:avLst>
          </a:prstGeom>
          <a:solidFill>
            <a:srgbClr val="FFFFFF"/>
          </a:solidFill>
          <a:ln cap="flat" cmpd="sng" w="19050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Art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3510750" y="2652850"/>
            <a:ext cx="1282500" cy="3096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PSHE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4793250" y="629425"/>
            <a:ext cx="2058300" cy="309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DD7E6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latin typeface="Comfortaa"/>
                <a:ea typeface="Comfortaa"/>
                <a:cs typeface="Comfortaa"/>
                <a:sym typeface="Comfortaa"/>
              </a:rPr>
              <a:t>Religious Education</a:t>
            </a:r>
            <a:endParaRPr b="1" sz="13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3" name="Google Shape;83;p14"/>
          <p:cNvSpPr/>
          <p:nvPr/>
        </p:nvSpPr>
        <p:spPr>
          <a:xfrm>
            <a:off x="7526350" y="503900"/>
            <a:ext cx="1378200" cy="1047900"/>
          </a:xfrm>
          <a:prstGeom prst="downArrowCallout">
            <a:avLst>
              <a:gd fmla="val 25000" name="adj1"/>
              <a:gd fmla="val 25000" name="adj2"/>
              <a:gd fmla="val 25000" name="adj3"/>
              <a:gd fmla="val 64977" name="adj4"/>
            </a:avLst>
          </a:prstGeom>
          <a:solidFill>
            <a:srgbClr val="FFFFFF"/>
          </a:solidFill>
          <a:ln cap="flat" cmpd="sng" w="19050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Walthamstow Wetlands - Observe a reservoir and machinery for pumping water</a:t>
            </a:r>
            <a:endParaRPr sz="7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7593675" y="1580875"/>
            <a:ext cx="1282500" cy="464562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Comfortaa"/>
                <a:ea typeface="Comfortaa"/>
                <a:cs typeface="Comfortaa"/>
                <a:sym typeface="Comfortaa"/>
              </a:rPr>
              <a:t>Curriculum Enrichment</a:t>
            </a:r>
            <a:endParaRPr b="1" sz="1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9250" y="2564500"/>
            <a:ext cx="486300" cy="486300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1850" y="2509925"/>
            <a:ext cx="594403" cy="858349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p14"/>
          <p:cNvSpPr/>
          <p:nvPr/>
        </p:nvSpPr>
        <p:spPr>
          <a:xfrm>
            <a:off x="342750" y="2752325"/>
            <a:ext cx="2896500" cy="1885800"/>
          </a:xfrm>
          <a:prstGeom prst="round2SameRect">
            <a:avLst>
              <a:gd fmla="val 34012" name="adj1"/>
              <a:gd fmla="val 0" name="adj2"/>
            </a:avLst>
          </a:prstGeom>
          <a:solidFill>
            <a:srgbClr val="FFFFFF"/>
          </a:solidFill>
          <a:ln cap="flat" cmpd="sng" w="9525">
            <a:solidFill>
              <a:srgbClr val="FFE5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Year 4 will return to Samba drumming this term, learning how to: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● hold drum sticks and make a good sound on my instrument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● follow 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hand</a:t>
            </a: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 signals from the Samba leader for 5 different sections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● play in time for 1 minute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● play Samba Reggae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● play a groove with 3 different rhythms in 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latin typeface="Comfortaa"/>
                <a:ea typeface="Comfortaa"/>
                <a:cs typeface="Comfortaa"/>
                <a:sym typeface="Comfortaa"/>
              </a:rPr>
              <a:t>● play different styles of Samba</a:t>
            </a:r>
            <a:endParaRPr sz="8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8" name="Google Shape;88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3775" y="2763323"/>
            <a:ext cx="863675" cy="5747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4"/>
          <p:cNvSpPr/>
          <p:nvPr/>
        </p:nvSpPr>
        <p:spPr>
          <a:xfrm>
            <a:off x="1732975" y="2652850"/>
            <a:ext cx="1183200" cy="309600"/>
          </a:xfrm>
          <a:prstGeom prst="teardrop">
            <a:avLst>
              <a:gd fmla="val 100000" name="adj"/>
            </a:avLst>
          </a:prstGeom>
          <a:solidFill>
            <a:srgbClr val="FFFFFF"/>
          </a:solidFill>
          <a:ln cap="flat" cmpd="sng" w="19050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Comfortaa"/>
                <a:ea typeface="Comfortaa"/>
                <a:cs typeface="Comfortaa"/>
                <a:sym typeface="Comfortaa"/>
              </a:rPr>
              <a:t>Music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940808">
            <a:off x="6676050" y="333450"/>
            <a:ext cx="863675" cy="51820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4">
            <a:hlinkClick r:id="rId8"/>
          </p:cNvPr>
          <p:cNvSpPr/>
          <p:nvPr/>
        </p:nvSpPr>
        <p:spPr>
          <a:xfrm>
            <a:off x="7940725" y="4179525"/>
            <a:ext cx="918300" cy="4542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7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Click here to go back to the main page</a:t>
            </a:r>
            <a:endParaRPr b="1" sz="700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