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</p:sldIdLst>
  <p:sldSz cy="5143500" cx="9144000"/>
  <p:notesSz cx="6858000" cy="9144000"/>
  <p:embeddedFontLst>
    <p:embeddedFont>
      <p:font typeface="Comfortaa Light"/>
      <p:regular r:id="rId9"/>
      <p:bold r:id="rId10"/>
    </p:embeddedFont>
    <p:embeddedFont>
      <p:font typeface="Comfortaa"/>
      <p:regular r:id="rId11"/>
      <p:bold r:id="rId1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DA80EDE-18F5-480C-AB77-61CF63209435}">
  <a:tblStyle styleId="{7DA80EDE-18F5-480C-AB77-61CF632094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11" Type="http://schemas.openxmlformats.org/officeDocument/2006/relationships/font" Target="fonts/Comfortaa-regular.fntdata"/><Relationship Id="rId10" Type="http://schemas.openxmlformats.org/officeDocument/2006/relationships/font" Target="fonts/ComfortaaLight-bold.fntdata"/><Relationship Id="rId12" Type="http://schemas.openxmlformats.org/officeDocument/2006/relationships/font" Target="fonts/Comfortaa-bold.fntdata"/><Relationship Id="rId9" Type="http://schemas.openxmlformats.org/officeDocument/2006/relationships/font" Target="fonts/ComfortaaLight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c6593e7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c6593e7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7c6593e78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7c6593e78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8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12.png"/><Relationship Id="rId10" Type="http://schemas.openxmlformats.org/officeDocument/2006/relationships/image" Target="../media/image3.png"/><Relationship Id="rId9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hyperlink" Target="https://docs.google.com/presentation/d/e/2PACX-1vR9AvD8I5ZXia4tJKSbljegTjB9vmBh0Qc3tNuhlw9A7KGFDslvDx4FLj_mPDUmpfYHeaBhY_9C_MPe/pub?start=false&amp;loop=false&amp;delayms=3000" TargetMode="External"/><Relationship Id="rId8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502625" y="771864"/>
            <a:ext cx="1613700" cy="3255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2857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English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394200" y="1196474"/>
            <a:ext cx="1807200" cy="2299800"/>
          </a:xfrm>
          <a:prstGeom prst="round2SameRect">
            <a:avLst>
              <a:gd fmla="val 0" name="adj1"/>
              <a:gd fmla="val 22789" name="adj2"/>
            </a:avLst>
          </a:prstGeom>
          <a:solidFill>
            <a:srgbClr val="FFFFFF"/>
          </a:solidFill>
          <a:ln cap="flat" cmpd="sng" w="19050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Writing Outcomes</a:t>
            </a:r>
            <a:endParaRPr sz="9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94849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Letter to parents to persuade them to let children wear paper bags instead of uniform to school.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94849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 retelling of the ‘The Crow’s Tale’.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94849" lvl="0" marL="8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 beginner’s guide (explanation / instructions) to making friends.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Grammar</a:t>
            </a:r>
            <a:endParaRPr sz="9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84051" lvl="0" marL="12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Begin to punctuate sentences using a capital letter and a full stop, question mark or exclamation mark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84051" lvl="0" marL="126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Adding detail to sentences with an adjective. </a:t>
            </a:r>
            <a:endParaRPr sz="750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2013175" y="1161100"/>
            <a:ext cx="736800" cy="2236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Comfortaa"/>
                <a:ea typeface="Comfortaa"/>
                <a:cs typeface="Comfortaa"/>
                <a:sym typeface="Comfortaa"/>
              </a:rPr>
              <a:t>We are reading: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5859775" y="2173050"/>
            <a:ext cx="2833800" cy="2411400"/>
          </a:xfrm>
          <a:prstGeom prst="verticalScrol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East of England</a:t>
            </a:r>
            <a:endParaRPr b="1" sz="9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analyse data on a thematic map.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locate the counties and cities in the East of England.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read a map using four figure grid references and compass points. 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learn why map symbols are used. 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develop an awareness of how weather conditions affect the East of England.</a:t>
            </a:r>
            <a:endParaRPr sz="7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2013175" y="3496285"/>
            <a:ext cx="3684600" cy="1160400"/>
          </a:xfrm>
          <a:prstGeom prst="snip1Rect">
            <a:avLst>
              <a:gd fmla="val 18902" name="adj"/>
            </a:avLst>
          </a:prstGeom>
          <a:solidFill>
            <a:srgbClr val="FFFFFF"/>
          </a:solidFill>
          <a:ln cap="flat" cmpd="sng" w="19050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Number sense and exploring/Place Value</a:t>
            </a:r>
            <a:endParaRPr b="1" sz="9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 Light"/>
              <a:buChar char="●"/>
            </a:pPr>
            <a:r>
              <a:rPr lang="en-GB" sz="9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Addition and subtraction</a:t>
            </a:r>
            <a:endParaRPr sz="900">
              <a:solidFill>
                <a:schemeClr val="dk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2857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 Light"/>
              <a:buChar char="●"/>
            </a:pPr>
            <a:r>
              <a:rPr lang="en-GB" sz="9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Word problems </a:t>
            </a:r>
            <a:endParaRPr sz="900">
              <a:solidFill>
                <a:schemeClr val="dk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2857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 Light"/>
              <a:buChar char="●"/>
            </a:pPr>
            <a:r>
              <a:rPr lang="en-GB" sz="9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Calculation strategies</a:t>
            </a:r>
            <a:endParaRPr sz="900">
              <a:solidFill>
                <a:schemeClr val="dk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2857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 Light"/>
              <a:buChar char="●"/>
            </a:pPr>
            <a:r>
              <a:rPr lang="en-GB" sz="9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Place value</a:t>
            </a:r>
            <a:endParaRPr sz="900">
              <a:solidFill>
                <a:schemeClr val="dk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2857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 Light"/>
              <a:buChar char="●"/>
            </a:pPr>
            <a:r>
              <a:rPr lang="en-GB" sz="9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Graphs</a:t>
            </a:r>
            <a:endParaRPr sz="900">
              <a:solidFill>
                <a:schemeClr val="dk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2857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Related number facts </a:t>
            </a:r>
            <a:endParaRPr sz="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174600" y="3333538"/>
            <a:ext cx="2000700" cy="1380000"/>
          </a:xfrm>
          <a:prstGeom prst="mathDivide">
            <a:avLst>
              <a:gd fmla="val 23520" name="adj1"/>
              <a:gd fmla="val 5880" name="adj2"/>
              <a:gd fmla="val 11760" name="adj3"/>
            </a:avLst>
          </a:prstGeom>
          <a:solidFill>
            <a:srgbClr val="FFFFFF"/>
          </a:solidFill>
          <a:ln cap="flat" cmpd="sng" w="19050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Maths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5730875" y="2027840"/>
            <a:ext cx="3212700" cy="438900"/>
          </a:xfrm>
          <a:prstGeom prst="ellipseRibbon2">
            <a:avLst>
              <a:gd fmla="val 25000" name="adj1"/>
              <a:gd fmla="val 50000" name="adj2"/>
              <a:gd fmla="val 12500" name="adj3"/>
            </a:avLst>
          </a:prstGeom>
          <a:solidFill>
            <a:srgbClr val="FFFFFF"/>
          </a:solidFill>
          <a:ln cap="flat" cmpd="sng" w="2857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Geography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2856925" y="1097406"/>
            <a:ext cx="2685900" cy="22998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66700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66700" lvl="0" marL="179999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Animals (Including humans)</a:t>
            </a:r>
            <a:endParaRPr b="1" sz="9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Identify and group animals with and without skeletons and observe and compare their movement.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Explore ideas about what would happen if humans did not have skeletons.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17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Compare and contrast the diet of different animals (including pets) thinking of ways to group them according to what they eat using the correct terms (herbivore, carnivore, omnivore).</a:t>
            </a:r>
            <a:endParaRPr b="1" sz="8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3111150" y="816206"/>
            <a:ext cx="2299200" cy="677700"/>
          </a:xfrm>
          <a:prstGeom prst="cloudCallout">
            <a:avLst>
              <a:gd fmla="val 57689" name="adj1"/>
              <a:gd fmla="val 49981" name="adj2"/>
            </a:avLst>
          </a:prstGeom>
          <a:solidFill>
            <a:srgbClr val="FFFFFF"/>
          </a:solidFill>
          <a:ln cap="flat" cmpd="sng" w="19050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Science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" name="Google Shape;63;p13"/>
          <p:cNvSpPr/>
          <p:nvPr/>
        </p:nvSpPr>
        <p:spPr>
          <a:xfrm>
            <a:off x="6021875" y="786028"/>
            <a:ext cx="2630700" cy="11604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6106625" y="879800"/>
            <a:ext cx="2586900" cy="1066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Scratch: Sequence in Music </a:t>
            </a:r>
            <a:endParaRPr b="1"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26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Create a computerised representation of a piano. 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26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Use motion, sound, and event blocks which they will use to create their own programs.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26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Create sequences in their program.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26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Online Safety: learn about how to keep their personal information safe.</a:t>
            </a:r>
            <a:endParaRPr b="1" sz="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1" sz="5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5" name="Google Shape;65;p13"/>
          <p:cNvSpPr/>
          <p:nvPr/>
        </p:nvSpPr>
        <p:spPr>
          <a:xfrm>
            <a:off x="6699875" y="701234"/>
            <a:ext cx="1274700" cy="240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Computing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1550" y="607425"/>
            <a:ext cx="764825" cy="48998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8150" y="3859413"/>
            <a:ext cx="773725" cy="77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19" y="2780951"/>
            <a:ext cx="429630" cy="55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57317" y="2200500"/>
            <a:ext cx="429630" cy="50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7310" y="1569226"/>
            <a:ext cx="429628" cy="55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>
            <a:off x="3212397" y="2991550"/>
            <a:ext cx="2928000" cy="1623600"/>
          </a:xfrm>
          <a:prstGeom prst="foldedCorner">
            <a:avLst>
              <a:gd fmla="val 25843" name="adj"/>
            </a:avLst>
          </a:prstGeom>
          <a:solidFill>
            <a:srgbClr val="FFFFFF"/>
          </a:solidFill>
          <a:ln cap="flat" cmpd="sng" w="19050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7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Being Me</a:t>
            </a:r>
            <a:endParaRPr b="1" sz="7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recognise my worth and identify positive things about myself and my achievements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face new challenges positively, make responsible choices and ask for help when I need it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understand why rules are needed and how they relate to rights and responsibilities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understand that my actions affect myself and others and care about other people’s feelings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make responsible choices and take action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omfortaa"/>
              <a:buChar char="●"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understand my actions affect others and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try to see things from their points of view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6140400" y="2763350"/>
            <a:ext cx="2771700" cy="1989600"/>
          </a:xfrm>
          <a:prstGeom prst="ellipseRibbon2">
            <a:avLst>
              <a:gd fmla="val 21997" name="adj1"/>
              <a:gd fmla="val 100000" name="adj2"/>
              <a:gd fmla="val 12500" name="adj3"/>
            </a:avLst>
          </a:prstGeom>
          <a:solidFill>
            <a:srgbClr val="FFFFFF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Drawing industrial landscapes inspired by Malcolm Teasdale</a:t>
            </a:r>
            <a:endParaRPr sz="9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360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Analyse an artwork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360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Represent structure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360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Represent solid forms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360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Represent atmosphere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3600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mfortaa"/>
              <a:buChar char="●"/>
            </a:pPr>
            <a:r>
              <a:rPr lang="en-GB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Create a composite drawing</a:t>
            </a:r>
            <a:endParaRPr sz="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4658000" y="873875"/>
            <a:ext cx="2804100" cy="1806900"/>
          </a:xfrm>
          <a:prstGeom prst="doubleWave">
            <a:avLst>
              <a:gd fmla="val 6250" name="adj1"/>
              <a:gd fmla="val -742" name="adj2"/>
            </a:avLst>
          </a:prstGeom>
          <a:solidFill>
            <a:srgbClr val="FFFFFF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did Jesus and Buddha make people stop and think?</a:t>
            </a:r>
            <a:endParaRPr b="1" sz="600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24500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Learn about stories, sayings and events that make us think deeply. </a:t>
            </a:r>
            <a:endParaRPr sz="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24500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Understand the difficulties presented in the story of ‘The Pharisee and the tax collector’. </a:t>
            </a:r>
            <a:endParaRPr sz="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24500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Explore why some of Jesus' sayings still make people think today.</a:t>
            </a:r>
            <a:endParaRPr sz="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24500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Think about what Jesus' story of ‘The widow's mite’ means.</a:t>
            </a:r>
            <a:endParaRPr sz="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24500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Find out who the Buddha was and what stories he told.</a:t>
            </a:r>
            <a:endParaRPr sz="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124500" lvl="0" marL="24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omfortaa"/>
              <a:buChar char="●"/>
            </a:pPr>
            <a:r>
              <a:rPr lang="en-GB" sz="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Discover how we can use stories, sayings, and events to make others think.</a:t>
            </a:r>
            <a:endParaRPr sz="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5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6149375" y="2748625"/>
            <a:ext cx="1127400" cy="3096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FFFFFF"/>
          </a:solidFill>
          <a:ln cap="flat" cmpd="sng" w="19050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Art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9" name="Google Shape;79;p14"/>
          <p:cNvSpPr/>
          <p:nvPr/>
        </p:nvSpPr>
        <p:spPr>
          <a:xfrm>
            <a:off x="515750" y="2991550"/>
            <a:ext cx="2296200" cy="1540200"/>
          </a:xfrm>
          <a:prstGeom prst="round2SameRect">
            <a:avLst>
              <a:gd fmla="val 34012" name="adj1"/>
              <a:gd fmla="val 0" name="adj2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Year 3 will</a:t>
            </a:r>
            <a:r>
              <a:rPr lang="en-GB" sz="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be learning about Beethoven this term and will compos music in the style of his 6th Symphony, evoking </a:t>
            </a:r>
            <a:endParaRPr sz="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 storm… </a:t>
            </a:r>
            <a:endParaRPr sz="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3529325" y="2917875"/>
            <a:ext cx="1282500" cy="309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PSHE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1" name="Google Shape;81;p14"/>
          <p:cNvSpPr/>
          <p:nvPr/>
        </p:nvSpPr>
        <p:spPr>
          <a:xfrm>
            <a:off x="1729625" y="2917875"/>
            <a:ext cx="1473900" cy="486300"/>
          </a:xfrm>
          <a:prstGeom prst="teardrop">
            <a:avLst>
              <a:gd fmla="val 100000" name="adj"/>
            </a:avLst>
          </a:prstGeom>
          <a:solidFill>
            <a:srgbClr val="FFFFFF"/>
          </a:solidFill>
          <a:ln cap="flat" cmpd="sng" w="19050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Music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2" name="Google Shape;82;p14"/>
          <p:cNvSpPr/>
          <p:nvPr/>
        </p:nvSpPr>
        <p:spPr>
          <a:xfrm>
            <a:off x="4782400" y="817950"/>
            <a:ext cx="2247600" cy="309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Religious Education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7545775" y="695275"/>
            <a:ext cx="1282500" cy="12453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Comfortaa"/>
                <a:ea typeface="Comfortaa"/>
                <a:cs typeface="Comfortaa"/>
                <a:sym typeface="Comfortaa"/>
              </a:rPr>
              <a:t>Geography fieldwork to Rainham Marshes</a:t>
            </a:r>
            <a:r>
              <a:rPr lang="en-GB" sz="800">
                <a:latin typeface="Comfortaa"/>
                <a:ea typeface="Comfortaa"/>
                <a:cs typeface="Comfortaa"/>
                <a:sym typeface="Comfortaa"/>
              </a:rPr>
              <a:t> And Bread Making!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7450088" y="1984775"/>
            <a:ext cx="1473876" cy="486324"/>
          </a:xfrm>
          <a:prstGeom prst="flowChartTerminator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Comfortaa"/>
                <a:ea typeface="Comfortaa"/>
                <a:cs typeface="Comfortaa"/>
                <a:sym typeface="Comfortaa"/>
              </a:rPr>
              <a:t>Curriculum Enrichment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6696" y="2680901"/>
            <a:ext cx="583249" cy="554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6" name="Google Shape;86;p14"/>
          <p:cNvGraphicFramePr/>
          <p:nvPr/>
        </p:nvGraphicFramePr>
        <p:xfrm>
          <a:off x="390750" y="817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{7DA80EDE-18F5-480C-AB77-61CF63209435}</a:tableStyleId>
              </a:tblPr>
              <a:tblGrid>
                <a:gridCol w="1393750"/>
                <a:gridCol w="747825"/>
                <a:gridCol w="2039675"/>
              </a:tblGrid>
              <a:tr h="369075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00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Physical Education (PE)</a:t>
                      </a:r>
                      <a:endParaRPr b="1" sz="1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 hMerge="1"/>
              </a:tr>
              <a:tr h="283900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This term your PE will be on: Tuesday</a:t>
                      </a:r>
                      <a:endParaRPr sz="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 hMerge="1"/>
                <a:tc hMerge="1"/>
              </a:tr>
              <a:tr h="2981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Fundamental Focus</a:t>
                      </a:r>
                      <a:endParaRPr sz="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279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Sport Specific Focus</a:t>
                      </a:r>
                      <a:endParaRPr sz="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Basketball</a:t>
                      </a:r>
                      <a:endParaRPr sz="700"/>
                    </a:p>
                  </a:txBody>
                  <a:tcPr marT="91425" marB="91425" marR="91425" marL="91425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1325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Whole child focus</a:t>
                      </a:r>
                      <a:endParaRPr sz="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PE award for:</a:t>
                      </a:r>
                      <a:endParaRPr sz="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Take Control</a:t>
                      </a:r>
                      <a:endParaRPr sz="700"/>
                    </a:p>
                  </a:txBody>
                  <a:tcPr marT="91425" marB="91425" marR="91425" marL="91425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413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5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Learning in class about:</a:t>
                      </a:r>
                      <a:endParaRPr sz="5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/>
                        <a:t>Setting Targets</a:t>
                      </a:r>
                      <a:endParaRPr sz="700"/>
                    </a:p>
                  </a:txBody>
                  <a:tcPr marT="91425" marB="91425" marR="91425" marL="91425">
                    <a:lnL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5A6B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7" name="Google Shape;87;p14"/>
          <p:cNvSpPr txBox="1"/>
          <p:nvPr/>
        </p:nvSpPr>
        <p:spPr>
          <a:xfrm rot="-486551">
            <a:off x="1247835" y="156841"/>
            <a:ext cx="1278180" cy="376068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Year 3’s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8" name="Google Shape;8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2800" y="1491775"/>
            <a:ext cx="552573" cy="42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79125" y="1491775"/>
            <a:ext cx="421149" cy="42114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>
            <a:hlinkClick r:id="rId7"/>
          </p:cNvPr>
          <p:cNvSpPr/>
          <p:nvPr/>
        </p:nvSpPr>
        <p:spPr>
          <a:xfrm>
            <a:off x="7940725" y="4179525"/>
            <a:ext cx="918300" cy="4542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Click here to go back to the main page</a:t>
            </a:r>
            <a:endParaRPr b="1" sz="7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60325" y="3727363"/>
            <a:ext cx="552575" cy="76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48325" y="3934227"/>
            <a:ext cx="831038" cy="5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10">
            <a:alphaModFix/>
          </a:blip>
          <a:srcRect b="0" l="0" r="66490" t="0"/>
          <a:stretch/>
        </p:blipFill>
        <p:spPr>
          <a:xfrm>
            <a:off x="2582497" y="1510057"/>
            <a:ext cx="331584" cy="272550"/>
          </a:xfrm>
          <a:prstGeom prst="rect">
            <a:avLst/>
          </a:prstGeom>
          <a:noFill/>
          <a:ln cap="flat" cmpd="sng" w="2857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10">
            <a:alphaModFix/>
          </a:blip>
          <a:srcRect b="0" l="70677" r="0" t="0"/>
          <a:stretch/>
        </p:blipFill>
        <p:spPr>
          <a:xfrm>
            <a:off x="2981250" y="1510056"/>
            <a:ext cx="331575" cy="272531"/>
          </a:xfrm>
          <a:prstGeom prst="rect">
            <a:avLst/>
          </a:prstGeom>
          <a:noFill/>
          <a:ln cap="flat" cmpd="sng" w="2857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