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Noto Sans Symbols"/>
      <p:regular r:id="rId9"/>
      <p:bold r:id="rId10"/>
    </p:embeddedFont>
    <p:embeddedFont>
      <p:font typeface="Comforta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9E6BC6-CE4E-4D4D-B945-40E5E7EDAC61}">
  <a:tblStyle styleId="{0A9E6BC6-CE4E-4D4D-B945-40E5E7EDAC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font" Target="fonts/Comfortaa-regular.fntdata"/><Relationship Id="rId10" Type="http://schemas.openxmlformats.org/officeDocument/2006/relationships/font" Target="fonts/NotoSansSymbols-bold.fntdata"/><Relationship Id="rId12" Type="http://schemas.openxmlformats.org/officeDocument/2006/relationships/font" Target="fonts/Comfortaa-bold.fntdata"/><Relationship Id="rId9" Type="http://schemas.openxmlformats.org/officeDocument/2006/relationships/font" Target="fonts/NotoSansSymbol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ad5745f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ad5745f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ad5745fb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7ad5745fb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hyperlink" Target="https://docs.google.com/presentation/d/1TmtzrdYPqrfnr1Axdg2N-9AJ-DChqVst_4PAZ2rd4VU/pub?start=false&amp;loop=false&amp;delayms=3000" TargetMode="External"/><Relationship Id="rId6" Type="http://schemas.openxmlformats.org/officeDocument/2006/relationships/image" Target="../media/image2.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471675" y="817925"/>
            <a:ext cx="1613700" cy="339000"/>
          </a:xfrm>
          <a:prstGeom prst="homePlate">
            <a:avLst>
              <a:gd fmla="val 50000" name="adj"/>
            </a:avLst>
          </a:prstGeom>
          <a:solidFill>
            <a:srgbClr val="FFFFFF"/>
          </a:solidFill>
          <a:ln cap="flat" cmpd="sng" w="1905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5" name="Google Shape;55;p13"/>
          <p:cNvSpPr/>
          <p:nvPr/>
        </p:nvSpPr>
        <p:spPr>
          <a:xfrm>
            <a:off x="486375" y="1260100"/>
            <a:ext cx="1584300" cy="2291700"/>
          </a:xfrm>
          <a:prstGeom prst="round2SameRect">
            <a:avLst>
              <a:gd fmla="val 0" name="adj1"/>
              <a:gd fmla="val 22789" name="adj2"/>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000000"/>
                </a:solidFill>
                <a:latin typeface="Comfortaa"/>
                <a:ea typeface="Comfortaa"/>
                <a:cs typeface="Comfortaa"/>
                <a:sym typeface="Comfortaa"/>
              </a:rPr>
              <a:t>The children will be using different texts to support their learning:</a:t>
            </a:r>
            <a:endParaRPr sz="6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1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The Snail and the whale</a:t>
            </a:r>
            <a:endParaRPr sz="6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Solomon Crocodile</a:t>
            </a:r>
            <a:endParaRPr sz="6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My name is not Refugee</a:t>
            </a:r>
            <a:endParaRPr sz="6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600" u="sng">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600" u="sng">
                <a:solidFill>
                  <a:srgbClr val="000000"/>
                </a:solidFill>
                <a:latin typeface="Comfortaa"/>
                <a:ea typeface="Comfortaa"/>
                <a:cs typeface="Comfortaa"/>
                <a:sym typeface="Comfortaa"/>
              </a:rPr>
              <a:t>Writing Outcomes</a:t>
            </a:r>
            <a:endParaRPr b="1" sz="600" u="sng">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Scene description</a:t>
            </a:r>
            <a:endParaRPr sz="6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Non-chronological report- fact file</a:t>
            </a:r>
            <a:endParaRPr sz="6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Recount-diary entry</a:t>
            </a:r>
            <a:endParaRPr sz="6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400" u="sng">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600" u="sng">
                <a:solidFill>
                  <a:srgbClr val="000000"/>
                </a:solidFill>
                <a:latin typeface="Comfortaa"/>
                <a:ea typeface="Comfortaa"/>
                <a:cs typeface="Comfortaa"/>
                <a:sym typeface="Comfortaa"/>
              </a:rPr>
              <a:t>Grammar</a:t>
            </a:r>
            <a:endParaRPr sz="6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Identify a statement, question, exclamation or command. </a:t>
            </a:r>
            <a:endParaRPr sz="600">
              <a:solidFill>
                <a:srgbClr val="000000"/>
              </a:solidFill>
              <a:latin typeface="Comfortaa"/>
              <a:ea typeface="Comfortaa"/>
              <a:cs typeface="Comfortaa"/>
              <a:sym typeface="Comfortaa"/>
            </a:endParaRPr>
          </a:p>
          <a:p>
            <a:pPr indent="-268499" lvl="0" marL="280799"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Add detail to sentences using adjectives, verbs, and noun phrases.</a:t>
            </a:r>
            <a:endParaRPr sz="500" u="sng">
              <a:solidFill>
                <a:srgbClr val="000000"/>
              </a:solidFill>
              <a:latin typeface="Comfortaa"/>
              <a:ea typeface="Comfortaa"/>
              <a:cs typeface="Comfortaa"/>
              <a:sym typeface="Comfortaa"/>
            </a:endParaRPr>
          </a:p>
        </p:txBody>
      </p:sp>
      <p:sp>
        <p:nvSpPr>
          <p:cNvPr id="56" name="Google Shape;56;p13"/>
          <p:cNvSpPr/>
          <p:nvPr/>
        </p:nvSpPr>
        <p:spPr>
          <a:xfrm>
            <a:off x="1982225" y="1107225"/>
            <a:ext cx="711300" cy="2167500"/>
          </a:xfrm>
          <a:prstGeom prst="roundRect">
            <a:avLst>
              <a:gd fmla="val 16667" name="adj"/>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p:txBody>
      </p:sp>
      <p:sp>
        <p:nvSpPr>
          <p:cNvPr id="57" name="Google Shape;57;p13"/>
          <p:cNvSpPr/>
          <p:nvPr/>
        </p:nvSpPr>
        <p:spPr>
          <a:xfrm>
            <a:off x="5828825" y="2277050"/>
            <a:ext cx="3006600" cy="2365500"/>
          </a:xfrm>
          <a:prstGeom prst="verticalScroll">
            <a:avLst>
              <a:gd fmla="val 12500" name="adj"/>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800">
                <a:solidFill>
                  <a:srgbClr val="000000"/>
                </a:solidFill>
                <a:latin typeface="Comfortaa"/>
                <a:ea typeface="Comfortaa"/>
                <a:cs typeface="Comfortaa"/>
                <a:sym typeface="Comfortaa"/>
              </a:rPr>
              <a:t>Four Seasons</a:t>
            </a:r>
            <a:endParaRPr b="1" sz="800">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a:solidFill>
                  <a:srgbClr val="000000"/>
                </a:solidFill>
                <a:latin typeface="Comfortaa"/>
                <a:ea typeface="Comfortaa"/>
                <a:cs typeface="Comfortaa"/>
                <a:sym typeface="Comfortaa"/>
              </a:rPr>
              <a:t>The children will </a:t>
            </a:r>
            <a:r>
              <a:rPr lang="en-GB" sz="800">
                <a:latin typeface="Comfortaa"/>
                <a:ea typeface="Comfortaa"/>
                <a:cs typeface="Comfortaa"/>
                <a:sym typeface="Comfortaa"/>
              </a:rPr>
              <a:t>be exploring the Four Seasons and exploring how weather is different in the UK.</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They will also be exploring the UK using maps and identifying countries, seas, oceans and continents.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We will end our Geography topic with an exciting field trip and a weather report.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800">
              <a:latin typeface="Comfortaa"/>
              <a:ea typeface="Comfortaa"/>
              <a:cs typeface="Comfortaa"/>
              <a:sym typeface="Comfortaa"/>
            </a:endParaRPr>
          </a:p>
        </p:txBody>
      </p:sp>
      <p:sp>
        <p:nvSpPr>
          <p:cNvPr id="58" name="Google Shape;58;p13"/>
          <p:cNvSpPr/>
          <p:nvPr/>
        </p:nvSpPr>
        <p:spPr>
          <a:xfrm>
            <a:off x="1982225" y="3389570"/>
            <a:ext cx="3743400" cy="1334700"/>
          </a:xfrm>
          <a:prstGeom prst="snip1Rect">
            <a:avLst>
              <a:gd fmla="val 23352" name="adj"/>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600">
              <a:latin typeface="Comfortaa"/>
              <a:ea typeface="Comfortaa"/>
              <a:cs typeface="Comfortaa"/>
              <a:sym typeface="Comfortaa"/>
            </a:endParaRPr>
          </a:p>
        </p:txBody>
      </p:sp>
      <p:sp>
        <p:nvSpPr>
          <p:cNvPr id="59" name="Google Shape;59;p13"/>
          <p:cNvSpPr/>
          <p:nvPr/>
        </p:nvSpPr>
        <p:spPr>
          <a:xfrm>
            <a:off x="278175" y="3444775"/>
            <a:ext cx="2000700" cy="1437000"/>
          </a:xfrm>
          <a:prstGeom prst="mathDivide">
            <a:avLst>
              <a:gd fmla="val 23520" name="adj1"/>
              <a:gd fmla="val 5880" name="adj2"/>
              <a:gd fmla="val 11760" name="adj3"/>
            </a:avLst>
          </a:prstGeom>
          <a:solidFill>
            <a:srgbClr val="FFFFFF"/>
          </a:solidFill>
          <a:ln cap="flat" cmpd="sng" w="1905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25775" y="2155450"/>
            <a:ext cx="3212700" cy="456900"/>
          </a:xfrm>
          <a:prstGeom prst="ellipseRibbon2">
            <a:avLst>
              <a:gd fmla="val 25000" name="adj1"/>
              <a:gd fmla="val 50000" name="adj2"/>
              <a:gd fmla="val 12500" name="adj3"/>
            </a:avLst>
          </a:prstGeom>
          <a:solidFill>
            <a:srgbClr val="FFFFFF"/>
          </a:solid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Geography</a:t>
            </a:r>
            <a:endParaRPr b="1">
              <a:latin typeface="Comfortaa"/>
              <a:ea typeface="Comfortaa"/>
              <a:cs typeface="Comfortaa"/>
              <a:sym typeface="Comfortaa"/>
            </a:endParaRPr>
          </a:p>
        </p:txBody>
      </p:sp>
      <p:sp>
        <p:nvSpPr>
          <p:cNvPr id="61" name="Google Shape;61;p13"/>
          <p:cNvSpPr/>
          <p:nvPr/>
        </p:nvSpPr>
        <p:spPr>
          <a:xfrm>
            <a:off x="2825975" y="1156925"/>
            <a:ext cx="3006600" cy="2167500"/>
          </a:xfrm>
          <a:prstGeom prst="snip2SameRect">
            <a:avLst>
              <a:gd fmla="val 16667" name="adj1"/>
              <a:gd fmla="val 0" name="adj2"/>
            </a:avLst>
          </a:prstGeom>
          <a:solidFill>
            <a:srgbClr val="FFFFFF"/>
          </a:solidFill>
          <a:ln cap="flat" cmpd="sng" w="19050">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78205" rtl="0" algn="l">
              <a:spcBef>
                <a:spcPts val="0"/>
              </a:spcBef>
              <a:spcAft>
                <a:spcPts val="0"/>
              </a:spcAft>
              <a:buNone/>
            </a:pPr>
            <a:r>
              <a:t/>
            </a:r>
            <a:endParaRPr sz="600">
              <a:solidFill>
                <a:srgbClr val="000000"/>
              </a:solidFill>
              <a:latin typeface="Noto Sans Symbols"/>
              <a:ea typeface="Noto Sans Symbols"/>
              <a:cs typeface="Noto Sans Symbols"/>
              <a:sym typeface="Noto Sans Symbols"/>
            </a:endParaRPr>
          </a:p>
          <a:p>
            <a:pPr indent="0" lvl="0" marL="78205" rtl="0" algn="l">
              <a:spcBef>
                <a:spcPts val="0"/>
              </a:spcBef>
              <a:spcAft>
                <a:spcPts val="0"/>
              </a:spcAft>
              <a:buNone/>
            </a:pPr>
            <a:r>
              <a:t/>
            </a:r>
            <a:endParaRPr sz="600">
              <a:solidFill>
                <a:srgbClr val="000000"/>
              </a:solidFill>
              <a:latin typeface="Noto Sans Symbols"/>
              <a:ea typeface="Noto Sans Symbols"/>
              <a:cs typeface="Noto Sans Symbols"/>
              <a:sym typeface="Noto Sans Symbols"/>
            </a:endParaRPr>
          </a:p>
          <a:p>
            <a:pPr indent="0" lvl="0" marL="78205" rtl="0" algn="l">
              <a:spcBef>
                <a:spcPts val="0"/>
              </a:spcBef>
              <a:spcAft>
                <a:spcPts val="0"/>
              </a:spcAft>
              <a:buNone/>
            </a:pPr>
            <a:r>
              <a:t/>
            </a:r>
            <a:endParaRPr b="1" sz="700" u="sng">
              <a:solidFill>
                <a:srgbClr val="000000"/>
              </a:solidFill>
              <a:latin typeface="Noto Sans Symbols"/>
              <a:ea typeface="Noto Sans Symbols"/>
              <a:cs typeface="Noto Sans Symbols"/>
              <a:sym typeface="Noto Sans Symbols"/>
            </a:endParaRPr>
          </a:p>
          <a:p>
            <a:pPr indent="0" lvl="0" marL="78205" rtl="0" algn="l">
              <a:spcBef>
                <a:spcPts val="0"/>
              </a:spcBef>
              <a:spcAft>
                <a:spcPts val="0"/>
              </a:spcAft>
              <a:buNone/>
            </a:pPr>
            <a:r>
              <a:rPr b="1" lang="en-GB" sz="700" u="sng">
                <a:solidFill>
                  <a:srgbClr val="000000"/>
                </a:solidFill>
                <a:latin typeface="Comfortaa"/>
                <a:ea typeface="Comfortaa"/>
                <a:cs typeface="Comfortaa"/>
                <a:sym typeface="Comfortaa"/>
              </a:rPr>
              <a:t>Animals - Including Humans  </a:t>
            </a:r>
            <a:endParaRPr b="1" sz="700" u="sng">
              <a:solidFill>
                <a:srgbClr val="000000"/>
              </a:solidFill>
              <a:latin typeface="Comfortaa"/>
              <a:ea typeface="Comfortaa"/>
              <a:cs typeface="Comfortaa"/>
              <a:sym typeface="Comfortaa"/>
            </a:endParaRPr>
          </a:p>
          <a:p>
            <a:pPr indent="0" lvl="0" marL="78205" rtl="0" algn="l">
              <a:spcBef>
                <a:spcPts val="0"/>
              </a:spcBef>
              <a:spcAft>
                <a:spcPts val="0"/>
              </a:spcAft>
              <a:buNone/>
            </a:pPr>
            <a:r>
              <a:t/>
            </a:r>
            <a:endParaRPr b="1" sz="700" u="sng">
              <a:solidFill>
                <a:srgbClr val="000000"/>
              </a:solidFill>
              <a:latin typeface="Comfortaa"/>
              <a:ea typeface="Comfortaa"/>
              <a:cs typeface="Comfortaa"/>
              <a:sym typeface="Comfortaa"/>
            </a:endParaRPr>
          </a:p>
          <a:p>
            <a:pPr indent="0" lvl="0" marL="78205" rtl="0" algn="l">
              <a:spcBef>
                <a:spcPts val="0"/>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 Notice that animals, including humans, have offspring which grow into adults. </a:t>
            </a:r>
            <a:endParaRPr sz="700">
              <a:solidFill>
                <a:srgbClr val="000000"/>
              </a:solidFill>
              <a:latin typeface="Comfortaa"/>
              <a:ea typeface="Comfortaa"/>
              <a:cs typeface="Comfortaa"/>
              <a:sym typeface="Comfortaa"/>
            </a:endParaRPr>
          </a:p>
          <a:p>
            <a:pPr indent="0" lvl="0" marL="78205" rtl="0" algn="l">
              <a:spcBef>
                <a:spcPts val="50"/>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 Find out about and describe the basic needs of animals, including humans, for survival (water, food and air). </a:t>
            </a:r>
            <a:endParaRPr sz="700">
              <a:solidFill>
                <a:srgbClr val="000000"/>
              </a:solidFill>
              <a:latin typeface="Comfortaa"/>
              <a:ea typeface="Comfortaa"/>
              <a:cs typeface="Comfortaa"/>
              <a:sym typeface="Comfortaa"/>
            </a:endParaRPr>
          </a:p>
          <a:p>
            <a:pPr indent="0" lvl="0" marL="78205" marR="431930" rtl="0" algn="l">
              <a:lnSpc>
                <a:spcPct val="98354"/>
              </a:lnSpc>
              <a:spcBef>
                <a:spcPts val="62"/>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 Describe the importance of exercise, eating the right amounts of different types of food, and hygiene. </a:t>
            </a:r>
            <a:endParaRPr sz="700">
              <a:solidFill>
                <a:srgbClr val="000000"/>
              </a:solidFill>
              <a:latin typeface="Comfortaa"/>
              <a:ea typeface="Comfortaa"/>
              <a:cs typeface="Comfortaa"/>
              <a:sym typeface="Comfortaa"/>
            </a:endParaRPr>
          </a:p>
          <a:p>
            <a:pPr indent="0" lvl="0" marL="78205" marR="431930" rtl="0" algn="l">
              <a:lnSpc>
                <a:spcPct val="98354"/>
              </a:lnSpc>
              <a:spcBef>
                <a:spcPts val="62"/>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 Describe how animals obtain their food from plants and other animals, using the idea of a simple food chain, and identify and name different sources of food. </a:t>
            </a:r>
            <a:endParaRPr sz="700">
              <a:solidFill>
                <a:srgbClr val="000000"/>
              </a:solidFill>
              <a:latin typeface="Comfortaa"/>
              <a:ea typeface="Comfortaa"/>
              <a:cs typeface="Comfortaa"/>
              <a:sym typeface="Comfortaa"/>
            </a:endParaRPr>
          </a:p>
        </p:txBody>
      </p:sp>
      <p:sp>
        <p:nvSpPr>
          <p:cNvPr id="62" name="Google Shape;62;p13"/>
          <p:cNvSpPr/>
          <p:nvPr/>
        </p:nvSpPr>
        <p:spPr>
          <a:xfrm>
            <a:off x="3072825" y="930325"/>
            <a:ext cx="2299200" cy="705600"/>
          </a:xfrm>
          <a:prstGeom prst="cloudCallout">
            <a:avLst>
              <a:gd fmla="val 57689" name="adj1"/>
              <a:gd fmla="val 49981" name="adj2"/>
            </a:avLst>
          </a:prstGeom>
          <a:solidFill>
            <a:srgbClr val="FFFFFF"/>
          </a:solid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5990925" y="832675"/>
            <a:ext cx="2630700" cy="1208400"/>
          </a:xfrm>
          <a:prstGeom prst="rect">
            <a:avLst/>
          </a:prstGeom>
          <a:solidFill>
            <a:srgbClr val="B7B7B7"/>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64" name="Google Shape;64;p13"/>
          <p:cNvSpPr/>
          <p:nvPr/>
        </p:nvSpPr>
        <p:spPr>
          <a:xfrm>
            <a:off x="6075675" y="930325"/>
            <a:ext cx="2461200" cy="1013100"/>
          </a:xfrm>
          <a:prstGeom prst="rect">
            <a:avLst/>
          </a:prstGeom>
          <a:solidFill>
            <a:srgbClr val="FFFFFF"/>
          </a:solid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600">
                <a:solidFill>
                  <a:srgbClr val="000000"/>
                </a:solidFill>
                <a:latin typeface="Comfortaa"/>
                <a:ea typeface="Comfortaa"/>
                <a:cs typeface="Comfortaa"/>
                <a:sym typeface="Comfortaa"/>
              </a:rPr>
              <a:t>Digital Photography</a:t>
            </a:r>
            <a:r>
              <a:rPr lang="en-GB" sz="600">
                <a:solidFill>
                  <a:srgbClr val="000000"/>
                </a:solidFill>
                <a:latin typeface="Comfortaa"/>
                <a:ea typeface="Comfortaa"/>
                <a:cs typeface="Comfortaa"/>
                <a:sym typeface="Comfortaa"/>
              </a:rPr>
              <a:t> </a:t>
            </a:r>
            <a:endParaRPr sz="600">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600">
              <a:solidFill>
                <a:srgbClr val="000000"/>
              </a:solidFill>
              <a:latin typeface="Comfortaa"/>
              <a:ea typeface="Comfortaa"/>
              <a:cs typeface="Comfortaa"/>
              <a:sym typeface="Comfortaa"/>
            </a:endParaRPr>
          </a:p>
          <a:p>
            <a:pPr indent="-266700" lvl="0" marL="457200"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Learning about different devices we can use to take photos.</a:t>
            </a:r>
            <a:endParaRPr sz="600">
              <a:solidFill>
                <a:srgbClr val="000000"/>
              </a:solidFill>
              <a:latin typeface="Comfortaa"/>
              <a:ea typeface="Comfortaa"/>
              <a:cs typeface="Comfortaa"/>
              <a:sym typeface="Comfortaa"/>
            </a:endParaRPr>
          </a:p>
          <a:p>
            <a:pPr indent="-266700" lvl="0" marL="457200"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Practise capturing photos on different devices. </a:t>
            </a:r>
            <a:endParaRPr sz="600">
              <a:solidFill>
                <a:srgbClr val="000000"/>
              </a:solidFill>
              <a:latin typeface="Comfortaa"/>
              <a:ea typeface="Comfortaa"/>
              <a:cs typeface="Comfortaa"/>
              <a:sym typeface="Comfortaa"/>
            </a:endParaRPr>
          </a:p>
          <a:p>
            <a:pPr indent="-266700" lvl="0" marL="457200"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Edit an image to improve the photo. </a:t>
            </a:r>
            <a:endParaRPr sz="600">
              <a:solidFill>
                <a:srgbClr val="000000"/>
              </a:solidFill>
              <a:latin typeface="Comfortaa"/>
              <a:ea typeface="Comfortaa"/>
              <a:cs typeface="Comfortaa"/>
              <a:sym typeface="Comfortaa"/>
            </a:endParaRPr>
          </a:p>
          <a:p>
            <a:pPr indent="-266700" lvl="0" marL="457200" rtl="0" algn="l">
              <a:spcBef>
                <a:spcPts val="0"/>
              </a:spcBef>
              <a:spcAft>
                <a:spcPts val="0"/>
              </a:spcAft>
              <a:buClr>
                <a:srgbClr val="000000"/>
              </a:buClr>
              <a:buSzPts val="600"/>
              <a:buFont typeface="Comfortaa"/>
              <a:buChar char="●"/>
            </a:pPr>
            <a:r>
              <a:rPr lang="en-GB" sz="600">
                <a:solidFill>
                  <a:srgbClr val="000000"/>
                </a:solidFill>
                <a:latin typeface="Comfortaa"/>
                <a:ea typeface="Comfortaa"/>
                <a:cs typeface="Comfortaa"/>
                <a:sym typeface="Comfortaa"/>
              </a:rPr>
              <a:t>Use the new learning to recognise and explain how they know photos aren’t real. </a:t>
            </a:r>
            <a:endParaRPr sz="500">
              <a:latin typeface="Comfortaa"/>
              <a:ea typeface="Comfortaa"/>
              <a:cs typeface="Comfortaa"/>
              <a:sym typeface="Comfortaa"/>
            </a:endParaRPr>
          </a:p>
        </p:txBody>
      </p:sp>
      <p:sp>
        <p:nvSpPr>
          <p:cNvPr id="65" name="Google Shape;65;p13"/>
          <p:cNvSpPr/>
          <p:nvPr/>
        </p:nvSpPr>
        <p:spPr>
          <a:xfrm>
            <a:off x="6778950" y="721725"/>
            <a:ext cx="1274700" cy="250500"/>
          </a:xfrm>
          <a:prstGeom prst="rect">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sp>
        <p:nvSpPr>
          <p:cNvPr id="66" name="Google Shape;66;p13"/>
          <p:cNvSpPr txBox="1"/>
          <p:nvPr/>
        </p:nvSpPr>
        <p:spPr>
          <a:xfrm>
            <a:off x="1982225" y="3389575"/>
            <a:ext cx="3588900" cy="12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500" u="sng">
                <a:solidFill>
                  <a:srgbClr val="000000"/>
                </a:solidFill>
                <a:latin typeface="Comfortaa"/>
                <a:ea typeface="Comfortaa"/>
                <a:cs typeface="Comfortaa"/>
                <a:sym typeface="Comfortaa"/>
              </a:rPr>
              <a:t>Place Value</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Count in steps of 2, 3, and 5 from 0, and in tens from any number, forward and backward</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Recognise the place value of each digit in a two-digit number (tens, ones)</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Identify, represent and estimate numbers using different representations, including the number line</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Compare and order numbers from 0 up to 100; use &lt;, &gt; and = signs</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Read and write numbers to at least 100 in numerals and in words</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Use place value and number facts to solve problems.</a:t>
            </a:r>
            <a:endParaRPr b="1" sz="500" u="sng">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500" u="sng">
                <a:solidFill>
                  <a:srgbClr val="000000"/>
                </a:solidFill>
                <a:latin typeface="Comfortaa"/>
                <a:ea typeface="Comfortaa"/>
                <a:cs typeface="Comfortaa"/>
                <a:sym typeface="Comfortaa"/>
              </a:rPr>
              <a:t>Addition and Subtraction</a:t>
            </a:r>
            <a:endParaRPr b="1" sz="500" u="sng">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Recall and use addition and subtraction facts to 20 fluently, and derive and use related facts up to 100 </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Add and subtract numbers using concrete objects, pictorial representations, and mentally, including: </a:t>
            </a:r>
            <a:endParaRPr sz="500">
              <a:solidFill>
                <a:srgbClr val="000000"/>
              </a:solidFill>
              <a:latin typeface="Comfortaa"/>
              <a:ea typeface="Comfortaa"/>
              <a:cs typeface="Comfortaa"/>
              <a:sym typeface="Comfortaa"/>
            </a:endParaRPr>
          </a:p>
          <a:p>
            <a:pPr indent="-260350" lvl="0" marL="457200" rtl="0" algn="l">
              <a:spcBef>
                <a:spcPts val="0"/>
              </a:spcBef>
              <a:spcAft>
                <a:spcPts val="0"/>
              </a:spcAft>
              <a:buClr>
                <a:srgbClr val="000000"/>
              </a:buClr>
              <a:buSzPts val="500"/>
              <a:buFont typeface="Comfortaa"/>
              <a:buChar char="●"/>
            </a:pPr>
            <a:r>
              <a:rPr lang="en-GB" sz="500">
                <a:solidFill>
                  <a:srgbClr val="000000"/>
                </a:solidFill>
                <a:latin typeface="Comfortaa"/>
                <a:ea typeface="Comfortaa"/>
                <a:cs typeface="Comfortaa"/>
                <a:sym typeface="Comfortaa"/>
              </a:rPr>
              <a:t>Show that addition of two numbers can be done in any order (commutative) and subtraction of one number from another cannot </a:t>
            </a:r>
            <a:endParaRPr sz="1300"/>
          </a:p>
        </p:txBody>
      </p:sp>
      <p:sp>
        <p:nvSpPr>
          <p:cNvPr id="67" name="Google Shape;67;p13"/>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2’s</a:t>
            </a:r>
            <a:endParaRPr>
              <a:latin typeface="Comfortaa"/>
              <a:ea typeface="Comfortaa"/>
              <a:cs typeface="Comfortaa"/>
              <a:sym typeface="Comfortaa"/>
            </a:endParaRPr>
          </a:p>
        </p:txBody>
      </p:sp>
      <p:pic>
        <p:nvPicPr>
          <p:cNvPr id="68" name="Google Shape;68;p13"/>
          <p:cNvPicPr preferRelativeResize="0"/>
          <p:nvPr/>
        </p:nvPicPr>
        <p:blipFill>
          <a:blip r:embed="rId4">
            <a:alphaModFix/>
          </a:blip>
          <a:stretch>
            <a:fillRect/>
          </a:stretch>
        </p:blipFill>
        <p:spPr>
          <a:xfrm>
            <a:off x="2072537" y="1540938"/>
            <a:ext cx="530674" cy="459389"/>
          </a:xfrm>
          <a:prstGeom prst="rect">
            <a:avLst/>
          </a:prstGeom>
          <a:noFill/>
          <a:ln>
            <a:noFill/>
          </a:ln>
        </p:spPr>
      </p:pic>
      <p:pic>
        <p:nvPicPr>
          <p:cNvPr id="69" name="Google Shape;69;p13"/>
          <p:cNvPicPr preferRelativeResize="0"/>
          <p:nvPr/>
        </p:nvPicPr>
        <p:blipFill>
          <a:blip r:embed="rId5">
            <a:alphaModFix/>
          </a:blip>
          <a:stretch>
            <a:fillRect/>
          </a:stretch>
        </p:blipFill>
        <p:spPr>
          <a:xfrm>
            <a:off x="2081400" y="2138750"/>
            <a:ext cx="530676" cy="400652"/>
          </a:xfrm>
          <a:prstGeom prst="rect">
            <a:avLst/>
          </a:prstGeom>
          <a:noFill/>
          <a:ln>
            <a:noFill/>
          </a:ln>
        </p:spPr>
      </p:pic>
      <p:pic>
        <p:nvPicPr>
          <p:cNvPr id="70" name="Google Shape;70;p13"/>
          <p:cNvPicPr preferRelativeResize="0"/>
          <p:nvPr/>
        </p:nvPicPr>
        <p:blipFill>
          <a:blip r:embed="rId6">
            <a:alphaModFix/>
          </a:blip>
          <a:stretch>
            <a:fillRect/>
          </a:stretch>
        </p:blipFill>
        <p:spPr>
          <a:xfrm>
            <a:off x="2081400" y="2677830"/>
            <a:ext cx="530675" cy="492320"/>
          </a:xfrm>
          <a:prstGeom prst="rect">
            <a:avLst/>
          </a:prstGeom>
          <a:solidFill>
            <a:srgbClr val="FFFFFF"/>
          </a:solidFill>
          <a:ln cap="flat" cmpd="sng" w="19050">
            <a:solidFill>
              <a:srgbClr val="B6D7A8"/>
            </a:solidFill>
            <a:prstDash val="solid"/>
            <a:round/>
            <a:headEnd len="sm" w="sm" type="none"/>
            <a:tailEnd len="sm" w="sm" type="none"/>
          </a:ln>
        </p:spPr>
      </p:pic>
      <p:pic>
        <p:nvPicPr>
          <p:cNvPr id="71" name="Google Shape;71;p13"/>
          <p:cNvPicPr preferRelativeResize="0"/>
          <p:nvPr/>
        </p:nvPicPr>
        <p:blipFill>
          <a:blip r:embed="rId7">
            <a:alphaModFix/>
          </a:blip>
          <a:stretch>
            <a:fillRect/>
          </a:stretch>
        </p:blipFill>
        <p:spPr>
          <a:xfrm>
            <a:off x="6866698" y="4112500"/>
            <a:ext cx="879151" cy="49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4"/>
          <p:cNvSpPr/>
          <p:nvPr/>
        </p:nvSpPr>
        <p:spPr>
          <a:xfrm>
            <a:off x="3651468" y="2997875"/>
            <a:ext cx="2570400" cy="1667100"/>
          </a:xfrm>
          <a:prstGeom prst="foldedCorner">
            <a:avLst>
              <a:gd fmla="val 25843" name="adj"/>
            </a:avLst>
          </a:prstGeom>
          <a:solidFill>
            <a:srgbClr val="FFFFFF"/>
          </a:solidFill>
          <a:ln cap="flat" cmpd="sng" w="19050">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Being Me:</a:t>
            </a:r>
            <a:endParaRPr sz="800">
              <a:latin typeface="Comfortaa"/>
              <a:ea typeface="Comfortaa"/>
              <a:cs typeface="Comfortaa"/>
              <a:sym typeface="Comfortaa"/>
            </a:endParaRPr>
          </a:p>
          <a:p>
            <a:pPr indent="-65200" lvl="0" marL="64800" rtl="0" algn="l">
              <a:spcBef>
                <a:spcPts val="0"/>
              </a:spcBef>
              <a:spcAft>
                <a:spcPts val="0"/>
              </a:spcAft>
              <a:buSzPts val="800"/>
              <a:buFont typeface="Comfortaa"/>
              <a:buChar char="●"/>
            </a:pPr>
            <a:r>
              <a:rPr lang="en-GB" sz="800">
                <a:latin typeface="Comfortaa"/>
                <a:ea typeface="Comfortaa"/>
                <a:cs typeface="Comfortaa"/>
                <a:sym typeface="Comfortaa"/>
              </a:rPr>
              <a:t>I</a:t>
            </a:r>
            <a:r>
              <a:rPr lang="en-GB" sz="800">
                <a:solidFill>
                  <a:srgbClr val="000000"/>
                </a:solidFill>
                <a:latin typeface="Comfortaa"/>
                <a:ea typeface="Comfortaa"/>
                <a:cs typeface="Comfortaa"/>
                <a:sym typeface="Comfortaa"/>
              </a:rPr>
              <a:t>dentify some of my hopes and fears for this year</a:t>
            </a:r>
            <a:endParaRPr sz="800">
              <a:solidFill>
                <a:srgbClr val="000000"/>
              </a:solidFill>
              <a:latin typeface="Comfortaa"/>
              <a:ea typeface="Comfortaa"/>
              <a:cs typeface="Comfortaa"/>
              <a:sym typeface="Comfortaa"/>
            </a:endParaRPr>
          </a:p>
          <a:p>
            <a:pPr indent="-65200" lvl="0" marL="64800" rtl="0" algn="l">
              <a:spcBef>
                <a:spcPts val="0"/>
              </a:spcBef>
              <a:spcAft>
                <a:spcPts val="0"/>
              </a:spcAft>
              <a:buSzPts val="800"/>
              <a:buFont typeface="Comfortaa"/>
              <a:buChar char="●"/>
            </a:pPr>
            <a:r>
              <a:rPr lang="en-GB" sz="800">
                <a:solidFill>
                  <a:srgbClr val="000000"/>
                </a:solidFill>
                <a:latin typeface="Comfortaa"/>
                <a:ea typeface="Comfortaa"/>
                <a:cs typeface="Comfortaa"/>
                <a:sym typeface="Comfortaa"/>
              </a:rPr>
              <a:t>Understand the rights and responsibilities of being a member of my class and school</a:t>
            </a:r>
            <a:endParaRPr sz="800">
              <a:solidFill>
                <a:srgbClr val="000000"/>
              </a:solidFill>
              <a:latin typeface="Comfortaa"/>
              <a:ea typeface="Comfortaa"/>
              <a:cs typeface="Comfortaa"/>
              <a:sym typeface="Comfortaa"/>
            </a:endParaRPr>
          </a:p>
          <a:p>
            <a:pPr indent="-65200" lvl="0" marL="64800" rtl="0" algn="l">
              <a:spcBef>
                <a:spcPts val="0"/>
              </a:spcBef>
              <a:spcAft>
                <a:spcPts val="0"/>
              </a:spcAft>
              <a:buSzPts val="800"/>
              <a:buFont typeface="Comfortaa"/>
              <a:buChar char="●"/>
            </a:pPr>
            <a:r>
              <a:rPr lang="en-GB" sz="800">
                <a:solidFill>
                  <a:srgbClr val="000000"/>
                </a:solidFill>
                <a:latin typeface="Comfortaa"/>
                <a:ea typeface="Comfortaa"/>
                <a:cs typeface="Comfortaa"/>
                <a:sym typeface="Comfortaa"/>
              </a:rPr>
              <a:t>Listen to other people and contribute my own ideas about rewards and consequences</a:t>
            </a:r>
            <a:endParaRPr sz="800">
              <a:solidFill>
                <a:srgbClr val="000000"/>
              </a:solidFill>
              <a:latin typeface="Comfortaa"/>
              <a:ea typeface="Comfortaa"/>
              <a:cs typeface="Comfortaa"/>
              <a:sym typeface="Comfortaa"/>
            </a:endParaRPr>
          </a:p>
          <a:p>
            <a:pPr indent="-65200" lvl="0" marL="64800" rtl="0" algn="l">
              <a:spcBef>
                <a:spcPts val="0"/>
              </a:spcBef>
              <a:spcAft>
                <a:spcPts val="0"/>
              </a:spcAft>
              <a:buSzPts val="800"/>
              <a:buFont typeface="Comfortaa"/>
              <a:buChar char="●"/>
            </a:pPr>
            <a:r>
              <a:rPr lang="en-GB" sz="800">
                <a:solidFill>
                  <a:srgbClr val="000000"/>
                </a:solidFill>
                <a:latin typeface="Comfortaa"/>
                <a:ea typeface="Comfortaa"/>
                <a:cs typeface="Comfortaa"/>
                <a:sym typeface="Comfortaa"/>
              </a:rPr>
              <a:t>Understand how following the Learning Charter will help me and others learn</a:t>
            </a:r>
            <a:endParaRPr sz="800">
              <a:solidFill>
                <a:srgbClr val="000000"/>
              </a:solidFill>
              <a:latin typeface="Comfortaa"/>
              <a:ea typeface="Comfortaa"/>
              <a:cs typeface="Comfortaa"/>
              <a:sym typeface="Comfortaa"/>
            </a:endParaRPr>
          </a:p>
        </p:txBody>
      </p:sp>
      <p:sp>
        <p:nvSpPr>
          <p:cNvPr id="77" name="Google Shape;77;p14"/>
          <p:cNvSpPr/>
          <p:nvPr/>
        </p:nvSpPr>
        <p:spPr>
          <a:xfrm>
            <a:off x="6295025" y="2571744"/>
            <a:ext cx="2549700" cy="1989600"/>
          </a:xfrm>
          <a:prstGeom prst="ellipseRibbon2">
            <a:avLst>
              <a:gd fmla="val 18940" name="adj1"/>
              <a:gd fmla="val 100000" name="adj2"/>
              <a:gd fmla="val 17733" name="adj3"/>
            </a:avLst>
          </a:prstGeom>
          <a:solidFill>
            <a:srgbClr val="FFFFFF"/>
          </a:solidFill>
          <a:ln cap="flat" cmpd="sng" w="1905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GB" sz="700">
                <a:latin typeface="Comfortaa"/>
                <a:ea typeface="Comfortaa"/>
                <a:cs typeface="Comfortaa"/>
                <a:sym typeface="Comfortaa"/>
              </a:rPr>
              <a:t>Drawing UK Landmarks:</a:t>
            </a:r>
            <a:endParaRPr sz="700">
              <a:latin typeface="Comfortaa"/>
              <a:ea typeface="Comfortaa"/>
              <a:cs typeface="Comfortaa"/>
              <a:sym typeface="Comfortaa"/>
            </a:endParaRPr>
          </a:p>
          <a:p>
            <a:pPr indent="0" lvl="0" marL="0" rtl="0" algn="l">
              <a:spcBef>
                <a:spcPts val="1000"/>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In this project children will be asked to consider the work of British artist, Stephen Wiltshire. They will analyse the shapes they can see within the forms of British landmarks.  Children will experiment with different drawing media, examining the different effects they can create, and utilise these skills in their final piece.</a:t>
            </a:r>
            <a:endParaRPr sz="700">
              <a:latin typeface="Comfortaa"/>
              <a:ea typeface="Comfortaa"/>
              <a:cs typeface="Comfortaa"/>
              <a:sym typeface="Comfortaa"/>
            </a:endParaRPr>
          </a:p>
        </p:txBody>
      </p:sp>
      <p:sp>
        <p:nvSpPr>
          <p:cNvPr id="78" name="Google Shape;78;p14"/>
          <p:cNvSpPr/>
          <p:nvPr/>
        </p:nvSpPr>
        <p:spPr>
          <a:xfrm>
            <a:off x="4659125" y="1006650"/>
            <a:ext cx="2549700" cy="1565100"/>
          </a:xfrm>
          <a:prstGeom prst="doubleWave">
            <a:avLst>
              <a:gd fmla="val 6250" name="adj1"/>
              <a:gd fmla="val 0" name="adj2"/>
            </a:avLst>
          </a:prstGeom>
          <a:solidFill>
            <a:srgbClr val="FFFFFF"/>
          </a:solidFill>
          <a:ln cap="flat" cmpd="sng" w="9525">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266700" lvl="0" marL="596900" rtl="0" algn="l">
              <a:lnSpc>
                <a:spcPct val="115000"/>
              </a:lnSpc>
              <a:spcBef>
                <a:spcPts val="1000"/>
              </a:spcBef>
              <a:spcAft>
                <a:spcPts val="0"/>
              </a:spcAft>
              <a:buClr>
                <a:srgbClr val="222222"/>
              </a:buClr>
              <a:buSzPts val="600"/>
              <a:buFont typeface="Comfortaa"/>
              <a:buChar char="●"/>
            </a:pPr>
            <a:r>
              <a:rPr lang="en-GB" sz="600">
                <a:solidFill>
                  <a:srgbClr val="000000"/>
                </a:solidFill>
                <a:latin typeface="Comfortaa"/>
                <a:ea typeface="Comfortaa"/>
                <a:cs typeface="Comfortaa"/>
                <a:sym typeface="Comfortaa"/>
              </a:rPr>
              <a:t>Retell a Christian story and say some things that Christians believe.</a:t>
            </a:r>
            <a:endParaRPr sz="600">
              <a:solidFill>
                <a:srgbClr val="000000"/>
              </a:solidFill>
              <a:latin typeface="Comfortaa"/>
              <a:ea typeface="Comfortaa"/>
              <a:cs typeface="Comfortaa"/>
              <a:sym typeface="Comfortaa"/>
            </a:endParaRPr>
          </a:p>
          <a:p>
            <a:pPr indent="-266700" lvl="0" marL="596900" rtl="0" algn="l">
              <a:lnSpc>
                <a:spcPct val="115000"/>
              </a:lnSpc>
              <a:spcBef>
                <a:spcPts val="0"/>
              </a:spcBef>
              <a:spcAft>
                <a:spcPts val="0"/>
              </a:spcAft>
              <a:buClr>
                <a:srgbClr val="222222"/>
              </a:buClr>
              <a:buSzPts val="600"/>
              <a:buFont typeface="Comfortaa"/>
              <a:buChar char="●"/>
            </a:pPr>
            <a:r>
              <a:rPr lang="en-GB" sz="600">
                <a:solidFill>
                  <a:srgbClr val="000000"/>
                </a:solidFill>
                <a:latin typeface="Comfortaa"/>
                <a:ea typeface="Comfortaa"/>
                <a:cs typeface="Comfortaa"/>
                <a:sym typeface="Comfortaa"/>
              </a:rPr>
              <a:t>Show understanding of what Jesus taught people. </a:t>
            </a:r>
            <a:endParaRPr sz="600">
              <a:solidFill>
                <a:srgbClr val="000000"/>
              </a:solidFill>
              <a:latin typeface="Comfortaa"/>
              <a:ea typeface="Comfortaa"/>
              <a:cs typeface="Comfortaa"/>
              <a:sym typeface="Comfortaa"/>
            </a:endParaRPr>
          </a:p>
          <a:p>
            <a:pPr indent="-266700" lvl="0" marL="596900" rtl="0" algn="l">
              <a:lnSpc>
                <a:spcPct val="115000"/>
              </a:lnSpc>
              <a:spcBef>
                <a:spcPts val="0"/>
              </a:spcBef>
              <a:spcAft>
                <a:spcPts val="0"/>
              </a:spcAft>
              <a:buClr>
                <a:srgbClr val="222222"/>
              </a:buClr>
              <a:buSzPts val="600"/>
              <a:buFont typeface="Comfortaa"/>
              <a:buChar char="●"/>
            </a:pPr>
            <a:r>
              <a:rPr lang="en-GB" sz="600">
                <a:solidFill>
                  <a:srgbClr val="000000"/>
                </a:solidFill>
                <a:latin typeface="Comfortaa"/>
                <a:ea typeface="Comfortaa"/>
                <a:cs typeface="Comfortaa"/>
                <a:sym typeface="Comfortaa"/>
              </a:rPr>
              <a:t>Express how different characters in a parable feel.</a:t>
            </a:r>
            <a:endParaRPr sz="600">
              <a:solidFill>
                <a:srgbClr val="000000"/>
              </a:solidFill>
              <a:latin typeface="Comfortaa"/>
              <a:ea typeface="Comfortaa"/>
              <a:cs typeface="Comfortaa"/>
              <a:sym typeface="Comfortaa"/>
            </a:endParaRPr>
          </a:p>
          <a:p>
            <a:pPr indent="-266700" lvl="0" marL="596900" rtl="0" algn="l">
              <a:lnSpc>
                <a:spcPct val="115000"/>
              </a:lnSpc>
              <a:spcBef>
                <a:spcPts val="0"/>
              </a:spcBef>
              <a:spcAft>
                <a:spcPts val="0"/>
              </a:spcAft>
              <a:buClr>
                <a:srgbClr val="222222"/>
              </a:buClr>
              <a:buSzPts val="600"/>
              <a:buFont typeface="Comfortaa"/>
              <a:buChar char="●"/>
            </a:pPr>
            <a:r>
              <a:rPr lang="en-GB" sz="600">
                <a:solidFill>
                  <a:srgbClr val="000000"/>
                </a:solidFill>
                <a:latin typeface="Comfortaa"/>
                <a:ea typeface="Comfortaa"/>
                <a:cs typeface="Comfortaa"/>
                <a:sym typeface="Comfortaa"/>
              </a:rPr>
              <a:t>Describe what a believer might learn from a religious story or a sacred text and how they would apply this to their life.</a:t>
            </a:r>
            <a:endParaRPr sz="600">
              <a:solidFill>
                <a:srgbClr val="000000"/>
              </a:solidFill>
              <a:latin typeface="Comfortaa"/>
              <a:ea typeface="Comfortaa"/>
              <a:cs typeface="Comfortaa"/>
              <a:sym typeface="Comfortaa"/>
            </a:endParaRPr>
          </a:p>
          <a:p>
            <a:pPr indent="0" lvl="0" marL="0" rtl="0" algn="l">
              <a:spcBef>
                <a:spcPts val="1000"/>
              </a:spcBef>
              <a:spcAft>
                <a:spcPts val="0"/>
              </a:spcAft>
              <a:buNone/>
            </a:pPr>
            <a:r>
              <a:t/>
            </a:r>
            <a:endParaRPr sz="800">
              <a:latin typeface="Comfortaa"/>
              <a:ea typeface="Comfortaa"/>
              <a:cs typeface="Comfortaa"/>
              <a:sym typeface="Comfortaa"/>
            </a:endParaRPr>
          </a:p>
        </p:txBody>
      </p:sp>
      <p:sp>
        <p:nvSpPr>
          <p:cNvPr id="79" name="Google Shape;79;p14"/>
          <p:cNvSpPr/>
          <p:nvPr/>
        </p:nvSpPr>
        <p:spPr>
          <a:xfrm>
            <a:off x="6188725" y="2603025"/>
            <a:ext cx="1127400" cy="309600"/>
          </a:xfrm>
          <a:prstGeom prst="snip2DiagRect">
            <a:avLst>
              <a:gd fmla="val 0" name="adj1"/>
              <a:gd fmla="val 50000" name="adj2"/>
            </a:avLst>
          </a:prstGeom>
          <a:solidFill>
            <a:srgbClr val="FFFFFF"/>
          </a:solidFill>
          <a:ln cap="flat" cmpd="sng" w="1905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Art</a:t>
            </a:r>
            <a:endParaRPr b="1">
              <a:latin typeface="Comfortaa"/>
              <a:ea typeface="Comfortaa"/>
              <a:cs typeface="Comfortaa"/>
              <a:sym typeface="Comfortaa"/>
            </a:endParaRPr>
          </a:p>
        </p:txBody>
      </p:sp>
      <p:sp>
        <p:nvSpPr>
          <p:cNvPr id="80" name="Google Shape;80;p14"/>
          <p:cNvSpPr/>
          <p:nvPr/>
        </p:nvSpPr>
        <p:spPr>
          <a:xfrm>
            <a:off x="509225" y="2972075"/>
            <a:ext cx="2549700" cy="1565100"/>
          </a:xfrm>
          <a:prstGeom prst="round2SameRect">
            <a:avLst>
              <a:gd fmla="val 34012" name="adj1"/>
              <a:gd fmla="val 0" name="adj2"/>
            </a:avLst>
          </a:prstGeom>
          <a:solidFill>
            <a:srgbClr val="FFFFFF"/>
          </a:solidFill>
          <a:ln cap="flat" cmpd="sng" w="19050">
            <a:solidFill>
              <a:srgbClr val="EAD1D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We will be making music using fireworks as a stimulus. We will read the book ‘Olivia Forms a Band’ and create and perform our own firework spectacular in school, culminating in an online concert with players from the London </a:t>
            </a:r>
            <a:r>
              <a:rPr lang="en-GB" sz="800">
                <a:latin typeface="Comfortaa"/>
                <a:ea typeface="Comfortaa"/>
                <a:cs typeface="Comfortaa"/>
                <a:sym typeface="Comfortaa"/>
              </a:rPr>
              <a:t>Symphony</a:t>
            </a:r>
            <a:r>
              <a:rPr lang="en-GB" sz="800">
                <a:latin typeface="Comfortaa"/>
                <a:ea typeface="Comfortaa"/>
                <a:cs typeface="Comfortaa"/>
                <a:sym typeface="Comfortaa"/>
              </a:rPr>
              <a:t> Orchestra.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81" name="Google Shape;81;p14"/>
          <p:cNvSpPr txBox="1"/>
          <p:nvPr/>
        </p:nvSpPr>
        <p:spPr>
          <a:xfrm>
            <a:off x="3835643" y="2898394"/>
            <a:ext cx="1282500" cy="309600"/>
          </a:xfrm>
          <a:prstGeom prst="rect">
            <a:avLst/>
          </a:prstGeom>
          <a:solidFill>
            <a:srgbClr val="FFFFFF"/>
          </a:solid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82" name="Google Shape;82;p14"/>
          <p:cNvSpPr/>
          <p:nvPr/>
        </p:nvSpPr>
        <p:spPr>
          <a:xfrm>
            <a:off x="1723100" y="2898394"/>
            <a:ext cx="1473900" cy="486300"/>
          </a:xfrm>
          <a:prstGeom prst="teardrop">
            <a:avLst>
              <a:gd fmla="val 100000" name="adj"/>
            </a:avLst>
          </a:prstGeom>
          <a:solidFill>
            <a:srgbClr val="FFFFFF"/>
          </a:solid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83" name="Google Shape;83;p14"/>
          <p:cNvSpPr/>
          <p:nvPr/>
        </p:nvSpPr>
        <p:spPr>
          <a:xfrm>
            <a:off x="4753775" y="817950"/>
            <a:ext cx="2247600" cy="309600"/>
          </a:xfrm>
          <a:prstGeom prst="roundRect">
            <a:avLst>
              <a:gd fmla="val 16667" name="adj"/>
            </a:avLst>
          </a:prstGeom>
          <a:solidFill>
            <a:srgbClr val="FFFFFF"/>
          </a:solidFill>
          <a:ln cap="flat" cmpd="sng" w="2857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4" name="Google Shape;84;p14"/>
          <p:cNvSpPr/>
          <p:nvPr/>
        </p:nvSpPr>
        <p:spPr>
          <a:xfrm>
            <a:off x="7316126" y="275425"/>
            <a:ext cx="1636800" cy="1565100"/>
          </a:xfrm>
          <a:prstGeom prst="downArrowCallout">
            <a:avLst>
              <a:gd fmla="val 25000" name="adj1"/>
              <a:gd fmla="val 25000" name="adj2"/>
              <a:gd fmla="val 25000" name="adj3"/>
              <a:gd fmla="val 64977" name="adj4"/>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600">
                <a:solidFill>
                  <a:srgbClr val="000000"/>
                </a:solidFill>
                <a:latin typeface="Comfortaa"/>
                <a:ea typeface="Comfortaa"/>
                <a:cs typeface="Comfortaa"/>
                <a:sym typeface="Comfortaa"/>
              </a:rPr>
              <a:t>Children will be taking part in gardening lessons to learn more about how food grows. </a:t>
            </a:r>
            <a:endParaRPr sz="600">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400">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600">
                <a:solidFill>
                  <a:srgbClr val="000000"/>
                </a:solidFill>
                <a:latin typeface="Comfortaa"/>
                <a:ea typeface="Comfortaa"/>
                <a:cs typeface="Comfortaa"/>
                <a:sym typeface="Comfortaa"/>
              </a:rPr>
              <a:t>Through role play, the children will work in groups to become weather </a:t>
            </a:r>
            <a:r>
              <a:rPr lang="en-GB" sz="600">
                <a:latin typeface="Comfortaa"/>
                <a:ea typeface="Comfortaa"/>
                <a:cs typeface="Comfortaa"/>
                <a:sym typeface="Comfortaa"/>
              </a:rPr>
              <a:t> </a:t>
            </a:r>
            <a:r>
              <a:rPr lang="en-GB" sz="600">
                <a:solidFill>
                  <a:srgbClr val="000000"/>
                </a:solidFill>
                <a:latin typeface="Comfortaa"/>
                <a:ea typeface="Comfortaa"/>
                <a:cs typeface="Comfortaa"/>
                <a:sym typeface="Comfortaa"/>
              </a:rPr>
              <a:t>reporte</a:t>
            </a:r>
            <a:r>
              <a:rPr lang="en-GB" sz="600">
                <a:latin typeface="Comfortaa"/>
                <a:ea typeface="Comfortaa"/>
                <a:cs typeface="Comfortaa"/>
                <a:sym typeface="Comfortaa"/>
              </a:rPr>
              <a:t>rs.</a:t>
            </a:r>
            <a:endParaRPr sz="6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600">
                <a:latin typeface="Comfortaa"/>
                <a:ea typeface="Comfortaa"/>
                <a:cs typeface="Comfortaa"/>
                <a:sym typeface="Comfortaa"/>
              </a:rPr>
              <a:t>Children will also visit West Ham park to </a:t>
            </a:r>
            <a:r>
              <a:rPr lang="en-GB" sz="600">
                <a:latin typeface="Comfortaa"/>
                <a:ea typeface="Comfortaa"/>
                <a:cs typeface="Comfortaa"/>
                <a:sym typeface="Comfortaa"/>
              </a:rPr>
              <a:t>observe</a:t>
            </a:r>
            <a:r>
              <a:rPr lang="en-GB" sz="600">
                <a:latin typeface="Comfortaa"/>
                <a:ea typeface="Comfortaa"/>
                <a:cs typeface="Comfortaa"/>
                <a:sym typeface="Comfortaa"/>
              </a:rPr>
              <a:t> seasonal changes linking to our Four Season topic</a:t>
            </a:r>
            <a:endParaRPr sz="600">
              <a:latin typeface="Comfortaa"/>
              <a:ea typeface="Comfortaa"/>
              <a:cs typeface="Comfortaa"/>
              <a:sym typeface="Comfortaa"/>
            </a:endParaRPr>
          </a:p>
        </p:txBody>
      </p:sp>
      <p:sp>
        <p:nvSpPr>
          <p:cNvPr id="85" name="Google Shape;85;p14"/>
          <p:cNvSpPr/>
          <p:nvPr/>
        </p:nvSpPr>
        <p:spPr>
          <a:xfrm>
            <a:off x="7397575" y="1871925"/>
            <a:ext cx="1473876" cy="486324"/>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pic>
        <p:nvPicPr>
          <p:cNvPr id="86" name="Google Shape;86;p14"/>
          <p:cNvPicPr preferRelativeResize="0"/>
          <p:nvPr/>
        </p:nvPicPr>
        <p:blipFill>
          <a:blip r:embed="rId4">
            <a:alphaModFix/>
          </a:blip>
          <a:stretch>
            <a:fillRect/>
          </a:stretch>
        </p:blipFill>
        <p:spPr>
          <a:xfrm>
            <a:off x="7954374" y="1438351"/>
            <a:ext cx="360301" cy="220074"/>
          </a:xfrm>
          <a:prstGeom prst="rect">
            <a:avLst/>
          </a:prstGeom>
          <a:noFill/>
          <a:ln>
            <a:noFill/>
          </a:ln>
        </p:spPr>
      </p:pic>
      <p:graphicFrame>
        <p:nvGraphicFramePr>
          <p:cNvPr id="87" name="Google Shape;87;p14"/>
          <p:cNvGraphicFramePr/>
          <p:nvPr/>
        </p:nvGraphicFramePr>
        <p:xfrm>
          <a:off x="390750" y="817950"/>
          <a:ext cx="3000000" cy="3000000"/>
        </p:xfrm>
        <a:graphic>
          <a:graphicData uri="http://schemas.openxmlformats.org/drawingml/2006/table">
            <a:tbl>
              <a:tblPr>
                <a:noFill/>
                <a:tableStyleId>{0A9E6BC6-CE4E-4D4D-B945-40E5E7EDAC61}</a:tableStyleId>
              </a:tblPr>
              <a:tblGrid>
                <a:gridCol w="1393750"/>
                <a:gridCol w="747825"/>
                <a:gridCol w="2039675"/>
              </a:tblGrid>
              <a:tr h="349450">
                <a:tc gridSpan="3">
                  <a:txBody>
                    <a:bodyPr/>
                    <a:lstStyle/>
                    <a:p>
                      <a:pPr indent="0" lvl="0" marL="0" rtl="0" algn="ctr">
                        <a:spcBef>
                          <a:spcPts val="0"/>
                        </a:spcBef>
                        <a:spcAft>
                          <a:spcPts val="0"/>
                        </a:spcAft>
                        <a:buNone/>
                      </a:pPr>
                      <a:r>
                        <a:rPr b="1" lang="en-GB" sz="1200">
                          <a:solidFill>
                            <a:srgbClr val="000000"/>
                          </a:solidFill>
                          <a:latin typeface="Comfortaa"/>
                          <a:ea typeface="Comfortaa"/>
                          <a:cs typeface="Comfortaa"/>
                          <a:sym typeface="Comfortaa"/>
                        </a:rPr>
                        <a:t>Physical Education (PE)</a:t>
                      </a:r>
                      <a:endParaRPr b="1" sz="12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91175">
                <a:tc gridSpan="3">
                  <a:txBody>
                    <a:bodyPr/>
                    <a:lstStyle/>
                    <a:p>
                      <a:pPr indent="0" lvl="0" marL="0" rtl="0" algn="l">
                        <a:spcBef>
                          <a:spcPts val="0"/>
                        </a:spcBef>
                        <a:spcAft>
                          <a:spcPts val="0"/>
                        </a:spcAft>
                        <a:buNone/>
                      </a:pPr>
                      <a:r>
                        <a:rPr lang="en-GB" sz="800">
                          <a:latin typeface="Comfortaa"/>
                          <a:ea typeface="Comfortaa"/>
                          <a:cs typeface="Comfortaa"/>
                          <a:sym typeface="Comfortaa"/>
                        </a:rPr>
                        <a:t>This term your PE will be on: Tuesday</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hMerge="1"/>
              </a:tr>
              <a:tr h="378575">
                <a:tc gridSpan="2">
                  <a:txBody>
                    <a:bodyPr/>
                    <a:lstStyle/>
                    <a:p>
                      <a:pPr indent="0" lvl="0" marL="0" rtl="0" algn="ctr">
                        <a:spcBef>
                          <a:spcPts val="0"/>
                        </a:spcBef>
                        <a:spcAft>
                          <a:spcPts val="0"/>
                        </a:spcAft>
                        <a:buNone/>
                      </a:pPr>
                      <a:r>
                        <a:rPr lang="en-GB" sz="900">
                          <a:latin typeface="Comfortaa"/>
                          <a:ea typeface="Comfortaa"/>
                          <a:cs typeface="Comfortaa"/>
                          <a:sym typeface="Comfortaa"/>
                        </a:rPr>
                        <a:t>Fundamental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None/>
                      </a:pPr>
                      <a:r>
                        <a:rPr lang="en-GB" sz="700">
                          <a:solidFill>
                            <a:srgbClr val="000000"/>
                          </a:solidFill>
                          <a:latin typeface="Comfortaa"/>
                          <a:ea typeface="Comfortaa"/>
                          <a:cs typeface="Comfortaa"/>
                          <a:sym typeface="Comfortaa"/>
                        </a:rPr>
                        <a:t>Static Balance - One leg</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rPr lang="en-GB" sz="700">
                          <a:solidFill>
                            <a:srgbClr val="000000"/>
                          </a:solidFill>
                          <a:latin typeface="Comfortaa"/>
                          <a:ea typeface="Comfortaa"/>
                          <a:cs typeface="Comfortaa"/>
                          <a:sym typeface="Comfortaa"/>
                        </a:rPr>
                        <a:t>Coordination Footwork</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305750">
                <a:tc gridSpan="2">
                  <a:txBody>
                    <a:bodyPr/>
                    <a:lstStyle/>
                    <a:p>
                      <a:pPr indent="0" lvl="0" marL="0" rtl="0" algn="ctr">
                        <a:spcBef>
                          <a:spcPts val="0"/>
                        </a:spcBef>
                        <a:spcAft>
                          <a:spcPts val="0"/>
                        </a:spcAft>
                        <a:buNone/>
                      </a:pPr>
                      <a:r>
                        <a:rPr lang="en-GB" sz="900">
                          <a:latin typeface="Comfortaa"/>
                          <a:ea typeface="Comfortaa"/>
                          <a:cs typeface="Comfortaa"/>
                          <a:sym typeface="Comfortaa"/>
                        </a:rPr>
                        <a:t>Sport Specific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Games - Sending and Receiving</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6650">
                <a:tc rowSpan="2">
                  <a:txBody>
                    <a:bodyPr/>
                    <a:lstStyle/>
                    <a:p>
                      <a:pPr indent="0" lvl="0" marL="0" rtl="0" algn="ctr">
                        <a:spcBef>
                          <a:spcPts val="0"/>
                        </a:spcBef>
                        <a:spcAft>
                          <a:spcPts val="0"/>
                        </a:spcAft>
                        <a:buNone/>
                      </a:pPr>
                      <a:r>
                        <a:rPr lang="en-GB" sz="900">
                          <a:latin typeface="Comfortaa"/>
                          <a:ea typeface="Comfortaa"/>
                          <a:cs typeface="Comfortaa"/>
                          <a:sym typeface="Comfortaa"/>
                        </a:rPr>
                        <a:t>Whole child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latin typeface="Comfortaa"/>
                          <a:ea typeface="Comfortaa"/>
                          <a:cs typeface="Comfortaa"/>
                          <a:sym typeface="Comfortaa"/>
                        </a:rPr>
                        <a:t>PE award for:</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700">
                          <a:latin typeface="Comfortaa"/>
                          <a:ea typeface="Comfortaa"/>
                          <a:cs typeface="Comfortaa"/>
                          <a:sym typeface="Comfortaa"/>
                        </a:rPr>
                        <a:t>Keep trying </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320325">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in class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700">
                          <a:latin typeface="Comfortaa"/>
                          <a:ea typeface="Comfortaa"/>
                          <a:cs typeface="Comfortaa"/>
                          <a:sym typeface="Comfortaa"/>
                        </a:rPr>
                        <a:t>Growth mindset</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88" name="Google Shape;88;p14"/>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2’s</a:t>
            </a:r>
            <a:endParaRPr>
              <a:latin typeface="Comfortaa"/>
              <a:ea typeface="Comfortaa"/>
              <a:cs typeface="Comfortaa"/>
              <a:sym typeface="Comfortaa"/>
            </a:endParaRPr>
          </a:p>
        </p:txBody>
      </p:sp>
      <p:sp>
        <p:nvSpPr>
          <p:cNvPr id="89" name="Google Shape;89;p14">
            <a:hlinkClick r:id="rId5"/>
          </p:cNvPr>
          <p:cNvSpPr/>
          <p:nvPr/>
        </p:nvSpPr>
        <p:spPr>
          <a:xfrm>
            <a:off x="7993850" y="453187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674EA7"/>
                </a:solidFill>
                <a:latin typeface="Comfortaa"/>
                <a:ea typeface="Comfortaa"/>
                <a:cs typeface="Comfortaa"/>
                <a:sym typeface="Comfortaa"/>
              </a:rPr>
              <a:t>Click here to go back to the main page</a:t>
            </a:r>
            <a:endParaRPr b="1" sz="700">
              <a:solidFill>
                <a:srgbClr val="674EA7"/>
              </a:solidFill>
              <a:latin typeface="Comfortaa"/>
              <a:ea typeface="Comfortaa"/>
              <a:cs typeface="Comfortaa"/>
              <a:sym typeface="Comfortaa"/>
            </a:endParaRPr>
          </a:p>
        </p:txBody>
      </p:sp>
      <p:pic>
        <p:nvPicPr>
          <p:cNvPr id="90" name="Google Shape;90;p14"/>
          <p:cNvPicPr preferRelativeResize="0"/>
          <p:nvPr/>
        </p:nvPicPr>
        <p:blipFill>
          <a:blip r:embed="rId6">
            <a:alphaModFix/>
          </a:blip>
          <a:stretch>
            <a:fillRect/>
          </a:stretch>
        </p:blipFill>
        <p:spPr>
          <a:xfrm>
            <a:off x="2864725" y="3706950"/>
            <a:ext cx="713600" cy="824925"/>
          </a:xfrm>
          <a:prstGeom prst="rect">
            <a:avLst/>
          </a:prstGeom>
          <a:noFill/>
          <a:ln cap="flat" cmpd="sng" w="9525">
            <a:solidFill>
              <a:srgbClr val="EAD1DC"/>
            </a:solidFill>
            <a:prstDash val="solid"/>
            <a:round/>
            <a:headEnd len="sm" w="sm" type="none"/>
            <a:tailEnd len="sm" w="sm" type="none"/>
          </a:ln>
        </p:spPr>
      </p:pic>
      <p:pic>
        <p:nvPicPr>
          <p:cNvPr id="91" name="Google Shape;91;p14"/>
          <p:cNvPicPr preferRelativeResize="0"/>
          <p:nvPr/>
        </p:nvPicPr>
        <p:blipFill>
          <a:blip r:embed="rId7">
            <a:alphaModFix/>
          </a:blip>
          <a:stretch>
            <a:fillRect/>
          </a:stretch>
        </p:blipFill>
        <p:spPr>
          <a:xfrm>
            <a:off x="757550" y="2894370"/>
            <a:ext cx="823925" cy="4943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