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omforta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mfortaa-regular.fntdata"/><Relationship Id="rId8" Type="http://schemas.openxmlformats.org/officeDocument/2006/relationships/font" Target="fonts/Comforta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a5fa71d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a5fa71d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1" Type="http://schemas.openxmlformats.org/officeDocument/2006/relationships/image" Target="../media/image4.png"/><Relationship Id="rId10" Type="http://schemas.openxmlformats.org/officeDocument/2006/relationships/image" Target="../media/image6.png"/><Relationship Id="rId12" Type="http://schemas.openxmlformats.org/officeDocument/2006/relationships/hyperlink" Target="https://docs.google.com/presentation/d/e/2PACX-1vR9AvD8I5ZXia4tJKSbljegTjB9vmBh0Qc3tNuhlw9A7KGFDslvDx4FLj_mPDUmpfYHeaBhY_9C_MPe/pub?start=false&amp;loop=false&amp;delayms=3000" TargetMode="External"/><Relationship Id="rId9" Type="http://schemas.openxmlformats.org/officeDocument/2006/relationships/image" Target="../media/image3.png"/><Relationship Id="rId5" Type="http://schemas.openxmlformats.org/officeDocument/2006/relationships/image" Target="../media/image9.jp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404043" y="718969"/>
            <a:ext cx="1514700" cy="3647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Personal, Social &amp; Emotional Development</a:t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Our topic is ‘Being Me’.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These are the objectives we will cover: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 understand how it feels to belong and that people can be similar or different.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 can start to recognise and manage my feelings.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I can work together and consider other people’s feelings.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 understand why it is good to be kind and use gentle hands.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93138" y="1297000"/>
            <a:ext cx="1881000" cy="2291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develop our communication and language we will:</a:t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 Read traditional tales including The Gingerbread Man, Goldilocks and the Three Bears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Begin to recognise the key language shared in the quality texts.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Begin to use language specific to the text.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Begin to  spell CVC words using the teacher model and compose phrases that can be read by others.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927176" y="1113125"/>
            <a:ext cx="666300" cy="2067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892371" y="2574866"/>
            <a:ext cx="2459700" cy="20676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For our expressive arts and design activities we will: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engage in imaginative role-play based on own first-hand experiences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explore the different sounds of instruments.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make gingerbread biscuits and The Three Billy Goats Gruff masks along with other creative arts and crafts. 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722710" y="3643575"/>
            <a:ext cx="2815800" cy="9987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240838" y="3485500"/>
            <a:ext cx="16368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Mathematics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4767663" y="2343500"/>
            <a:ext cx="2628600" cy="5937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omfortaa"/>
                <a:ea typeface="Comfortaa"/>
                <a:cs typeface="Comfortaa"/>
                <a:sym typeface="Comfortaa"/>
              </a:rPr>
              <a:t>Expressive art and design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595287" y="1156925"/>
            <a:ext cx="2197800" cy="2394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2637444" y="930325"/>
            <a:ext cx="18810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mfortaa"/>
                <a:ea typeface="Comfortaa"/>
                <a:cs typeface="Comfortaa"/>
                <a:sym typeface="Comfortaa"/>
              </a:rPr>
              <a:t>Understanding of the world</a:t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4919851" y="876925"/>
            <a:ext cx="2152500" cy="1389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5021513" y="937975"/>
            <a:ext cx="2006400" cy="126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Our PE is on </a:t>
            </a:r>
            <a:r>
              <a:rPr b="1" lang="en-GB" sz="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Monday morning</a:t>
            </a:r>
            <a:r>
              <a:rPr lang="en-GB" sz="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7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Please </a:t>
            </a:r>
            <a:r>
              <a:rPr b="1" lang="en-GB" sz="700">
                <a:latin typeface="Comfortaa"/>
                <a:ea typeface="Comfortaa"/>
                <a:cs typeface="Comfortaa"/>
                <a:sym typeface="Comfortaa"/>
              </a:rPr>
              <a:t>wear</a:t>
            </a: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 your PE kit to school.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develop physically we will:</a:t>
            </a:r>
            <a:endParaRPr b="1"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revise some of our fundamental movement skills: rolling, crawling, jumping and hopping. 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practice our pencil grip 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Refine a range of ball skills including: throwing and catching 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5156326" y="817925"/>
            <a:ext cx="1043100" cy="339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omfortaa"/>
                <a:ea typeface="Comfortaa"/>
                <a:cs typeface="Comfortaa"/>
                <a:sym typeface="Comfortaa"/>
              </a:rPr>
              <a:t>Physical development</a:t>
            </a:r>
            <a:endParaRPr b="1"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736468" y="519644"/>
            <a:ext cx="793500" cy="339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PSED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509088" y="640925"/>
            <a:ext cx="1320600" cy="516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Literacy, communication and language 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639001" y="1616924"/>
            <a:ext cx="2006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Our topic this term is ‘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Fairytales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’.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be using discussion, looking at similarities and differences between different characters.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draw upon the children's experiences. We will also explain some similarities and differences between life in this country and other parts of the world.</a:t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775535" y="3643581"/>
            <a:ext cx="2277000" cy="9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Our first term will be spent giving children exposure to early mathematical experiences with concrete objects, pictures and shapes: :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sorting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matching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comparing 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ordering 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4">
            <a:alphaModFix/>
          </a:blip>
          <a:srcRect b="13005" l="853" r="59249" t="47546"/>
          <a:stretch/>
        </p:blipFill>
        <p:spPr>
          <a:xfrm>
            <a:off x="2755273" y="4134582"/>
            <a:ext cx="750662" cy="4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5">
            <a:alphaModFix/>
          </a:blip>
          <a:srcRect b="12932" l="0" r="0" t="37912"/>
          <a:stretch/>
        </p:blipFill>
        <p:spPr>
          <a:xfrm>
            <a:off x="6566640" y="707400"/>
            <a:ext cx="750651" cy="48530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" name="Google Shape;72;p13"/>
          <p:cNvSpPr txBox="1"/>
          <p:nvPr/>
        </p:nvSpPr>
        <p:spPr>
          <a:xfrm rot="-486551">
            <a:off x="1243785" y="157136"/>
            <a:ext cx="1278180" cy="319386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Reception’s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4545" y="3380307"/>
            <a:ext cx="1168152" cy="82570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7">
            <a:alphaModFix/>
          </a:blip>
          <a:srcRect b="0" l="-1980" r="1979" t="0"/>
          <a:stretch/>
        </p:blipFill>
        <p:spPr>
          <a:xfrm>
            <a:off x="2007675" y="1511675"/>
            <a:ext cx="505325" cy="5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8">
            <a:alphaModFix/>
          </a:blip>
          <a:srcRect b="10599" l="20927" r="22450" t="16604"/>
          <a:stretch/>
        </p:blipFill>
        <p:spPr>
          <a:xfrm>
            <a:off x="2003951" y="2078135"/>
            <a:ext cx="512776" cy="452978"/>
          </a:xfrm>
          <a:prstGeom prst="rect">
            <a:avLst/>
          </a:prstGeom>
          <a:noFill/>
          <a:ln cap="flat" cmpd="sng" w="352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9">
            <a:alphaModFix/>
          </a:blip>
          <a:srcRect b="37148" l="53486" r="20886" t="17464"/>
          <a:stretch/>
        </p:blipFill>
        <p:spPr>
          <a:xfrm>
            <a:off x="2003951" y="2588178"/>
            <a:ext cx="512776" cy="51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10">
            <a:alphaModFix/>
          </a:blip>
          <a:srcRect b="50609" l="0" r="0" t="0"/>
          <a:stretch/>
        </p:blipFill>
        <p:spPr>
          <a:xfrm>
            <a:off x="2936819" y="3018376"/>
            <a:ext cx="1410771" cy="4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34400" y="4215100"/>
            <a:ext cx="296325" cy="3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>
            <a:hlinkClick r:id="rId12"/>
          </p:cNvPr>
          <p:cNvSpPr/>
          <p:nvPr/>
        </p:nvSpPr>
        <p:spPr>
          <a:xfrm>
            <a:off x="7940725" y="41795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