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</p:sldIdLst>
  <p:sldSz cy="5143500" cx="9144000"/>
  <p:notesSz cx="6858000" cy="9144000"/>
  <p:embeddedFontLst>
    <p:embeddedFont>
      <p:font typeface="Comfortaa"/>
      <p:regular r:id="rId7"/>
      <p:bold r:id="rId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font" Target="fonts/Comfortaa-regular.fntdata"/><Relationship Id="rId8" Type="http://schemas.openxmlformats.org/officeDocument/2006/relationships/font" Target="fonts/Comfortaa-bold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a8413299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7a8413299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1" Type="http://schemas.openxmlformats.org/officeDocument/2006/relationships/image" Target="../media/image4.png"/><Relationship Id="rId10" Type="http://schemas.openxmlformats.org/officeDocument/2006/relationships/image" Target="../media/image2.png"/><Relationship Id="rId13" Type="http://schemas.openxmlformats.org/officeDocument/2006/relationships/image" Target="../media/image5.png"/><Relationship Id="rId12" Type="http://schemas.openxmlformats.org/officeDocument/2006/relationships/hyperlink" Target="https://docs.google.com/presentation/d/e/2PACX-1vR9AvD8I5ZXia4tJKSbljegTjB9vmBh0Qc3tNuhlw9A7KGFDslvDx4FLj_mPDUmpfYHeaBhY_9C_MPe/pub?start=false&amp;loop=false&amp;delayms=3000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Relationship Id="rId4" Type="http://schemas.openxmlformats.org/officeDocument/2006/relationships/image" Target="../media/image10.png"/><Relationship Id="rId9" Type="http://schemas.openxmlformats.org/officeDocument/2006/relationships/image" Target="../media/image6.png"/><Relationship Id="rId14" Type="http://schemas.openxmlformats.org/officeDocument/2006/relationships/image" Target="../media/image7.png"/><Relationship Id="rId5" Type="http://schemas.openxmlformats.org/officeDocument/2006/relationships/image" Target="../media/image9.png"/><Relationship Id="rId6" Type="http://schemas.openxmlformats.org/officeDocument/2006/relationships/image" Target="../media/image8.png"/><Relationship Id="rId7" Type="http://schemas.openxmlformats.org/officeDocument/2006/relationships/image" Target="../media/image11.png"/><Relationship Id="rId8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/>
          <p:nvPr/>
        </p:nvSpPr>
        <p:spPr>
          <a:xfrm>
            <a:off x="7254875" y="699925"/>
            <a:ext cx="1514700" cy="3647100"/>
          </a:xfrm>
          <a:prstGeom prst="foldedCorner">
            <a:avLst>
              <a:gd fmla="val 25843" name="adj"/>
            </a:avLst>
          </a:prstGeom>
          <a:solidFill>
            <a:srgbClr val="FFFFFF"/>
          </a:solidFill>
          <a:ln cap="flat" cmpd="sng" w="9525">
            <a:solidFill>
              <a:srgbClr val="D5A6B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This term through a range of different activities, children will learn to</a:t>
            </a:r>
            <a:r>
              <a:rPr b="1" lang="en-GB" sz="8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:</a:t>
            </a:r>
            <a:endParaRPr b="1" sz="8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7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134449" lvl="0" marL="8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Comfortaa"/>
              <a:buChar char="●"/>
            </a:pPr>
            <a:r>
              <a:rPr lang="en-GB" sz="7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Show more confidence in new social situations.</a:t>
            </a:r>
            <a:endParaRPr sz="7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134449" lvl="0" marL="8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Comfortaa"/>
              <a:buChar char="●"/>
            </a:pPr>
            <a:r>
              <a:rPr lang="en-GB" sz="7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Select and use activities and resources independently</a:t>
            </a:r>
            <a:endParaRPr sz="7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7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134449" lvl="0" marL="89999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Comfortaa"/>
              <a:buChar char="●"/>
            </a:pPr>
            <a:r>
              <a:rPr lang="en-GB" sz="7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Play in a group and share equipment with peers</a:t>
            </a:r>
            <a:endParaRPr sz="7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89999" lvl="0" marL="89999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134449" lvl="0" marL="89999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Comfortaa"/>
              <a:buChar char="●"/>
            </a:pPr>
            <a:r>
              <a:rPr lang="en-GB" sz="7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Learn to understand our feelings and how to express them.</a:t>
            </a:r>
            <a:endParaRPr sz="7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89999" lvl="0" marL="89999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134449" lvl="0" marL="89999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Comfortaa"/>
              <a:buChar char="●"/>
            </a:pPr>
            <a:r>
              <a:rPr lang="en-GB" sz="7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Learn to use kind hands and how others may feel when we are not kind.</a:t>
            </a:r>
            <a:endParaRPr sz="7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89999" lvl="0" marL="89999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134449" lvl="0" marL="89999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Comfortaa"/>
              <a:buChar char="●"/>
            </a:pPr>
            <a:r>
              <a:rPr lang="en-GB" sz="7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Looking at how we may all be different yet similar.</a:t>
            </a:r>
            <a:endParaRPr sz="7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5" name="Google Shape;55;p13"/>
          <p:cNvSpPr/>
          <p:nvPr/>
        </p:nvSpPr>
        <p:spPr>
          <a:xfrm>
            <a:off x="263725" y="1294675"/>
            <a:ext cx="1420500" cy="2323500"/>
          </a:xfrm>
          <a:prstGeom prst="round2SameRect">
            <a:avLst>
              <a:gd fmla="val 0" name="adj1"/>
              <a:gd fmla="val 22789" name="adj2"/>
            </a:avLst>
          </a:prstGeom>
          <a:solidFill>
            <a:srgbClr val="FFFFFF"/>
          </a:solidFill>
          <a:ln cap="flat" cmpd="sng" w="19050">
            <a:solidFill>
              <a:srgbClr val="93C47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180000" spcFirstLastPara="1" rIns="91425" wrap="square" tIns="91425">
            <a:noAutofit/>
          </a:bodyPr>
          <a:lstStyle/>
          <a:p>
            <a:pPr indent="-276225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60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6" name="Google Shape;56;p13"/>
          <p:cNvSpPr/>
          <p:nvPr/>
        </p:nvSpPr>
        <p:spPr>
          <a:xfrm>
            <a:off x="1711775" y="699925"/>
            <a:ext cx="882600" cy="28518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19050">
            <a:solidFill>
              <a:srgbClr val="93C47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latin typeface="Comfortaa"/>
                <a:ea typeface="Comfortaa"/>
                <a:cs typeface="Comfortaa"/>
                <a:sym typeface="Comfortaa"/>
              </a:rPr>
              <a:t>We are reading:</a:t>
            </a:r>
            <a:endParaRPr sz="6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7" name="Google Shape;57;p13"/>
          <p:cNvSpPr/>
          <p:nvPr/>
        </p:nvSpPr>
        <p:spPr>
          <a:xfrm>
            <a:off x="4944276" y="2932949"/>
            <a:ext cx="2257200" cy="1790400"/>
          </a:xfrm>
          <a:prstGeom prst="verticalScroll">
            <a:avLst>
              <a:gd fmla="val 12500" name="adj"/>
            </a:avLst>
          </a:prstGeom>
          <a:solidFill>
            <a:srgbClr val="FFFFFF"/>
          </a:solidFill>
          <a:ln cap="flat" cmpd="sng" w="9525">
            <a:solidFill>
              <a:srgbClr val="FFE5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180000" spcFirstLastPara="1" rIns="7350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44449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Comfortaa"/>
              <a:buChar char="●"/>
            </a:pPr>
            <a:r>
              <a:rPr lang="en-GB" sz="7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We will explore different materials independently including using construction materials for different projects.</a:t>
            </a:r>
            <a:endParaRPr sz="7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44449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Comfortaa"/>
              <a:buChar char="●"/>
            </a:pPr>
            <a:r>
              <a:rPr lang="en-GB" sz="7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We will be expressing ourselves by: dancing and moving like animals and sing songs about book related animals</a:t>
            </a:r>
            <a:endParaRPr sz="7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44449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Comfortaa"/>
              <a:buChar char="●"/>
            </a:pPr>
            <a:r>
              <a:rPr lang="en-GB" sz="7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We will explore colours and how colours can be changed using paint, coloured water and light.</a:t>
            </a:r>
            <a:endParaRPr sz="7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8" name="Google Shape;58;p13"/>
          <p:cNvSpPr/>
          <p:nvPr/>
        </p:nvSpPr>
        <p:spPr>
          <a:xfrm>
            <a:off x="1821625" y="3643325"/>
            <a:ext cx="2892300" cy="1046700"/>
          </a:xfrm>
          <a:prstGeom prst="snip1Rect">
            <a:avLst>
              <a:gd fmla="val 50000" name="adj"/>
            </a:avLst>
          </a:prstGeom>
          <a:solidFill>
            <a:srgbClr val="FFFFFF"/>
          </a:solidFill>
          <a:ln cap="flat" cmpd="sng" w="9525">
            <a:solidFill>
              <a:srgbClr val="9FC5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9" name="Google Shape;59;p13"/>
          <p:cNvSpPr/>
          <p:nvPr/>
        </p:nvSpPr>
        <p:spPr>
          <a:xfrm>
            <a:off x="160550" y="3643325"/>
            <a:ext cx="1611600" cy="956100"/>
          </a:xfrm>
          <a:prstGeom prst="mathDivide">
            <a:avLst>
              <a:gd fmla="val 23520" name="adj1"/>
              <a:gd fmla="val 5880" name="adj2"/>
              <a:gd fmla="val 11760" name="adj3"/>
            </a:avLst>
          </a:prstGeom>
          <a:solidFill>
            <a:srgbClr val="FFFFFF"/>
          </a:solidFill>
          <a:ln cap="flat" cmpd="sng" w="28575">
            <a:solidFill>
              <a:srgbClr val="9FC5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latin typeface="Comfortaa"/>
                <a:ea typeface="Comfortaa"/>
                <a:cs typeface="Comfortaa"/>
                <a:sym typeface="Comfortaa"/>
              </a:rPr>
              <a:t>Mathematics</a:t>
            </a:r>
            <a:endParaRPr b="1" sz="11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0" name="Google Shape;60;p13"/>
          <p:cNvSpPr/>
          <p:nvPr/>
        </p:nvSpPr>
        <p:spPr>
          <a:xfrm>
            <a:off x="4657350" y="2549575"/>
            <a:ext cx="2628600" cy="731100"/>
          </a:xfrm>
          <a:prstGeom prst="ellipseRibbon2">
            <a:avLst>
              <a:gd fmla="val 25000" name="adj1"/>
              <a:gd fmla="val 50000" name="adj2"/>
              <a:gd fmla="val 12500" name="adj3"/>
            </a:avLst>
          </a:prstGeom>
          <a:solidFill>
            <a:srgbClr val="FFFFFF"/>
          </a:solidFill>
          <a:ln cap="flat" cmpd="sng" w="28575">
            <a:solidFill>
              <a:srgbClr val="FFE5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latin typeface="Comfortaa"/>
                <a:ea typeface="Comfortaa"/>
                <a:cs typeface="Comfortaa"/>
                <a:sym typeface="Comfortaa"/>
              </a:rPr>
              <a:t>Expressive art and design</a:t>
            </a:r>
            <a:endParaRPr b="1" sz="12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1" name="Google Shape;61;p13"/>
          <p:cNvSpPr/>
          <p:nvPr/>
        </p:nvSpPr>
        <p:spPr>
          <a:xfrm>
            <a:off x="2621925" y="1037275"/>
            <a:ext cx="1991700" cy="2394900"/>
          </a:xfrm>
          <a:prstGeom prst="snip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9525">
            <a:solidFill>
              <a:srgbClr val="EA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We will be using all our senses in exploring the world around us by:</a:t>
            </a:r>
            <a:endParaRPr sz="7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7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44449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Comfortaa"/>
              <a:buChar char="●"/>
            </a:pPr>
            <a:r>
              <a:rPr lang="en-GB" sz="7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Talking about our own experiences</a:t>
            </a:r>
            <a:endParaRPr sz="7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44449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Comfortaa"/>
              <a:buChar char="●"/>
            </a:pPr>
            <a:r>
              <a:rPr lang="en-GB" sz="7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Describing special times and events such as holidays, celebrations</a:t>
            </a:r>
            <a:endParaRPr sz="7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44449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Comfortaa"/>
              <a:buChar char="●"/>
            </a:pPr>
            <a:r>
              <a:rPr lang="en-GB" sz="7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Looking at habitats of different animals</a:t>
            </a:r>
            <a:endParaRPr sz="7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44449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Comfortaa"/>
              <a:buChar char="●"/>
            </a:pPr>
            <a:r>
              <a:rPr lang="en-GB" sz="7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Understanding the need to respect and care for the natural environment and all living things.</a:t>
            </a:r>
            <a:endParaRPr sz="7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44449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Comfortaa"/>
              <a:buChar char="●"/>
            </a:pPr>
            <a:r>
              <a:rPr lang="en-GB" sz="7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Looking at how animals grow and their cycle e.g. Frogs start off as spawns…</a:t>
            </a:r>
            <a:endParaRPr sz="7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2" name="Google Shape;62;p13"/>
          <p:cNvSpPr/>
          <p:nvPr/>
        </p:nvSpPr>
        <p:spPr>
          <a:xfrm>
            <a:off x="2664375" y="820325"/>
            <a:ext cx="1734600" cy="628800"/>
          </a:xfrm>
          <a:prstGeom prst="cloudCallout">
            <a:avLst>
              <a:gd fmla="val 55748" name="adj1"/>
              <a:gd fmla="val 49235" name="adj2"/>
            </a:avLst>
          </a:prstGeom>
          <a:solidFill>
            <a:srgbClr val="FFFFFF"/>
          </a:solidFill>
          <a:ln cap="flat" cmpd="sng" w="28575">
            <a:solidFill>
              <a:srgbClr val="EA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latin typeface="Comfortaa"/>
                <a:ea typeface="Comfortaa"/>
                <a:cs typeface="Comfortaa"/>
                <a:sym typeface="Comfortaa"/>
              </a:rPr>
              <a:t>Understanding of the world</a:t>
            </a:r>
            <a:endParaRPr b="1" sz="9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3" name="Google Shape;63;p13"/>
          <p:cNvSpPr/>
          <p:nvPr/>
        </p:nvSpPr>
        <p:spPr>
          <a:xfrm>
            <a:off x="4802838" y="921075"/>
            <a:ext cx="2337600" cy="1547400"/>
          </a:xfrm>
          <a:prstGeom prst="rect">
            <a:avLst/>
          </a:prstGeom>
          <a:solidFill>
            <a:srgbClr val="B7B7B7"/>
          </a:solidFill>
          <a:ln cap="flat" cmpd="sng" w="9525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4" name="Google Shape;64;p13"/>
          <p:cNvSpPr/>
          <p:nvPr/>
        </p:nvSpPr>
        <p:spPr>
          <a:xfrm>
            <a:off x="4880800" y="956500"/>
            <a:ext cx="2197800" cy="1437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18000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7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89999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To develop physically we will:</a:t>
            </a:r>
            <a:endParaRPr sz="8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89999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sz="7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128099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Comfortaa"/>
              <a:buChar char="●"/>
            </a:pPr>
            <a:r>
              <a:rPr lang="en-GB" sz="6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Continue to develop their movement, balancing, riding (scooters, trikes and bikes) and ball skills. </a:t>
            </a:r>
            <a:endParaRPr sz="6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128099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Comfortaa"/>
              <a:buChar char="●"/>
            </a:pPr>
            <a:r>
              <a:rPr lang="en-GB" sz="6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Go up steps and climb up apparatus, using alternate feet. </a:t>
            </a:r>
            <a:endParaRPr sz="6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128099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Comfortaa"/>
              <a:buChar char="●"/>
            </a:pPr>
            <a:r>
              <a:rPr lang="en-GB" sz="6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Skip, hop, stand on one leg and hold a pose for a game like musical statues.</a:t>
            </a:r>
            <a:endParaRPr sz="6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128099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Comfortaa"/>
              <a:buChar char="●"/>
            </a:pPr>
            <a:r>
              <a:rPr lang="en-GB" sz="6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Using a variety of equipment to develop hand coordination such as paint brushes, scissors</a:t>
            </a:r>
            <a:endParaRPr sz="6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5" name="Google Shape;65;p13"/>
          <p:cNvSpPr/>
          <p:nvPr/>
        </p:nvSpPr>
        <p:spPr>
          <a:xfrm>
            <a:off x="5109913" y="820325"/>
            <a:ext cx="1043100" cy="339000"/>
          </a:xfrm>
          <a:prstGeom prst="rect">
            <a:avLst/>
          </a:prstGeom>
          <a:solidFill>
            <a:srgbClr val="FFFFFF"/>
          </a:solidFill>
          <a:ln cap="flat" cmpd="sng" w="28575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latin typeface="Comfortaa"/>
                <a:ea typeface="Comfortaa"/>
                <a:cs typeface="Comfortaa"/>
                <a:sym typeface="Comfortaa"/>
              </a:rPr>
              <a:t>Physical development</a:t>
            </a:r>
            <a:endParaRPr b="1" sz="9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6" name="Google Shape;66;p13"/>
          <p:cNvSpPr txBox="1"/>
          <p:nvPr/>
        </p:nvSpPr>
        <p:spPr>
          <a:xfrm>
            <a:off x="7615475" y="481325"/>
            <a:ext cx="793500" cy="3390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D5A6B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Comfortaa"/>
                <a:ea typeface="Comfortaa"/>
                <a:cs typeface="Comfortaa"/>
                <a:sym typeface="Comfortaa"/>
              </a:rPr>
              <a:t>PSED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7" name="Google Shape;67;p13"/>
          <p:cNvSpPr/>
          <p:nvPr/>
        </p:nvSpPr>
        <p:spPr>
          <a:xfrm>
            <a:off x="263725" y="699925"/>
            <a:ext cx="1320600" cy="516000"/>
          </a:xfrm>
          <a:prstGeom prst="homePlate">
            <a:avLst>
              <a:gd fmla="val 50000" name="adj"/>
            </a:avLst>
          </a:prstGeom>
          <a:solidFill>
            <a:srgbClr val="FFFFFF"/>
          </a:solidFill>
          <a:ln cap="flat" cmpd="sng" w="19050">
            <a:solidFill>
              <a:srgbClr val="93C47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800">
                <a:latin typeface="Comfortaa"/>
                <a:ea typeface="Comfortaa"/>
                <a:cs typeface="Comfortaa"/>
                <a:sym typeface="Comfortaa"/>
              </a:rPr>
              <a:t>Literacy, communication and language </a:t>
            </a:r>
            <a:endParaRPr b="1" sz="8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8" name="Google Shape;68;p13"/>
          <p:cNvSpPr txBox="1"/>
          <p:nvPr/>
        </p:nvSpPr>
        <p:spPr>
          <a:xfrm>
            <a:off x="298050" y="1294675"/>
            <a:ext cx="1267800" cy="5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5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We will be extending children’s vocabulary by explaining unfamiliar words and concepts.</a:t>
            </a:r>
            <a:endParaRPr sz="65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179999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5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5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Children will encouraged to;</a:t>
            </a:r>
            <a:endParaRPr sz="65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5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268499" lvl="0" marL="24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Comfortaa"/>
              <a:buChar char="●"/>
            </a:pPr>
            <a:r>
              <a:rPr lang="en-GB" sz="6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Listen to stories</a:t>
            </a:r>
            <a:endParaRPr sz="6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268499" lvl="0" marL="24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Comfortaa"/>
              <a:buChar char="●"/>
            </a:pPr>
            <a:r>
              <a:rPr lang="en-GB" sz="6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Retell a past events</a:t>
            </a:r>
            <a:endParaRPr sz="6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268499" lvl="0" marL="24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Comfortaa"/>
              <a:buChar char="●"/>
            </a:pPr>
            <a:r>
              <a:rPr lang="en-GB" sz="6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Join in with repeated phrases in rhymes and stories</a:t>
            </a:r>
            <a:endParaRPr sz="6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268499" lvl="0" marL="24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Comfortaa"/>
              <a:buChar char="●"/>
            </a:pPr>
            <a:r>
              <a:rPr lang="en-GB" sz="6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Answer comprehension style questions verbally as they go through the story</a:t>
            </a:r>
            <a:endParaRPr sz="6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268499" lvl="0" marL="24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Comfortaa"/>
              <a:buChar char="●"/>
            </a:pPr>
            <a:r>
              <a:rPr lang="en-GB" sz="6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Give meaning to marks as they draw, paint and write.</a:t>
            </a:r>
            <a:endParaRPr sz="6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650" u="sng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sz="65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69" name="Google Shape;69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56112" y="1665538"/>
            <a:ext cx="363874" cy="417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89013" y="1932275"/>
            <a:ext cx="363876" cy="453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3"/>
          <p:cNvPicPr preferRelativeResize="0"/>
          <p:nvPr/>
        </p:nvPicPr>
        <p:blipFill rotWithShape="1">
          <a:blip r:embed="rId6">
            <a:alphaModFix/>
          </a:blip>
          <a:srcRect b="1778" l="3865" r="3447" t="2600"/>
          <a:stretch/>
        </p:blipFill>
        <p:spPr>
          <a:xfrm>
            <a:off x="1761750" y="1009550"/>
            <a:ext cx="363875" cy="471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191838" y="1357388"/>
            <a:ext cx="363876" cy="451463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3"/>
          <p:cNvSpPr txBox="1"/>
          <p:nvPr/>
        </p:nvSpPr>
        <p:spPr>
          <a:xfrm>
            <a:off x="1821625" y="3577025"/>
            <a:ext cx="28923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Through games and stories we will be:</a:t>
            </a:r>
            <a:endParaRPr sz="7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134449" lvl="0" marL="89999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Comfortaa"/>
              <a:buChar char="●"/>
            </a:pPr>
            <a:r>
              <a:rPr lang="en-GB" sz="7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Using number names and number language</a:t>
            </a:r>
            <a:endParaRPr sz="7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134449" lvl="0" marL="89999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Comfortaa"/>
              <a:buChar char="●"/>
            </a:pPr>
            <a:r>
              <a:rPr lang="en-GB" sz="7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Reciting numbers in order to five/ten</a:t>
            </a:r>
            <a:endParaRPr sz="7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134449" lvl="0" marL="89999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Comfortaa"/>
              <a:buChar char="●"/>
            </a:pPr>
            <a:r>
              <a:rPr lang="en-GB" sz="7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Counting how many objects there are</a:t>
            </a:r>
            <a:endParaRPr sz="7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134449" lvl="0" marL="89999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Comfortaa"/>
              <a:buChar char="●"/>
            </a:pPr>
            <a:r>
              <a:rPr lang="en-GB" sz="7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Playing with shapes and making arrangements with objects.</a:t>
            </a:r>
            <a:endParaRPr sz="7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134449" lvl="0" marL="89999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Comfortaa"/>
              <a:buChar char="●"/>
            </a:pPr>
            <a:r>
              <a:rPr lang="en-GB" sz="7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Looking at patterns using two colours/ shapes</a:t>
            </a:r>
            <a:endParaRPr sz="7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74" name="Google Shape;7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22212" y="3361770"/>
            <a:ext cx="498902" cy="70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140447" y="4148625"/>
            <a:ext cx="571541" cy="516000"/>
          </a:xfrm>
          <a:prstGeom prst="rect">
            <a:avLst/>
          </a:prstGeom>
          <a:noFill/>
          <a:ln cap="flat" cmpd="sng" w="9525">
            <a:solidFill>
              <a:srgbClr val="D5A6BD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6" name="Google Shape;76;p1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628150" y="2727100"/>
            <a:ext cx="363875" cy="37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549175" y="456950"/>
            <a:ext cx="736769" cy="552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8" name="Google Shape;78;p13"/>
          <p:cNvSpPr txBox="1"/>
          <p:nvPr/>
        </p:nvSpPr>
        <p:spPr>
          <a:xfrm rot="-486551">
            <a:off x="1247835" y="156841"/>
            <a:ext cx="1278180" cy="376068"/>
          </a:xfrm>
          <a:prstGeom prst="rect">
            <a:avLst/>
          </a:prstGeom>
          <a:solidFill>
            <a:srgbClr val="FFFFFF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Comfortaa"/>
                <a:ea typeface="Comfortaa"/>
                <a:cs typeface="Comfortaa"/>
                <a:sym typeface="Comfortaa"/>
              </a:rPr>
              <a:t>Nursery’s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79" name="Google Shape;79;p13">
            <a:hlinkClick r:id="rId12"/>
          </p:cNvPr>
          <p:cNvSpPr/>
          <p:nvPr/>
        </p:nvSpPr>
        <p:spPr>
          <a:xfrm>
            <a:off x="7940725" y="4179525"/>
            <a:ext cx="918300" cy="454200"/>
          </a:xfrm>
          <a:prstGeom prst="roundRect">
            <a:avLst>
              <a:gd fmla="val 16667" name="adj"/>
            </a:avLst>
          </a:prstGeom>
          <a:solidFill>
            <a:srgbClr val="FFF2CC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7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Click here to go back to the main page</a:t>
            </a:r>
            <a:endParaRPr b="1" sz="7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80" name="Google Shape;80;p1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734498" y="2372675"/>
            <a:ext cx="404268" cy="5160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93C47D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81" name="Google Shape;81;p13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084175" y="2932948"/>
            <a:ext cx="404275" cy="5998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