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Comfortaa SemiBold"/>
      <p:regular r:id="rId7"/>
      <p:bold r:id="rId8"/>
    </p:embeddedFont>
    <p:embeddedFont>
      <p:font typeface="Comfortaa Medium"/>
      <p:regular r:id="rId9"/>
      <p:bold r:id="rId10"/>
    </p:embeddedFont>
    <p:embeddedFont>
      <p:font typeface="Comfortaa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mfortaa-regular.fntdata"/><Relationship Id="rId10" Type="http://schemas.openxmlformats.org/officeDocument/2006/relationships/font" Target="fonts/ComfortaaMedium-bold.fntdata"/><Relationship Id="rId12" Type="http://schemas.openxmlformats.org/officeDocument/2006/relationships/font" Target="fonts/Comforta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omfortaa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omfortaaSemiBold-regular.fntdata"/><Relationship Id="rId8" Type="http://schemas.openxmlformats.org/officeDocument/2006/relationships/font" Target="fonts/Comfortaa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deb2f4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deb2f4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6.png"/><Relationship Id="rId13" Type="http://schemas.openxmlformats.org/officeDocument/2006/relationships/image" Target="../media/image4.png"/><Relationship Id="rId12" Type="http://schemas.openxmlformats.org/officeDocument/2006/relationships/hyperlink" Target="https://docs.google.com/presentation/d/e/2PACX-1vSJC1US8L344KMk2t0XSQF-gCmLf4976XB1GpeG9r5gVvgMSIboTDPGt23WtFDlGeUVmNPKhPxv-r0k/pub?start=false&amp;loop=false&amp;delayms=3000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10.png"/><Relationship Id="rId9" Type="http://schemas.openxmlformats.org/officeDocument/2006/relationships/image" Target="../media/image11.png"/><Relationship Id="rId15" Type="http://schemas.openxmlformats.org/officeDocument/2006/relationships/image" Target="../media/image9.png"/><Relationship Id="rId1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7426675" y="1208500"/>
            <a:ext cx="1514700" cy="3123600"/>
          </a:xfrm>
          <a:prstGeom prst="foldedCorner">
            <a:avLst>
              <a:gd fmla="val 25843" name="adj"/>
            </a:avLst>
          </a:prstGeom>
          <a:solidFill>
            <a:srgbClr val="FFFFFF"/>
          </a:solidFill>
          <a:ln cap="flat" cmpd="sng" w="9525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Through a range of different activities, children will learn to:</a:t>
            </a:r>
            <a:endParaRPr sz="800">
              <a:solidFill>
                <a:srgbClr val="FF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40799" lvl="0" marL="8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 SemiBold"/>
              <a:buChar char="●"/>
            </a:pPr>
            <a:r>
              <a:rPr lang="en-GB" sz="8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Become more confident in new situations.</a:t>
            </a:r>
            <a:endParaRPr sz="800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140799" lvl="0" marL="8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 SemiBold"/>
              <a:buChar char="●"/>
            </a:pPr>
            <a:r>
              <a:rPr lang="en-GB" sz="8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Extend and elaborate on ideas for playing.</a:t>
            </a:r>
            <a:endParaRPr sz="800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140799" lvl="0" marL="8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 SemiBold"/>
              <a:buChar char="●"/>
            </a:pPr>
            <a:r>
              <a:rPr lang="en-GB" sz="8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Increasingly follow rules, understanding why they are important.</a:t>
            </a:r>
            <a:endParaRPr sz="800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140799" lvl="0" marL="8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 SemiBold"/>
              <a:buChar char="●"/>
            </a:pPr>
            <a:r>
              <a:rPr lang="en-GB" sz="8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Learn to understand the feeling of others around us and learn to compromise in our play</a:t>
            </a:r>
            <a:endParaRPr sz="800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-140799" lvl="0" marL="8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 SemiBold"/>
              <a:buChar char="●"/>
            </a:pPr>
            <a:r>
              <a:rPr lang="en-GB" sz="8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Use dialogue to express opinions and  resolve issues that may arise during play</a:t>
            </a:r>
            <a:endParaRPr sz="800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210587" y="1066538"/>
            <a:ext cx="1296300" cy="22917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Reading stories about animals and their habitats, we will learn to:</a:t>
            </a:r>
            <a:endParaRPr b="1" sz="7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27624" lvl="0" marL="8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 Medium"/>
              <a:buChar char="●"/>
            </a:pPr>
            <a:r>
              <a:rPr lang="en-GB" sz="75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Listen to and retell stories. </a:t>
            </a:r>
            <a:endParaRPr sz="750">
              <a:solidFill>
                <a:schemeClr val="dk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227624" lvl="0" marL="8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 Medium"/>
              <a:buChar char="●"/>
            </a:pPr>
            <a:r>
              <a:rPr lang="en-GB" sz="75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Ask and answer a range of questions about a story.</a:t>
            </a:r>
            <a:endParaRPr sz="750">
              <a:solidFill>
                <a:schemeClr val="dk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227624" lvl="0" marL="8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 Medium"/>
              <a:buChar char="●"/>
            </a:pPr>
            <a:r>
              <a:rPr lang="en-GB" sz="75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Write recognisable letters and words.</a:t>
            </a:r>
            <a:endParaRPr sz="750">
              <a:solidFill>
                <a:schemeClr val="dk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227624" lvl="0" marL="8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 Medium"/>
              <a:buChar char="●"/>
            </a:pPr>
            <a:r>
              <a:rPr lang="en-GB" sz="75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Engaging in d</a:t>
            </a:r>
            <a:r>
              <a:rPr lang="en-GB" sz="75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iscussions related to</a:t>
            </a:r>
            <a:r>
              <a:rPr lang="en-GB" sz="75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 what we can </a:t>
            </a:r>
            <a:r>
              <a:rPr lang="en-GB" sz="75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learn</a:t>
            </a:r>
            <a:r>
              <a:rPr lang="en-GB" sz="75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 from each story</a:t>
            </a:r>
            <a:endParaRPr sz="750">
              <a:solidFill>
                <a:schemeClr val="dk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227624" lvl="0" marL="8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Comfortaa Medium"/>
              <a:buChar char="●"/>
            </a:pPr>
            <a:r>
              <a:t/>
            </a:r>
            <a:endParaRPr sz="750">
              <a:solidFill>
                <a:schemeClr val="dk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511800" y="697575"/>
            <a:ext cx="793500" cy="2942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b="1" sz="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4607299" y="2996250"/>
            <a:ext cx="2628600" cy="20676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will be learning to:</a:t>
            </a:r>
            <a:endParaRPr sz="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dk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34449" lvl="0" marL="8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 Medium"/>
              <a:buChar char="●"/>
            </a:pPr>
            <a:r>
              <a:rPr lang="en-GB" sz="7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Play ring games.</a:t>
            </a:r>
            <a:endParaRPr sz="700">
              <a:solidFill>
                <a:schemeClr val="dk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34449" lvl="0" marL="8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 Medium"/>
              <a:buChar char="●"/>
            </a:pPr>
            <a:r>
              <a:rPr lang="en-GB" sz="7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Join different materials together.</a:t>
            </a:r>
            <a:endParaRPr sz="700">
              <a:solidFill>
                <a:schemeClr val="dk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34449" lvl="0" marL="8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 Medium"/>
              <a:buChar char="●"/>
            </a:pPr>
            <a:r>
              <a:rPr lang="en-GB" sz="7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Make our own props for role-play</a:t>
            </a:r>
            <a:endParaRPr sz="700">
              <a:solidFill>
                <a:schemeClr val="dk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134449" lvl="0" marL="8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 Medium"/>
              <a:buChar char="●"/>
            </a:pPr>
            <a:r>
              <a:rPr lang="en-GB" sz="7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Create characters from stories using different materials</a:t>
            </a:r>
            <a:endParaRPr sz="700">
              <a:solidFill>
                <a:schemeClr val="dk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85724" lvl="0" marL="17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85724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In Music Lessons, we will </a:t>
            </a:r>
            <a:endParaRPr b="1" sz="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2444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 Medium"/>
              <a:buChar char="●"/>
            </a:pPr>
            <a:r>
              <a:rPr lang="en-GB" sz="7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Copy and create rhythms.</a:t>
            </a:r>
            <a:endParaRPr sz="700">
              <a:solidFill>
                <a:schemeClr val="dk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22444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 Medium"/>
              <a:buChar char="●"/>
            </a:pPr>
            <a:r>
              <a:rPr lang="en-GB" sz="7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Remember and sing entire songs.</a:t>
            </a:r>
            <a:endParaRPr sz="700">
              <a:solidFill>
                <a:schemeClr val="dk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224449" lvl="0" marL="179999" rtl="0" algn="l">
              <a:spcBef>
                <a:spcPts val="0"/>
              </a:spcBef>
              <a:spcAft>
                <a:spcPts val="0"/>
              </a:spcAft>
              <a:buSzPts val="700"/>
              <a:buFont typeface="Comfortaa Medium"/>
              <a:buChar char="●"/>
            </a:pPr>
            <a:r>
              <a:rPr lang="en-GB" sz="700">
                <a:latin typeface="Comfortaa Medium"/>
                <a:ea typeface="Comfortaa Medium"/>
                <a:cs typeface="Comfortaa Medium"/>
                <a:sym typeface="Comfortaa Medium"/>
              </a:rPr>
              <a:t>Learn songs for our performance </a:t>
            </a:r>
            <a:endParaRPr sz="700"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1318225" y="3717800"/>
            <a:ext cx="2962800" cy="1307400"/>
          </a:xfrm>
          <a:prstGeom prst="snip1Rect">
            <a:avLst>
              <a:gd fmla="val 6098" name="adj"/>
            </a:avLst>
          </a:prstGeom>
          <a:solidFill>
            <a:srgbClr val="FFFFFF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Through games and activities we will</a:t>
            </a:r>
            <a:r>
              <a:rPr b="1" lang="en-GB" sz="800">
                <a:solidFill>
                  <a:srgbClr val="00FFFF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b="1" sz="800">
              <a:solidFill>
                <a:srgbClr val="00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Using language of time (before, later, soon).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Showing an interest in maths problems.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Comparing quantities.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Matching numerals with quantities.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Adding numbers below 10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Weighing different objects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Creating and </a:t>
            </a: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completing</a:t>
            </a: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patterns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47125" y="3494450"/>
            <a:ext cx="1416900" cy="14280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2857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latin typeface="Comfortaa"/>
                <a:ea typeface="Comfortaa"/>
                <a:cs typeface="Comfortaa"/>
                <a:sym typeface="Comfortaa"/>
              </a:rPr>
              <a:t>Mathematics</a:t>
            </a:r>
            <a:endParaRPr b="1" sz="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4667750" y="2614925"/>
            <a:ext cx="2628600" cy="731100"/>
          </a:xfrm>
          <a:prstGeom prst="ellipseRibbon2">
            <a:avLst>
              <a:gd fmla="val 31634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85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Comfortaa"/>
                <a:ea typeface="Comfortaa"/>
                <a:cs typeface="Comfortaa"/>
                <a:sym typeface="Comfortaa"/>
              </a:rPr>
              <a:t>Expressive art and design</a:t>
            </a:r>
            <a:endParaRPr b="1" sz="1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339625" y="1208500"/>
            <a:ext cx="2197800" cy="23724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-89999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will explore the world around us by:</a:t>
            </a:r>
            <a:endParaRPr b="1" sz="85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79400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Comparing different locations.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Showing concern for living things and the environment.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Talking about changes over time.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Look at the life cycle of </a:t>
            </a: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some</a:t>
            </a: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of the animals </a:t>
            </a: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from</a:t>
            </a: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the stories for example- the life cycle of a butterfly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2496680" y="812525"/>
            <a:ext cx="1881000" cy="7056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2857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Comfortaa"/>
                <a:ea typeface="Comfortaa"/>
                <a:cs typeface="Comfortaa"/>
                <a:sym typeface="Comfortaa"/>
              </a:rPr>
              <a:t>Understanding of the world</a:t>
            </a:r>
            <a:endParaRPr b="1" sz="1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4883150" y="921075"/>
            <a:ext cx="2197800" cy="15474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4997325" y="930325"/>
            <a:ext cx="2013900" cy="1641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free play we will:</a:t>
            </a:r>
            <a:endParaRPr b="1" sz="9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 a pencil with increasing control.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Correctly form letters.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Observe the effects of activity on our bodies.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Throw, catch and kick balls of different sizes.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Learn to control our movements and 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imitate</a:t>
            </a: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animals from the stories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5482725" y="697575"/>
            <a:ext cx="1043100" cy="3390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latin typeface="Comfortaa"/>
                <a:ea typeface="Comfortaa"/>
                <a:cs typeface="Comfortaa"/>
                <a:sym typeface="Comfortaa"/>
              </a:rPr>
              <a:t>Physical development</a:t>
            </a:r>
            <a:endParaRPr b="1" sz="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7932800" y="774825"/>
            <a:ext cx="793500" cy="339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PSED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256150" y="405075"/>
            <a:ext cx="1320600" cy="516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2857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Literacy, communication and language </a:t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6750" y="1865363"/>
            <a:ext cx="489425" cy="391700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5725" y="1436175"/>
            <a:ext cx="532100" cy="355271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72500" y="3178699"/>
            <a:ext cx="664925" cy="464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 rotWithShape="1">
          <a:blip r:embed="rId7">
            <a:alphaModFix/>
          </a:blip>
          <a:srcRect b="8447" l="0" r="0" t="6993"/>
          <a:stretch/>
        </p:blipFill>
        <p:spPr>
          <a:xfrm>
            <a:off x="7011225" y="4081050"/>
            <a:ext cx="883401" cy="7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07301" y="1962000"/>
            <a:ext cx="555574" cy="7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76750" y="938225"/>
            <a:ext cx="489425" cy="4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 rotWithShape="1">
          <a:blip r:embed="rId10">
            <a:alphaModFix/>
          </a:blip>
          <a:srcRect b="8048" l="2530" r="5456" t="12104"/>
          <a:stretch/>
        </p:blipFill>
        <p:spPr>
          <a:xfrm>
            <a:off x="3934725" y="4373950"/>
            <a:ext cx="750525" cy="65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53075" y="3166338"/>
            <a:ext cx="489426" cy="48942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>
            <a:hlinkClick r:id="rId12"/>
          </p:cNvPr>
          <p:cNvSpPr/>
          <p:nvPr/>
        </p:nvSpPr>
        <p:spPr>
          <a:xfrm>
            <a:off x="8023075" y="4513025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674EA7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674EA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18848" y="2328002"/>
            <a:ext cx="350892" cy="454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8" name="Google Shape;78;p13"/>
          <p:cNvPicPr preferRelativeResize="0"/>
          <p:nvPr/>
        </p:nvPicPr>
        <p:blipFill rotWithShape="1">
          <a:blip r:embed="rId14">
            <a:alphaModFix/>
          </a:blip>
          <a:srcRect b="0" l="0" r="0" t="11229"/>
          <a:stretch/>
        </p:blipFill>
        <p:spPr>
          <a:xfrm>
            <a:off x="1543675" y="2806912"/>
            <a:ext cx="555575" cy="36101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863148" y="3210523"/>
            <a:ext cx="350900" cy="40104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