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6558DC-197A-47E5-AC22-0FD31F8EE230}">
  <a:tblStyle styleId="{536558DC-197A-47E5-AC22-0FD31F8EE2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b06d3ad1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b06d3ad1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b06d3ad17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b06d3ad17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hyperlink" Target="https://docs.google.com/presentation/d/e/2PACX-1vSJC1US8L344KMk2t0XSQF-gCmLf4976XB1GpeG9r5gVvgMSIboTDPGt23WtFDlGeUVmNPKhPxv-r0k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98900" y="1260100"/>
            <a:ext cx="1771800" cy="23655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999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‘</a:t>
            </a:r>
            <a:r>
              <a:rPr b="1" lang="en-GB" sz="8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Styles of writing to be covered</a:t>
            </a:r>
            <a:endParaRPr b="1" sz="85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Newspaper Report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Persuasive letter</a:t>
            </a:r>
            <a:b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999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expanded noun phrases to convey complicated information concisely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the subjunctive in the most formal writing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semicolons to link independent clauses</a:t>
            </a:r>
            <a:endParaRPr b="1" sz="850" u="sng">
              <a:latin typeface="Comfortaa"/>
              <a:ea typeface="Comfortaa"/>
              <a:cs typeface="Comfortaa"/>
              <a:sym typeface="Comfortaa"/>
            </a:endParaRPr>
          </a:p>
          <a:p>
            <a:pPr indent="-8999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637199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269999" lvl="0" marL="8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63675" y="1260100"/>
            <a:ext cx="843900" cy="118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8825" y="242945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82225" y="3421875"/>
            <a:ext cx="3828300" cy="15504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3650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25775" y="23078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25975" y="1156925"/>
            <a:ext cx="2685900" cy="2168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728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828825" y="817925"/>
            <a:ext cx="3006600" cy="14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54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Changing East End</a:t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Investigating how the East End has changed throughout history from Roman times to present day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Investigating post-war migration and how East London became an international  ‘melting pot’ of different cultures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Finding out family stories of migration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694775" y="86217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918300" y="3421875"/>
            <a:ext cx="34266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0000" spcFirstLastPara="1" rIns="91425" wrap="square" tIns="91425">
            <a:noAutofit/>
          </a:bodyPr>
          <a:lstStyle/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Problem-solving and applied maths focus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Mixed problem solving for example involving number, statistics, probability and algebra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Collecting, interpreting and representing data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Comparing types of average - mean, mode and median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Investigating the mathematics behinds shapes - spirals, hexagons and helixes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Investigating and drawing shapes - patterns, transformations, rotations, reflections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903525" y="1401275"/>
            <a:ext cx="26307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Living things and their habitats</a:t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how to classify invertebrate arthropods.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how predation impacts the adaptation of species.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Explore the classification of reptiles.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Study the adaptations in birds of prey.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Investigate how different environments influence the adaptation of animals.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79999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092275" y="2764750"/>
            <a:ext cx="25458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Programming movements: Micro:bit</a:t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how conditions are used in programs.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the ‘if...then...else…’ block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Plan a quiz using a storyboard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Design, write and debug programs that accomplish specific goals, including controlling or simulating physical systems; solve problems by decomposing them into smaller parts.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sequence, selection, and repetition in programs; work with variables and various forms of input and output.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3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mfortaa"/>
                <a:ea typeface="Comfortaa"/>
                <a:cs typeface="Comfortaa"/>
                <a:sym typeface="Comfortaa"/>
              </a:rPr>
              <a:t>Year 6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044" y="4493099"/>
            <a:ext cx="690055" cy="5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4">
            <a:alphaModFix/>
          </a:blip>
          <a:srcRect b="22329" l="0" r="0" t="29108"/>
          <a:stretch/>
        </p:blipFill>
        <p:spPr>
          <a:xfrm>
            <a:off x="3730996" y="2870525"/>
            <a:ext cx="1701605" cy="4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9472" y="1700022"/>
            <a:ext cx="699675" cy="30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9915" y="2922415"/>
            <a:ext cx="464870" cy="3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1875" y="3668950"/>
            <a:ext cx="464851" cy="4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3288" y="1668724"/>
            <a:ext cx="524675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01700" y="743820"/>
            <a:ext cx="699675" cy="51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3234625" y="2968550"/>
            <a:ext cx="2630100" cy="1757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PSHE year 6 will be learning about Growing and Changing: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98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omfortaa"/>
              <a:buChar char="●"/>
            </a:pPr>
            <a:r>
              <a:rPr lang="en-GB" sz="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become aware of their own self-image and how their body image fits into that.</a:t>
            </a:r>
            <a:endParaRPr sz="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98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omfortaa"/>
              <a:buChar char="●"/>
            </a:pPr>
            <a:r>
              <a:rPr lang="en-GB" sz="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recognise the importance of positive self-esteem and learn strategies to develop it.</a:t>
            </a:r>
            <a:endParaRPr sz="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98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omfortaa"/>
              <a:buChar char="●"/>
            </a:pPr>
            <a:r>
              <a:rPr lang="en-GB" sz="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that there are good choices and bad choices and to realise they are decision-makers.</a:t>
            </a:r>
            <a:endParaRPr sz="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98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omfortaa"/>
              <a:buChar char="●"/>
            </a:pPr>
            <a:r>
              <a:rPr lang="en-GB" sz="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identify what they are looking forward to and what worries them about transitioning to secondary school </a:t>
            </a:r>
            <a:endParaRPr sz="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98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omfortaa"/>
              <a:buChar char="●"/>
            </a:pPr>
            <a:r>
              <a:rPr lang="en-GB" sz="6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learn how a baby is made and grows (conception and pregnancy)</a:t>
            </a:r>
            <a:endParaRPr sz="6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5815175" y="2862950"/>
            <a:ext cx="3135600" cy="22278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607250" y="874550"/>
            <a:ext cx="2798700" cy="20742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How could we design a celebration that involved everyone?</a:t>
            </a:r>
            <a:endParaRPr b="1" sz="800" u="sng"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Understand the reasons why we have celebrations and their significance.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Learn about what makes celebrations in Islam special.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Explore what makes celebrations in Christianity special.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Compare and contrast a Muslim celebration with a Christian celebration.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Discuss the appropriateness and benefits of participating in the celebrations of other religions.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Learn how to make a celebration inclusive for everyone.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6063325" y="291327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312400" y="2974700"/>
            <a:ext cx="2760600" cy="17910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Year 6 will be putting all their efforts </a:t>
            </a:r>
            <a:b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into l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earning the songs and actions </a:t>
            </a:r>
            <a:b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From the musical </a:t>
            </a:r>
            <a:r>
              <a:rPr b="1"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Oliver!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Please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ensure you come and see the show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Thursd</a:t>
            </a:r>
            <a:r>
              <a:rPr b="1"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ay 10th July (@5.30PM) - Thursday 11th July (@8.50am)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also be performing with our violins at the </a:t>
            </a:r>
            <a:r>
              <a:rPr b="1"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Primary Cluster Day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at </a:t>
            </a:r>
            <a:r>
              <a:rPr b="1"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Lister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on </a:t>
            </a:r>
            <a:r>
              <a:rPr b="1"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Thur</a:t>
            </a:r>
            <a:r>
              <a:rPr b="1"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sday 26th June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75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Parents and carers are invited to watch the short concert 2:30 - 3pm.</a:t>
            </a:r>
            <a:endParaRPr b="1" sz="75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3586300" y="3004701"/>
            <a:ext cx="1196100" cy="227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1679500" y="2948650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4782400" y="782275"/>
            <a:ext cx="2247600" cy="29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7450100" y="614250"/>
            <a:ext cx="1427700" cy="1446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Gardening Sessions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Sports Competitions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Violin Performance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Afternoon Tea Party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Year 6 Production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Celebration trip (TBC)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7450088" y="20609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90" name="Google Shape;90;p14"/>
          <p:cNvGraphicFramePr/>
          <p:nvPr/>
        </p:nvGraphicFramePr>
        <p:xfrm>
          <a:off x="373150" y="74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{536558DC-197A-47E5-AC22-0FD31F8EE230}</a:tableStyleId>
              </a:tblPr>
              <a:tblGrid>
                <a:gridCol w="1393750"/>
                <a:gridCol w="747825"/>
                <a:gridCol w="2039675"/>
              </a:tblGrid>
              <a:tr h="346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62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91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-134449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Comfortaa"/>
                        <a:buAutoNum type="arabicPeriod"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One leg balance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34449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Comfortaa"/>
                        <a:buAutoNum type="arabicPeriod"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Jumping and landing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15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Athletics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to: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Plan personal  fitness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Specificity training &amp; Developing training programmes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1" name="Google Shape;91;p14"/>
          <p:cNvSpPr txBox="1"/>
          <p:nvPr/>
        </p:nvSpPr>
        <p:spPr>
          <a:xfrm>
            <a:off x="6117575" y="3117875"/>
            <a:ext cx="25308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6050" lvl="0" marL="17999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Children will look at how lamp design has evolved over time.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605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Children will experiment with and test materials and structures, create design drawings before developing a final design.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605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test and 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evaluate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their lamps, assessing their luminosity and visual impact.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19157" r="13836" t="0"/>
          <a:stretch/>
        </p:blipFill>
        <p:spPr>
          <a:xfrm>
            <a:off x="8648376" y="1384825"/>
            <a:ext cx="401899" cy="5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478" y="2680973"/>
            <a:ext cx="597145" cy="59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800" y="3280775"/>
            <a:ext cx="728600" cy="7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 b="0" l="18041" r="13591" t="24975"/>
          <a:stretch/>
        </p:blipFill>
        <p:spPr>
          <a:xfrm>
            <a:off x="7807675" y="2823712"/>
            <a:ext cx="498100" cy="5466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hlinkClick r:id="rId7"/>
          </p:cNvPr>
          <p:cNvSpPr/>
          <p:nvPr/>
        </p:nvSpPr>
        <p:spPr>
          <a:xfrm>
            <a:off x="8023075" y="45130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