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6"/>
    <p:sldMasterId id="2147483671" r:id="rId7"/>
  </p:sldMasterIdLst>
  <p:notesMasterIdLst>
    <p:notesMasterId r:id="rId8"/>
  </p:notesMasterIdLst>
  <p:sldIdLst>
    <p:sldId id="256" r:id="rId9"/>
    <p:sldId id="257" r:id="rId10"/>
  </p:sldIdLst>
  <p:sldSz cy="5143500" cx="9144000"/>
  <p:notesSz cx="6858000" cy="9144000"/>
  <p:embeddedFontLst>
    <p:embeddedFont>
      <p:font typeface="Carrois Gothic SC"/>
      <p:regular r:id="rId11"/>
    </p:embeddedFont>
    <p:embeddedFont>
      <p:font typeface="Comfortaa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ichael Boxall"/>
  <p:cmAuthor clrIdx="1" id="1" initials="" lastIdx="1" name="Aneeqa Rehma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640EB50-D2E3-464D-996E-1E752FC9219E}">
  <a:tblStyle styleId="{F640EB50-D2E3-464D-996E-1E752FC921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rroisGothicSC-regular.fntdata"/><Relationship Id="rId10" Type="http://schemas.openxmlformats.org/officeDocument/2006/relationships/slide" Target="slides/slide2.xml"/><Relationship Id="rId13" Type="http://schemas.openxmlformats.org/officeDocument/2006/relationships/font" Target="fonts/Comfortaa-bold.fntdata"/><Relationship Id="rId12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6-06T14:32:11.422">
    <p:pos x="1070" y="1875"/>
    <p:text>@anum.riaz@selwyn.ncltrust.net @aneeqa.rehman@selwyn.ncltrust.net @daniyal.iqbal@selwyn.ncltrust.net Can someone complete this please?</p:text>
  </p:cm>
  <p:cm authorId="1" idx="1" dt="2025-06-06T14:32:11.422">
    <p:pos x="1070" y="1875"/>
    <p:text>I have emailed Andrew as I am unsure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f1a2768f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f1a2768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f1a2768f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f1a2768f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hyperlink" Target="https://docs.google.com/presentation/d/e/2PACX-1vSJC1US8L344KMk2t0XSQF-gCmLf4976XB1GpeG9r5gVvgMSIboTDPGt23WtFDlGeUVmNPKhPxv-r0k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471675" y="8179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25"/>
          <p:cNvSpPr/>
          <p:nvPr/>
        </p:nvSpPr>
        <p:spPr>
          <a:xfrm>
            <a:off x="486375" y="1260100"/>
            <a:ext cx="1658100" cy="25806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Narrative: Poetry</a:t>
            </a:r>
            <a:endParaRPr sz="6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Week 1 - children to use a poem ‘recipe’ to write about the Highwayman’s crime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Week 2 - group / whole class poem - make use of elements from different children’s poems to write a class version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Non-narrative: Non-chronological report</a:t>
            </a:r>
            <a:endParaRPr sz="6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Children to write non-chronological report about leopards &amp; the impacts of poaching on their declining numbers (children can add in general information about poaching and its impact on a range of animals)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Non-narrative: Recount</a:t>
            </a:r>
            <a:endParaRPr sz="6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Diary entry in the role of Ruby as she is on the boat travelling from Australia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25"/>
          <p:cNvSpPr/>
          <p:nvPr/>
        </p:nvSpPr>
        <p:spPr>
          <a:xfrm>
            <a:off x="1982225" y="1223250"/>
            <a:ext cx="736800" cy="127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25"/>
          <p:cNvSpPr/>
          <p:nvPr/>
        </p:nvSpPr>
        <p:spPr>
          <a:xfrm>
            <a:off x="5802125" y="2277050"/>
            <a:ext cx="3342000" cy="23655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Ancient Egypt</a:t>
            </a:r>
            <a:endParaRPr b="1"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Who were the Ancient Egyptians?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were the features of Ancient Egyptian culture?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can we learn from primary sources?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do historians say about how the Ancient Egyptians changed the world?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Discuss historical contrasts - How did the Ancient Egyptians change the world?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balanced discussion - How did the Ancient Egyptians change the world?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1982225" y="3599200"/>
            <a:ext cx="3798300" cy="13233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143775" y="3804675"/>
            <a:ext cx="2000700" cy="11382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5878175" y="21554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25"/>
          <p:cNvSpPr/>
          <p:nvPr/>
        </p:nvSpPr>
        <p:spPr>
          <a:xfrm>
            <a:off x="2825975" y="1156925"/>
            <a:ext cx="2685900" cy="23949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Living things and their life cycles</a:t>
            </a:r>
            <a:endParaRPr b="1"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biology</a:t>
            </a:r>
            <a:endParaRPr b="1" sz="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Lesson 1: The life cycle of apes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Lesson 2: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work of Jane Goodall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Lesson 3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the environment is being changed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13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Lesson 4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life of naturalist David Attenborough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13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Lesson 5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Puberty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13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5"/>
          <p:cNvSpPr/>
          <p:nvPr/>
        </p:nvSpPr>
        <p:spPr>
          <a:xfrm>
            <a:off x="3072825" y="930325"/>
            <a:ext cx="2299200" cy="5112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25"/>
          <p:cNvSpPr/>
          <p:nvPr/>
        </p:nvSpPr>
        <p:spPr>
          <a:xfrm>
            <a:off x="5990925" y="717775"/>
            <a:ext cx="2685900" cy="1323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5"/>
          <p:cNvSpPr/>
          <p:nvPr/>
        </p:nvSpPr>
        <p:spPr>
          <a:xfrm>
            <a:off x="6075675" y="930325"/>
            <a:ext cx="2461200" cy="101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25"/>
          <p:cNvSpPr/>
          <p:nvPr/>
        </p:nvSpPr>
        <p:spPr>
          <a:xfrm>
            <a:off x="6727825" y="623125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25"/>
          <p:cNvSpPr txBox="1"/>
          <p:nvPr/>
        </p:nvSpPr>
        <p:spPr>
          <a:xfrm>
            <a:off x="2144475" y="3568150"/>
            <a:ext cx="3958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Measurement</a:t>
            </a:r>
            <a:endParaRPr sz="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Converting between units of time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Answers problems in context involving time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Converting between units of length</a:t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Geometry</a:t>
            </a:r>
            <a:endParaRPr b="1" sz="7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Plot coordinates on a grid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Draw 2D shapes on a grid from given coordinates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Translate and reflects 2D shape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Number</a:t>
            </a:r>
            <a:endParaRPr b="1" sz="7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Mental strategies to add and subtract involving decimals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omfortaa"/>
              <a:buChar char="●"/>
            </a:pPr>
            <a:r>
              <a:rPr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Formal written strategies to add, subtract and multiply involving decimals</a:t>
            </a:r>
            <a:endParaRPr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25"/>
          <p:cNvSpPr txBox="1"/>
          <p:nvPr/>
        </p:nvSpPr>
        <p:spPr>
          <a:xfrm>
            <a:off x="6098025" y="873625"/>
            <a:ext cx="2447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Logo: Selection in quizzes</a:t>
            </a:r>
            <a:endParaRPr b="1" i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Creating quizzes in scratch</a:t>
            </a:r>
            <a:endParaRPr sz="7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Using if… then… questions to support coding.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Planning an effective quiz including topic, question and answers. </a:t>
            </a:r>
            <a:endParaRPr b="1" sz="7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Testing a quiz on scratch using criteria.  </a:t>
            </a:r>
            <a:endParaRPr sz="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3" name="Google Shape;1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7300" y="4478180"/>
            <a:ext cx="543899" cy="37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7858" y="4467872"/>
            <a:ext cx="1377743" cy="3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 rotWithShape="1">
          <a:blip r:embed="rId5">
            <a:alphaModFix/>
          </a:blip>
          <a:srcRect b="0" l="30285" r="30423" t="0"/>
          <a:stretch/>
        </p:blipFill>
        <p:spPr>
          <a:xfrm>
            <a:off x="2085375" y="2495250"/>
            <a:ext cx="596075" cy="80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2979" y="1685825"/>
            <a:ext cx="620868" cy="80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77838" y="4129561"/>
            <a:ext cx="906775" cy="44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5"/>
          <p:cNvPicPr preferRelativeResize="0"/>
          <p:nvPr/>
        </p:nvPicPr>
        <p:blipFill rotWithShape="1">
          <a:blip r:embed="rId8">
            <a:alphaModFix/>
          </a:blip>
          <a:srcRect b="30913" l="13613" r="13196" t="30414"/>
          <a:stretch/>
        </p:blipFill>
        <p:spPr>
          <a:xfrm>
            <a:off x="4539500" y="3643109"/>
            <a:ext cx="675875" cy="357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/>
          <p:nvPr/>
        </p:nvSpPr>
        <p:spPr>
          <a:xfrm>
            <a:off x="3315050" y="2991950"/>
            <a:ext cx="2898000" cy="1989600"/>
          </a:xfrm>
          <a:prstGeom prst="foldedCorner">
            <a:avLst>
              <a:gd fmla="val 14960" name="adj"/>
            </a:avLst>
          </a:prstGeom>
          <a:solidFill>
            <a:srgbClr val="FFFFFF"/>
          </a:solidFill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80000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Growing and Changing</a:t>
            </a:r>
            <a:endParaRPr b="1"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explore the functions and importance of the heart and lungs through movement and discussion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find out how the brain is like a control centre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identify childhood illnesses and explore safety with regard to syringes.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focus on the effects of eating or drinking to excess. 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explain how girls’ and boys’ bodies change during puberty and understand the importance of looking after myself physically and emotionally 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6255675" y="2991950"/>
            <a:ext cx="2549700" cy="19896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arrois Gothic SC"/>
                <a:ea typeface="Carrois Gothic SC"/>
                <a:cs typeface="Carrois Gothic SC"/>
                <a:sym typeface="Carrois Gothic SC"/>
              </a:rPr>
              <a:t>Lifting Devices</a:t>
            </a:r>
            <a:endParaRPr b="1" sz="900">
              <a:solidFill>
                <a:schemeClr val="dk1"/>
              </a:solidFill>
              <a:latin typeface="Carrois Gothic SC"/>
              <a:ea typeface="Carrois Gothic SC"/>
              <a:cs typeface="Carrois Gothic SC"/>
              <a:sym typeface="Carrois Goth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ANCIENT </a:t>
            </a: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EGYPT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6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1- </a:t>
            </a:r>
            <a:r>
              <a:rPr b="1" i="1" lang="en-GB" sz="6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Analyse lifting mechanisms</a:t>
            </a:r>
            <a:endParaRPr b="1" i="1" sz="6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6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2- </a:t>
            </a:r>
            <a:r>
              <a:rPr b="1" i="1" lang="en-GB" sz="6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Explore structures and mechanisms</a:t>
            </a:r>
            <a:endParaRPr b="1" i="1" sz="6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6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3- </a:t>
            </a:r>
            <a:r>
              <a:rPr b="1" i="1" lang="en-GB" sz="6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Design a model lifting device</a:t>
            </a:r>
            <a:endParaRPr b="1" i="1" sz="6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6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4- </a:t>
            </a:r>
            <a:r>
              <a:rPr b="1" i="1" lang="en-GB" sz="6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Construct a lifting device</a:t>
            </a:r>
            <a:endParaRPr b="1" i="1" sz="6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6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5- </a:t>
            </a:r>
            <a:r>
              <a:rPr b="1" i="1" lang="en-GB" sz="6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 and evaluate a design</a:t>
            </a:r>
            <a:endParaRPr sz="6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26"/>
          <p:cNvSpPr/>
          <p:nvPr/>
        </p:nvSpPr>
        <p:spPr>
          <a:xfrm>
            <a:off x="4738775" y="873875"/>
            <a:ext cx="2687700" cy="20379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rrois Gothic SC"/>
                <a:ea typeface="Carrois Gothic SC"/>
                <a:cs typeface="Carrois Gothic SC"/>
                <a:sym typeface="Carrois Gothic SC"/>
              </a:rPr>
              <a:t>What do religions and worldviews believe about God?</a:t>
            </a:r>
            <a:endParaRPr b="1" sz="1200">
              <a:solidFill>
                <a:schemeClr val="dk1"/>
              </a:solidFill>
              <a:latin typeface="Carrois Gothic SC"/>
              <a:ea typeface="Carrois Gothic SC"/>
              <a:cs typeface="Carrois Gothic SC"/>
              <a:sym typeface="Carrois Gothic SC"/>
            </a:endParaRPr>
          </a:p>
          <a:p>
            <a:pPr indent="0" lvl="0" marL="26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consider why some people do not believe in God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Muslim beliefs about God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Hindu beliefs about God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Sikh beliefs about God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Christian beliefs about God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7426475" y="2911775"/>
            <a:ext cx="1378800" cy="367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Design and Technology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486325" y="3050900"/>
            <a:ext cx="2687700" cy="18201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p26"/>
          <p:cNvSpPr txBox="1"/>
          <p:nvPr/>
        </p:nvSpPr>
        <p:spPr>
          <a:xfrm>
            <a:off x="3499900" y="2977225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26"/>
          <p:cNvSpPr/>
          <p:nvPr/>
        </p:nvSpPr>
        <p:spPr>
          <a:xfrm>
            <a:off x="1700200" y="2977225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26"/>
          <p:cNvSpPr/>
          <p:nvPr/>
        </p:nvSpPr>
        <p:spPr>
          <a:xfrm>
            <a:off x="4782400" y="8179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p26"/>
          <p:cNvSpPr/>
          <p:nvPr/>
        </p:nvSpPr>
        <p:spPr>
          <a:xfrm>
            <a:off x="7545775" y="695275"/>
            <a:ext cx="1282500" cy="13890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mfortaa"/>
                <a:ea typeface="Comfortaa"/>
                <a:cs typeface="Comfortaa"/>
                <a:sym typeface="Comfortaa"/>
              </a:rPr>
              <a:t>Trip to a religious place of worship, Library Visit, Bow Arts Project!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7450075" y="2133213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33" name="Google Shape;133;p26"/>
          <p:cNvGraphicFramePr/>
          <p:nvPr/>
        </p:nvGraphicFramePr>
        <p:xfrm>
          <a:off x="390750" y="81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{F640EB50-D2E3-464D-996E-1E752FC9219E}</a:tableStyleId>
              </a:tblPr>
              <a:tblGrid>
                <a:gridCol w="1393750"/>
                <a:gridCol w="747825"/>
                <a:gridCol w="2039675"/>
              </a:tblGrid>
              <a:tr h="3690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839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</a:t>
                      </a:r>
                      <a:r>
                        <a:rPr b="1"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Thursday </a:t>
                      </a:r>
                      <a:endParaRPr b="1"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2981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-GB" sz="7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Static balance and dynamic balance </a:t>
                      </a:r>
                      <a:endParaRPr b="1" sz="7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7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Athletics 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3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to: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Preparing for activity </a:t>
                      </a:r>
                      <a:endParaRPr b="1" sz="7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3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7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Long term effects of different types of training</a:t>
                      </a:r>
                      <a:endParaRPr b="1" sz="7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4" name="Google Shape;13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7050" y="695275"/>
            <a:ext cx="704700" cy="4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/>
          <p:cNvPicPr preferRelativeResize="0"/>
          <p:nvPr/>
        </p:nvPicPr>
        <p:blipFill rotWithShape="1">
          <a:blip r:embed="rId5">
            <a:alphaModFix/>
          </a:blip>
          <a:srcRect b="26005" l="0" r="0" t="30745"/>
          <a:stretch/>
        </p:blipFill>
        <p:spPr>
          <a:xfrm>
            <a:off x="5016525" y="3051175"/>
            <a:ext cx="1122250" cy="3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>
            <a:hlinkClick r:id="rId6"/>
          </p:cNvPr>
          <p:cNvSpPr/>
          <p:nvPr/>
        </p:nvSpPr>
        <p:spPr>
          <a:xfrm>
            <a:off x="8023075" y="45130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