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6"/>
  </p:sldMasterIdLst>
  <p:notesMasterIdLst>
    <p:notesMasterId r:id="rId7"/>
  </p:notesMasterIdLst>
  <p:sldIdLst>
    <p:sldId id="256" r:id="rId8"/>
    <p:sldId id="257" r:id="rId9"/>
  </p:sldIdLst>
  <p:sldSz cy="5143500" cx="9144000"/>
  <p:notesSz cx="6858000" cy="9144000"/>
  <p:embeddedFontLst>
    <p:embeddedFont>
      <p:font typeface="Comfortaa Light"/>
      <p:regular r:id="rId10"/>
      <p:bold r:id="rId11"/>
    </p:embeddedFont>
    <p:embeddedFont>
      <p:font typeface="Comfortaa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Michael Boxall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C582157-6E53-4887-94F3-B4273BE9CEA8}">
  <a:tblStyle styleId="{6C582157-6E53-4887-94F3-B4273BE9CE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mfortaaLight-bold.fntdata"/><Relationship Id="rId10" Type="http://schemas.openxmlformats.org/officeDocument/2006/relationships/font" Target="fonts/ComfortaaLight-regular.fntdata"/><Relationship Id="rId13" Type="http://schemas.openxmlformats.org/officeDocument/2006/relationships/font" Target="fonts/Comfortaa-bold.fntdata"/><Relationship Id="rId12" Type="http://schemas.openxmlformats.org/officeDocument/2006/relationships/font" Target="fonts/Comforta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5" Type="http://schemas.openxmlformats.org/officeDocument/2006/relationships/commentAuthors" Target="commentAuthors.xml"/><Relationship Id="rId6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5-06-06T14:00:24.412">
    <p:pos x="3671" y="515"/>
    <p:text>@colin.cooper@selwyn.ncltrust.net @nalisha.patel@selwyn.ncltrust.net @daniyal.iqbal@selwyn.ncltrust.net Can someone complete this please?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29b86eb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29b86eb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29b86eb16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e29b86eb16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7.png"/><Relationship Id="rId7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hyperlink" Target="https://docs.google.com/presentation/d/e/2PACX-1vSJC1US8L344KMk2t0XSQF-gCmLf4976XB1GpeG9r5gVvgMSIboTDPGt23WtFDlGeUVmNPKhPxv-r0k/pub?start=false&amp;loop=false&amp;delayms=30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64425" y="710750"/>
            <a:ext cx="1613700" cy="339000"/>
          </a:xfrm>
          <a:prstGeom prst="homePlate">
            <a:avLst>
              <a:gd fmla="val 50000" name="adj"/>
            </a:avLst>
          </a:prstGeom>
          <a:solidFill>
            <a:srgbClr val="FFFFFF"/>
          </a:solidFill>
          <a:ln cap="flat" cmpd="sng" w="28575">
            <a:solidFill>
              <a:srgbClr val="B6D7A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English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62050" y="1131750"/>
            <a:ext cx="2000700" cy="2493300"/>
          </a:xfrm>
          <a:prstGeom prst="round2SameRect">
            <a:avLst>
              <a:gd fmla="val 0" name="adj1"/>
              <a:gd fmla="val 22789" name="adj2"/>
            </a:avLst>
          </a:prstGeom>
          <a:solidFill>
            <a:srgbClr val="FFFFFF"/>
          </a:solidFill>
          <a:ln cap="flat" cmpd="sng" w="9525">
            <a:solidFill>
              <a:srgbClr val="B6D7A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900" u="sng">
                <a:latin typeface="Comfortaa"/>
                <a:ea typeface="Comfortaa"/>
                <a:cs typeface="Comfortaa"/>
                <a:sym typeface="Comfortaa"/>
              </a:rPr>
              <a:t>Styles of writing to be covered</a:t>
            </a:r>
            <a:endParaRPr b="1" sz="900" u="sng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 u="sng"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Balanced discussion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Recount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Explanation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900" u="sng">
                <a:latin typeface="Comfortaa"/>
                <a:ea typeface="Comfortaa"/>
                <a:cs typeface="Comfortaa"/>
                <a:sym typeface="Comfortaa"/>
              </a:rPr>
              <a:t>Grammar </a:t>
            </a:r>
            <a:endParaRPr b="1" sz="900" u="sng">
              <a:latin typeface="Comfortaa"/>
              <a:ea typeface="Comfortaa"/>
              <a:cs typeface="Comfortaa"/>
              <a:sym typeface="Comfortaa"/>
            </a:endParaRPr>
          </a:p>
          <a:p>
            <a:pPr indent="-2762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omfortaa"/>
              <a:buChar char="●"/>
            </a:pP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Begin to link sentences with a range of </a:t>
            </a:r>
            <a:r>
              <a:rPr b="1"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subordinating</a:t>
            </a: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and </a:t>
            </a:r>
            <a:r>
              <a:rPr b="1"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coordinating conjunctions.</a:t>
            </a:r>
            <a:endParaRPr sz="75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62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omfortaa"/>
              <a:buChar char="●"/>
            </a:pP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Introduce the use of the</a:t>
            </a:r>
            <a:r>
              <a:rPr b="1"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‘Passive voice’</a:t>
            </a: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sz="75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62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omfortaa"/>
              <a:buChar char="●"/>
            </a:pP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Power of three used to show action and pace.</a:t>
            </a:r>
            <a:endParaRPr sz="75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">
              <a:latin typeface="Comfortaa"/>
              <a:ea typeface="Comfortaa"/>
              <a:cs typeface="Comfortaa"/>
              <a:sym typeface="Comfortaa"/>
            </a:endParaRPr>
          </a:p>
          <a:p>
            <a:pPr indent="-89999" lvl="0" marL="8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963675" y="1260100"/>
            <a:ext cx="843900" cy="1189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B6D7A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Comfortaa"/>
                <a:ea typeface="Comfortaa"/>
                <a:cs typeface="Comfortaa"/>
                <a:sym typeface="Comfortaa"/>
              </a:rPr>
              <a:t>We are reading:</a:t>
            </a:r>
            <a:endParaRPr sz="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6438425" y="3343850"/>
            <a:ext cx="2525700" cy="1494600"/>
          </a:xfrm>
          <a:prstGeom prst="verticalScroll">
            <a:avLst>
              <a:gd fmla="val 12500" name="adj"/>
            </a:avLst>
          </a:prstGeom>
          <a:solidFill>
            <a:srgbClr val="FFFFFF"/>
          </a:solidFill>
          <a:ln cap="flat" cmpd="sng" w="9525">
            <a:solidFill>
              <a:srgbClr val="F6B2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Creating a video-Canva</a:t>
            </a:r>
            <a:endParaRPr b="1" sz="9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fortaa"/>
              <a:buChar char="●"/>
            </a:pPr>
            <a:r>
              <a:rPr lang="en-GB" sz="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design and create digital content </a:t>
            </a:r>
            <a:endParaRPr sz="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fortaa"/>
              <a:buChar char="●"/>
            </a:pPr>
            <a:r>
              <a:rPr lang="en-GB" sz="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present digital material </a:t>
            </a:r>
            <a:endParaRPr sz="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fortaa"/>
              <a:buChar char="●"/>
            </a:pPr>
            <a:r>
              <a:rPr lang="en-GB" sz="9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edit a film</a:t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982225" y="3534850"/>
            <a:ext cx="3828300" cy="1525800"/>
          </a:xfrm>
          <a:prstGeom prst="snip1Rect">
            <a:avLst>
              <a:gd fmla="val 50000" name="adj"/>
            </a:avLst>
          </a:prstGeom>
          <a:solidFill>
            <a:srgbClr val="FFFFFF"/>
          </a:solidFill>
          <a:ln cap="flat" cmpd="sng" w="9525">
            <a:solidFill>
              <a:srgbClr val="C9DAF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43650" y="3485500"/>
            <a:ext cx="2000700" cy="1437000"/>
          </a:xfrm>
          <a:prstGeom prst="mathDivide">
            <a:avLst>
              <a:gd fmla="val 23520" name="adj1"/>
              <a:gd fmla="val 5880" name="adj2"/>
              <a:gd fmla="val 11760" name="adj3"/>
            </a:avLst>
          </a:prstGeom>
          <a:solidFill>
            <a:srgbClr val="FFFFFF"/>
          </a:solidFill>
          <a:ln cap="flat" cmpd="sng" w="28575">
            <a:solidFill>
              <a:srgbClr val="C9DAF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Maths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6175100" y="3069850"/>
            <a:ext cx="2839500" cy="465000"/>
          </a:xfrm>
          <a:prstGeom prst="ellipseRibbon2">
            <a:avLst>
              <a:gd fmla="val 25000" name="adj1"/>
              <a:gd fmla="val 50000" name="adj2"/>
              <a:gd fmla="val 12500" name="adj3"/>
            </a:avLst>
          </a:prstGeom>
          <a:solidFill>
            <a:srgbClr val="FFFFFF"/>
          </a:solidFill>
          <a:ln cap="flat" cmpd="sng" w="28575">
            <a:solidFill>
              <a:srgbClr val="F6B2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Computing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825975" y="1156925"/>
            <a:ext cx="2685900" cy="2168700"/>
          </a:xfrm>
          <a:prstGeom prst="snip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952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Electricity</a:t>
            </a:r>
            <a:endParaRPr b="1" sz="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30799" lvl="0" marL="26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identify common appliances that run on electricity. 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30799" lvl="0" marL="26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construct a simple series electrical circuit, identifying and naming its basic parts. 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30799" lvl="0" marL="26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identify whether or not a lamp will light in a simple series circuit. 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30799" lvl="0" marL="26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Investigate how to change the brightness of a bulb. 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30799" lvl="0" marL="26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recognise some common insulators and conductors. </a:t>
            </a:r>
            <a:endParaRPr sz="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072825" y="930325"/>
            <a:ext cx="2299200" cy="705600"/>
          </a:xfrm>
          <a:prstGeom prst="cloudCallout">
            <a:avLst>
              <a:gd fmla="val 57689" name="adj1"/>
              <a:gd fmla="val 49981" name="adj2"/>
            </a:avLst>
          </a:prstGeom>
          <a:solidFill>
            <a:srgbClr val="FFFFFF"/>
          </a:solidFill>
          <a:ln cap="flat" cmpd="sng" w="2857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Science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5828825" y="817925"/>
            <a:ext cx="3216000" cy="1753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</a:t>
            </a:r>
            <a:r>
              <a:rPr b="1" lang="en-GB" sz="90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nglo-Saxons: How much difference did they make to our country?</a:t>
            </a:r>
            <a:endParaRPr b="1" sz="9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Lesson 1:  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ho were the Anglo-Saxons?</a:t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Lesson 2: 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What were the features of the Anglo-Saxon period in Britain?</a:t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Lesson 3: 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What can we learn from primary sources?</a:t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Lesson 4: 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What do historians say about the significance of the Anglo-Saxon period in Britain?</a:t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Lesson 5: 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Debate historical contrasts - What was significant about the Anglo-Saxon period in Britain?</a:t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6694775" y="862175"/>
            <a:ext cx="1274700" cy="250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History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5" name="Google Shape;65;p13"/>
          <p:cNvSpPr txBox="1"/>
          <p:nvPr/>
        </p:nvSpPr>
        <p:spPr>
          <a:xfrm rot="-486551">
            <a:off x="1247835" y="156841"/>
            <a:ext cx="1278180" cy="376068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Comfortaa"/>
                <a:ea typeface="Comfortaa"/>
                <a:cs typeface="Comfortaa"/>
                <a:sym typeface="Comfortaa"/>
              </a:rPr>
              <a:t>Year 4</a:t>
            </a:r>
            <a:endParaRPr sz="13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8300" y="4569575"/>
            <a:ext cx="414173" cy="414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28076" y="1668726"/>
            <a:ext cx="515095" cy="70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130325" y="647816"/>
            <a:ext cx="745861" cy="46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31901" y="1582700"/>
            <a:ext cx="515100" cy="282412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2040275" y="3579250"/>
            <a:ext cx="3712200" cy="1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80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Position and Direction</a:t>
            </a:r>
            <a:endParaRPr b="1"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Reading and plotting coordinates of polygons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Translation of points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Reasoning with patterns and sequences</a:t>
            </a:r>
            <a:endParaRPr b="1"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Exploring number systems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Investigating number sequences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Solving problems involving patterns and sequences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3D shapes</a:t>
            </a:r>
            <a:endParaRPr b="1"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Applying understanding of 3D shapes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Solving problems involving 3D shapes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/>
          <p:nvPr/>
        </p:nvSpPr>
        <p:spPr>
          <a:xfrm>
            <a:off x="3234625" y="2968550"/>
            <a:ext cx="2828700" cy="2087700"/>
          </a:xfrm>
          <a:prstGeom prst="foldedCorner">
            <a:avLst>
              <a:gd fmla="val 25843" name="adj"/>
            </a:avLst>
          </a:prstGeom>
          <a:solidFill>
            <a:srgbClr val="FFFFFF"/>
          </a:solidFill>
          <a:ln cap="flat" cmpd="sng" w="9525">
            <a:solidFill>
              <a:srgbClr val="F9CB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50" u="sng">
                <a:latin typeface="Comfortaa"/>
                <a:ea typeface="Comfortaa"/>
                <a:cs typeface="Comfortaa"/>
                <a:sym typeface="Comfortaa"/>
              </a:rPr>
              <a:t>Growing and Changing</a:t>
            </a:r>
            <a:endParaRPr b="1" sz="850" u="sng"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360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learn about the different feelings and emotions people experience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360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understand how feelings and emotions change and what helps people to feel good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360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learn about ways of expressing feelings and emotions 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360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recognise why it is important for people to express their feelings 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360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know about managing feelings and emotions in different situations 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360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To recognise that help, advice and support about feelings comes from different sources</a:t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3600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5904150" y="2862950"/>
            <a:ext cx="3046500" cy="1953600"/>
          </a:xfrm>
          <a:prstGeom prst="ellipseRibbon2">
            <a:avLst>
              <a:gd fmla="val 25000" name="adj1"/>
              <a:gd fmla="val 100000" name="adj2"/>
              <a:gd fmla="val 12500" name="adj3"/>
            </a:avLst>
          </a:prstGeom>
          <a:solidFill>
            <a:srgbClr val="FFFFFF"/>
          </a:solidFill>
          <a:ln cap="flat" cmpd="sng" w="9525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4140950" y="774375"/>
            <a:ext cx="3309300" cy="2087700"/>
          </a:xfrm>
          <a:prstGeom prst="doubleWave">
            <a:avLst>
              <a:gd fmla="val 6250" name="adj1"/>
              <a:gd fmla="val -538" name="adj2"/>
            </a:avLst>
          </a:prstGeom>
          <a:solidFill>
            <a:srgbClr val="FFFFFF"/>
          </a:solidFill>
          <a:ln cap="flat" cmpd="sng" w="9525">
            <a:solidFill>
              <a:srgbClr val="C27B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" u="sng">
                <a:solidFill>
                  <a:srgbClr val="22222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What happens when someone gets married?</a:t>
            </a:r>
            <a:endParaRPr b="1" sz="600" u="sng">
              <a:solidFill>
                <a:srgbClr val="222222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rgbClr val="22222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Understand the purpose and significance of wedding celebrations and the reasons why people choose to get married.</a:t>
            </a:r>
            <a:endParaRPr sz="700">
              <a:solidFill>
                <a:srgbClr val="222222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rgbClr val="22222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Learn about marriage vows and their meanings in the context of a wedding ceremony.</a:t>
            </a:r>
            <a:endParaRPr sz="700">
              <a:solidFill>
                <a:srgbClr val="222222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rgbClr val="22222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Identify and understand the important actions that take place in a Hindu wedding ceremony.</a:t>
            </a:r>
            <a:endParaRPr sz="700">
              <a:solidFill>
                <a:srgbClr val="222222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rgbClr val="22222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Explore the symbolism behind the seven steps in a Hindu wedding.</a:t>
            </a:r>
            <a:endParaRPr sz="700">
              <a:solidFill>
                <a:srgbClr val="222222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rgbClr val="22222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Understand the beliefs of Muslim people regarding marriage.</a:t>
            </a:r>
            <a:endParaRPr sz="700">
              <a:solidFill>
                <a:srgbClr val="222222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700"/>
              <a:buFont typeface="Comfortaa"/>
              <a:buChar char="●"/>
            </a:pPr>
            <a:r>
              <a:rPr lang="en-GB" sz="700">
                <a:solidFill>
                  <a:srgbClr val="222222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Learn about the customs and practices of a Muslim wedding.</a:t>
            </a:r>
            <a:endParaRPr sz="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6063325" y="2913275"/>
            <a:ext cx="1473900" cy="367500"/>
          </a:xfrm>
          <a:prstGeom prst="snip2DiagRect">
            <a:avLst>
              <a:gd fmla="val 0" name="adj1"/>
              <a:gd fmla="val 50000" name="adj2"/>
            </a:avLst>
          </a:prstGeom>
          <a:solidFill>
            <a:srgbClr val="FFFFFF"/>
          </a:solidFill>
          <a:ln cap="flat" cmpd="sng" w="19050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latin typeface="Comfortaa"/>
                <a:ea typeface="Comfortaa"/>
                <a:cs typeface="Comfortaa"/>
                <a:sym typeface="Comfortaa"/>
              </a:rPr>
              <a:t>D</a:t>
            </a:r>
            <a:r>
              <a:rPr b="1" lang="en-GB" sz="1100">
                <a:latin typeface="Comfortaa"/>
                <a:ea typeface="Comfortaa"/>
                <a:cs typeface="Comfortaa"/>
                <a:sym typeface="Comfortaa"/>
              </a:rPr>
              <a:t>T</a:t>
            </a:r>
            <a:endParaRPr b="1" sz="1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486325" y="2974700"/>
            <a:ext cx="2549700" cy="1653000"/>
          </a:xfrm>
          <a:prstGeom prst="round2SameRect">
            <a:avLst>
              <a:gd fmla="val 34012" name="adj1"/>
              <a:gd fmla="val 0" name="adj2"/>
            </a:avLst>
          </a:prstGeom>
          <a:solidFill>
            <a:srgbClr val="FFFFFF"/>
          </a:solidFill>
          <a:ln cap="flat" cmpd="sng" w="9525">
            <a:solidFill>
              <a:srgbClr val="A64D7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Performance</a:t>
            </a:r>
            <a:endParaRPr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 Light"/>
              <a:buChar char="●"/>
            </a:pPr>
            <a:r>
              <a:rPr lang="en-GB" sz="7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Use and understand staff and other musical notations </a:t>
            </a:r>
            <a:endParaRPr sz="700">
              <a:solidFill>
                <a:schemeClr val="dk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 Light"/>
              <a:buChar char="●"/>
            </a:pPr>
            <a:r>
              <a:rPr lang="en-GB" sz="7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Listen with attention to detail and recall sounds with increasing aural memory  </a:t>
            </a:r>
            <a:endParaRPr sz="700">
              <a:solidFill>
                <a:schemeClr val="dk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omfortaa Light"/>
              <a:buChar char="●"/>
            </a:pPr>
            <a:r>
              <a:rPr lang="en-GB" sz="7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Play and perform in solo and ensemble contexts</a:t>
            </a:r>
            <a:endParaRPr sz="700">
              <a:solidFill>
                <a:schemeClr val="dk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 </a:t>
            </a:r>
            <a:endParaRPr sz="700">
              <a:solidFill>
                <a:schemeClr val="dk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3499900" y="3004706"/>
            <a:ext cx="1282500" cy="2940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9CB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PSHE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1679500" y="2948650"/>
            <a:ext cx="1473900" cy="486300"/>
          </a:xfrm>
          <a:prstGeom prst="teardrop">
            <a:avLst>
              <a:gd fmla="val 100000" name="adj"/>
            </a:avLst>
          </a:prstGeom>
          <a:solidFill>
            <a:srgbClr val="FFFFFF"/>
          </a:solidFill>
          <a:ln cap="flat" cmpd="sng" w="19050">
            <a:solidFill>
              <a:srgbClr val="A64D7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Music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4"/>
          <p:cNvSpPr/>
          <p:nvPr/>
        </p:nvSpPr>
        <p:spPr>
          <a:xfrm>
            <a:off x="4715000" y="774375"/>
            <a:ext cx="2247600" cy="296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rgbClr val="C27B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Religious Education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7537225" y="643300"/>
            <a:ext cx="1378200" cy="918600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4079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Music Concert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14079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fortaa"/>
              <a:buChar char="●"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Sports day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7489388" y="1583588"/>
            <a:ext cx="1473876" cy="486324"/>
          </a:xfrm>
          <a:prstGeom prst="flowChartTerminator">
            <a:avLst/>
          </a:prstGeom>
          <a:solidFill>
            <a:srgbClr val="FFFFF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omfortaa"/>
                <a:ea typeface="Comfortaa"/>
                <a:cs typeface="Comfortaa"/>
                <a:sym typeface="Comfortaa"/>
              </a:rPr>
              <a:t>Curriculum Enrichment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85" name="Google Shape;85;p14"/>
          <p:cNvGraphicFramePr/>
          <p:nvPr/>
        </p:nvGraphicFramePr>
        <p:xfrm>
          <a:off x="373150" y="744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{6C582157-6E53-4887-94F3-B4273BE9CEA8}</a:tableStyleId>
              </a:tblPr>
              <a:tblGrid>
                <a:gridCol w="1173400"/>
                <a:gridCol w="501225"/>
                <a:gridCol w="1976300"/>
              </a:tblGrid>
              <a:tr h="346450"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>
                          <a:solidFill>
                            <a:srgbClr val="0000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Physical Education (PE)</a:t>
                      </a:r>
                      <a:endParaRPr b="1" sz="11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286200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This term your PE will be on: </a:t>
                      </a:r>
                      <a:endParaRPr sz="7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 hMerge="1"/>
                <a:tc hMerge="1"/>
              </a:tr>
              <a:tr h="39165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Fundamental Focus</a:t>
                      </a:r>
                      <a:endParaRPr sz="8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Dynamic balance to agility</a:t>
                      </a:r>
                      <a:endParaRPr sz="70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Static balance</a:t>
                      </a:r>
                      <a:endParaRPr sz="70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152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Sport Specific Focus</a:t>
                      </a:r>
                      <a:endParaRPr sz="8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Athletics</a:t>
                      </a:r>
                      <a:endParaRPr sz="7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100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Whole child focus</a:t>
                      </a:r>
                      <a:endParaRPr sz="8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5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Learning to:</a:t>
                      </a:r>
                      <a:endParaRPr sz="5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Explaining how to exercise</a:t>
                      </a:r>
                      <a:endParaRPr sz="7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10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5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Learning about:</a:t>
                      </a:r>
                      <a:endParaRPr sz="5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Different types of exercise and training</a:t>
                      </a:r>
                      <a:endParaRPr sz="7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5A6B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6" name="Google Shape;86;p14"/>
          <p:cNvSpPr txBox="1"/>
          <p:nvPr/>
        </p:nvSpPr>
        <p:spPr>
          <a:xfrm>
            <a:off x="6132125" y="3285650"/>
            <a:ext cx="2501700" cy="119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</a:t>
            </a:r>
            <a:r>
              <a:rPr lang="en-GB" sz="950" u="sng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Drawstring Pouches</a:t>
            </a:r>
            <a:endParaRPr sz="95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" u="sng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62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omfortaa"/>
              <a:buChar char="●"/>
            </a:pP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Analyse clothing and font design</a:t>
            </a:r>
            <a:endParaRPr sz="75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62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omfortaa"/>
              <a:buChar char="●"/>
            </a:pP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Experiment with stitching</a:t>
            </a:r>
            <a:endParaRPr sz="75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62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omfortaa"/>
              <a:buChar char="●"/>
            </a:pP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Create logo designs</a:t>
            </a:r>
            <a:endParaRPr sz="75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62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omfortaa"/>
              <a:buChar char="●"/>
            </a:pP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Evaluate a design</a:t>
            </a:r>
            <a:endParaRPr sz="75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2762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omfortaa"/>
              <a:buChar char="●"/>
            </a:pPr>
            <a:r>
              <a:rPr lang="en-GB" sz="75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Develop a pouch design</a:t>
            </a:r>
            <a:endParaRPr sz="75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7" name="Google Shape;87;p14"/>
          <p:cNvPicPr preferRelativeResize="0"/>
          <p:nvPr/>
        </p:nvPicPr>
        <p:blipFill rotWithShape="1">
          <a:blip r:embed="rId3">
            <a:alphaModFix/>
          </a:blip>
          <a:srcRect b="8637" l="0" r="0" t="8703"/>
          <a:stretch/>
        </p:blipFill>
        <p:spPr>
          <a:xfrm>
            <a:off x="4905563" y="2861959"/>
            <a:ext cx="875400" cy="579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19575" y="3034412"/>
            <a:ext cx="486300" cy="4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4">
            <a:hlinkClick r:id="rId5"/>
          </p:cNvPr>
          <p:cNvSpPr/>
          <p:nvPr/>
        </p:nvSpPr>
        <p:spPr>
          <a:xfrm>
            <a:off x="8023075" y="4513025"/>
            <a:ext cx="918300" cy="454200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674EA7"/>
                </a:solidFill>
                <a:latin typeface="Comfortaa"/>
                <a:ea typeface="Comfortaa"/>
                <a:cs typeface="Comfortaa"/>
                <a:sym typeface="Comfortaa"/>
              </a:rPr>
              <a:t>Click here to go back to the main page</a:t>
            </a:r>
            <a:endParaRPr b="1" sz="700">
              <a:solidFill>
                <a:srgbClr val="674EA7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