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5"/>
    <p:sldMasterId id="2147483671" r:id="rId6"/>
  </p:sldMasterIdLst>
  <p:notesMasterIdLst>
    <p:notesMasterId r:id="rId7"/>
  </p:notesMasterIdLst>
  <p:sldIdLst>
    <p:sldId id="256" r:id="rId8"/>
    <p:sldId id="257" r:id="rId9"/>
  </p:sldIdLst>
  <p:sldSz cy="5143500" cx="9144000"/>
  <p:notesSz cx="6858000" cy="9144000"/>
  <p:embeddedFontLst>
    <p:embeddedFont>
      <p:font typeface="Comfortaa"/>
      <p:regular r:id="rId10"/>
      <p:bold r:id="rId1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9120F6F-6BF2-4A18-AA57-E50CD4364924}">
  <a:tblStyle styleId="{A9120F6F-6BF2-4A18-AA57-E50CD436492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Comfortaa-bold.fntdata"/><Relationship Id="rId10" Type="http://schemas.openxmlformats.org/officeDocument/2006/relationships/font" Target="fonts/Comfortaa-regular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bb2b0d4ff1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bb2b0d4ff1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bb2b0d4ff1_0_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bb2b0d4ff1_0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12.png"/><Relationship Id="rId6" Type="http://schemas.openxmlformats.org/officeDocument/2006/relationships/image" Target="../media/image5.png"/><Relationship Id="rId7" Type="http://schemas.openxmlformats.org/officeDocument/2006/relationships/image" Target="../media/image11.png"/><Relationship Id="rId8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hyperlink" Target="https://docs.google.com/presentation/d/e/2PACX-1vSJC1US8L344KMk2t0XSQF-gCmLf4976XB1GpeG9r5gVvgMSIboTDPGt23WtFDlGeUVmNPKhPxv-r0k/pub?start=false&amp;loop=false&amp;delayms=3000" TargetMode="External"/><Relationship Id="rId10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15.png"/><Relationship Id="rId9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0.png"/><Relationship Id="rId7" Type="http://schemas.openxmlformats.org/officeDocument/2006/relationships/image" Target="../media/image9.png"/><Relationship Id="rId8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/>
          <p:nvPr/>
        </p:nvSpPr>
        <p:spPr>
          <a:xfrm>
            <a:off x="471675" y="817925"/>
            <a:ext cx="1613700" cy="339000"/>
          </a:xfrm>
          <a:prstGeom prst="homePlate">
            <a:avLst>
              <a:gd fmla="val 50000" name="adj"/>
            </a:avLst>
          </a:prstGeom>
          <a:solidFill>
            <a:srgbClr val="FFFFFF"/>
          </a:solidFill>
          <a:ln cap="flat" cmpd="sng" w="2857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fortaa"/>
                <a:ea typeface="Comfortaa"/>
                <a:cs typeface="Comfortaa"/>
                <a:sym typeface="Comfortaa"/>
              </a:rPr>
              <a:t>English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0" name="Google Shape;100;p25"/>
          <p:cNvSpPr/>
          <p:nvPr/>
        </p:nvSpPr>
        <p:spPr>
          <a:xfrm>
            <a:off x="486375" y="1260100"/>
            <a:ext cx="1658100" cy="2291700"/>
          </a:xfrm>
          <a:prstGeom prst="round2SameRect">
            <a:avLst>
              <a:gd fmla="val 0" name="adj1"/>
              <a:gd fmla="val 22789" name="adj2"/>
            </a:avLst>
          </a:prstGeom>
          <a:solidFill>
            <a:srgbClr val="FFFFFF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Grammar and punctuation focus:</a:t>
            </a:r>
            <a:endParaRPr sz="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-Dashes and brackets for parenthesis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-F</a:t>
            </a: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ronted adverbials to begin a sentence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-Possessive apostrophes for  singular and plural nouns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- Add detail accurately using an expanded noun phrase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Writing outcomes: </a:t>
            </a:r>
            <a:endParaRPr sz="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Non-narrative recount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Setting description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Balanced discussion</a:t>
            </a:r>
            <a:endParaRPr sz="7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1" name="Google Shape;101;p25"/>
          <p:cNvSpPr/>
          <p:nvPr/>
        </p:nvSpPr>
        <p:spPr>
          <a:xfrm>
            <a:off x="1982225" y="1223250"/>
            <a:ext cx="736800" cy="127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Comfortaa"/>
                <a:ea typeface="Comfortaa"/>
                <a:cs typeface="Comfortaa"/>
                <a:sym typeface="Comfortaa"/>
              </a:rPr>
              <a:t>We are reading:</a:t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2" name="Google Shape;102;p25"/>
          <p:cNvSpPr/>
          <p:nvPr/>
        </p:nvSpPr>
        <p:spPr>
          <a:xfrm>
            <a:off x="5981225" y="2277050"/>
            <a:ext cx="3006600" cy="2365500"/>
          </a:xfrm>
          <a:prstGeom prst="verticalScroll">
            <a:avLst>
              <a:gd fmla="val 12500" name="adj"/>
            </a:avLst>
          </a:prstGeom>
          <a:solidFill>
            <a:srgbClr val="FFFFFF"/>
          </a:solidFill>
          <a:ln cap="flat" cmpd="sng" w="9525">
            <a:solidFill>
              <a:srgbClr val="F6B2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What caused the decline of the Indus Valley civilisation?</a:t>
            </a:r>
            <a:endParaRPr sz="900" u="sng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85750" lvl="0" marL="457200" rtl="0" algn="just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fortaa"/>
              <a:buChar char="●"/>
            </a:pPr>
            <a:r>
              <a:rPr lang="en-GB" sz="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Who were the people of the Indus Valley?</a:t>
            </a: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857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fortaa"/>
              <a:buChar char="●"/>
            </a:pPr>
            <a:r>
              <a:rPr lang="en-GB" sz="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What were the features of life in the Indus Valley?</a:t>
            </a: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857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fortaa"/>
              <a:buChar char="●"/>
            </a:pPr>
            <a:r>
              <a:rPr lang="en-GB" sz="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What can we learn from primary sources?</a:t>
            </a: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857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fortaa"/>
              <a:buChar char="●"/>
            </a:pPr>
            <a:r>
              <a:rPr lang="en-GB" sz="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What do historians say about the decline of the Indus Valley civilisation?</a:t>
            </a: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857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fortaa"/>
              <a:buChar char="●"/>
            </a:pPr>
            <a:r>
              <a:rPr lang="en-GB" sz="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What caused the decline of the Indus Valley civilisation?</a:t>
            </a: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3" name="Google Shape;103;p25"/>
          <p:cNvSpPr/>
          <p:nvPr/>
        </p:nvSpPr>
        <p:spPr>
          <a:xfrm>
            <a:off x="1982225" y="3599200"/>
            <a:ext cx="3798300" cy="1323300"/>
          </a:xfrm>
          <a:prstGeom prst="snip1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A4C2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5"/>
          <p:cNvSpPr/>
          <p:nvPr/>
        </p:nvSpPr>
        <p:spPr>
          <a:xfrm>
            <a:off x="143650" y="3485500"/>
            <a:ext cx="2000700" cy="1437000"/>
          </a:xfrm>
          <a:prstGeom prst="mathDivide">
            <a:avLst>
              <a:gd fmla="val 23520" name="adj1"/>
              <a:gd fmla="val 5880" name="adj2"/>
              <a:gd fmla="val 11760" name="adj3"/>
            </a:avLst>
          </a:prstGeom>
          <a:solidFill>
            <a:srgbClr val="FFFFFF"/>
          </a:solidFill>
          <a:ln cap="flat" cmpd="sng" w="28575">
            <a:solidFill>
              <a:srgbClr val="A4C2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fortaa"/>
                <a:ea typeface="Comfortaa"/>
                <a:cs typeface="Comfortaa"/>
                <a:sym typeface="Comfortaa"/>
              </a:rPr>
              <a:t>Maths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5" name="Google Shape;105;p25"/>
          <p:cNvSpPr/>
          <p:nvPr/>
        </p:nvSpPr>
        <p:spPr>
          <a:xfrm>
            <a:off x="5878175" y="2155450"/>
            <a:ext cx="3212700" cy="456900"/>
          </a:xfrm>
          <a:prstGeom prst="ellipseRibbon2">
            <a:avLst>
              <a:gd fmla="val 25000" name="adj1"/>
              <a:gd fmla="val 50000" name="adj2"/>
              <a:gd fmla="val 12500" name="adj3"/>
            </a:avLst>
          </a:prstGeom>
          <a:solidFill>
            <a:srgbClr val="FFFFFF"/>
          </a:solidFill>
          <a:ln cap="flat" cmpd="sng" w="28575">
            <a:solidFill>
              <a:srgbClr val="F6B2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fortaa"/>
                <a:ea typeface="Comfortaa"/>
                <a:cs typeface="Comfortaa"/>
                <a:sym typeface="Comfortaa"/>
              </a:rPr>
              <a:t>History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6" name="Google Shape;106;p25"/>
          <p:cNvSpPr/>
          <p:nvPr/>
        </p:nvSpPr>
        <p:spPr>
          <a:xfrm>
            <a:off x="2825975" y="1156925"/>
            <a:ext cx="2685900" cy="2394900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Biology</a:t>
            </a:r>
            <a:r>
              <a:rPr b="1" lang="en-GB" sz="9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: Plants</a:t>
            </a:r>
            <a:endParaRPr b="1" sz="900" u="sng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85750" lvl="0" marL="269999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fortaa"/>
              <a:buChar char="●"/>
            </a:pPr>
            <a:r>
              <a:rPr lang="en-GB" sz="900">
                <a:latin typeface="Comfortaa"/>
                <a:ea typeface="Comfortaa"/>
                <a:cs typeface="Comfortaa"/>
                <a:sym typeface="Comfortaa"/>
              </a:rPr>
              <a:t>How seeds are formed in plants</a:t>
            </a:r>
            <a:endParaRPr sz="900">
              <a:latin typeface="Comfortaa"/>
              <a:ea typeface="Comfortaa"/>
              <a:cs typeface="Comfortaa"/>
              <a:sym typeface="Comfortaa"/>
            </a:endParaRPr>
          </a:p>
          <a:p>
            <a:pPr indent="-285750" lvl="0" marL="26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fortaa"/>
              <a:buChar char="●"/>
            </a:pPr>
            <a:r>
              <a:rPr lang="en-GB" sz="900">
                <a:latin typeface="Comfortaa"/>
                <a:ea typeface="Comfortaa"/>
                <a:cs typeface="Comfortaa"/>
                <a:sym typeface="Comfortaa"/>
              </a:rPr>
              <a:t>How are seeds dispersed by plants?</a:t>
            </a:r>
            <a:endParaRPr sz="900">
              <a:latin typeface="Comfortaa"/>
              <a:ea typeface="Comfortaa"/>
              <a:cs typeface="Comfortaa"/>
              <a:sym typeface="Comfortaa"/>
            </a:endParaRPr>
          </a:p>
          <a:p>
            <a:pPr indent="-285750" lvl="0" marL="26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fortaa"/>
              <a:buChar char="●"/>
            </a:pPr>
            <a:r>
              <a:rPr lang="en-GB" sz="900">
                <a:latin typeface="Comfortaa"/>
                <a:ea typeface="Comfortaa"/>
                <a:cs typeface="Comfortaa"/>
                <a:sym typeface="Comfortaa"/>
              </a:rPr>
              <a:t>Compare the different factors affecting plant growth.</a:t>
            </a:r>
            <a:endParaRPr sz="900">
              <a:latin typeface="Comfortaa"/>
              <a:ea typeface="Comfortaa"/>
              <a:cs typeface="Comfortaa"/>
              <a:sym typeface="Comfortaa"/>
            </a:endParaRPr>
          </a:p>
          <a:p>
            <a:pPr indent="-285750" lvl="0" marL="26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fortaa"/>
              <a:buChar char="●"/>
            </a:pPr>
            <a:r>
              <a:rPr lang="en-GB" sz="900">
                <a:latin typeface="Comfortaa"/>
                <a:ea typeface="Comfortaa"/>
                <a:cs typeface="Comfortaa"/>
                <a:sym typeface="Comfortaa"/>
              </a:rPr>
              <a:t>How plant variation changes requirements for growth</a:t>
            </a:r>
            <a:endParaRPr sz="900">
              <a:latin typeface="Comfortaa"/>
              <a:ea typeface="Comfortaa"/>
              <a:cs typeface="Comfortaa"/>
              <a:sym typeface="Comfortaa"/>
            </a:endParaRPr>
          </a:p>
          <a:p>
            <a:pPr indent="-228600" lvl="0" marL="269999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7" name="Google Shape;107;p25"/>
          <p:cNvSpPr/>
          <p:nvPr/>
        </p:nvSpPr>
        <p:spPr>
          <a:xfrm>
            <a:off x="3072825" y="930325"/>
            <a:ext cx="2299200" cy="511200"/>
          </a:xfrm>
          <a:prstGeom prst="cloudCallout">
            <a:avLst>
              <a:gd fmla="val 57689" name="adj1"/>
              <a:gd fmla="val 49981" name="adj2"/>
            </a:avLst>
          </a:prstGeom>
          <a:solidFill>
            <a:srgbClr val="FFFFFF"/>
          </a:solidFill>
          <a:ln cap="flat" cmpd="sng" w="2857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fortaa"/>
                <a:ea typeface="Comfortaa"/>
                <a:cs typeface="Comfortaa"/>
                <a:sym typeface="Comfortaa"/>
              </a:rPr>
              <a:t>Science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8" name="Google Shape;108;p25"/>
          <p:cNvSpPr/>
          <p:nvPr/>
        </p:nvSpPr>
        <p:spPr>
          <a:xfrm>
            <a:off x="5990925" y="717775"/>
            <a:ext cx="2685900" cy="1323300"/>
          </a:xfrm>
          <a:prstGeom prst="rect">
            <a:avLst/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9" name="Google Shape;109;p25"/>
          <p:cNvSpPr/>
          <p:nvPr/>
        </p:nvSpPr>
        <p:spPr>
          <a:xfrm>
            <a:off x="6075675" y="930325"/>
            <a:ext cx="2461200" cy="1013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 u="sng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0" name="Google Shape;110;p25"/>
          <p:cNvSpPr/>
          <p:nvPr/>
        </p:nvSpPr>
        <p:spPr>
          <a:xfrm>
            <a:off x="6727825" y="623125"/>
            <a:ext cx="1274700" cy="250500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fortaa"/>
                <a:ea typeface="Comfortaa"/>
                <a:cs typeface="Comfortaa"/>
                <a:sym typeface="Comfortaa"/>
              </a:rPr>
              <a:t>Computing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11" name="Google Shape;11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7175" y="1441527"/>
            <a:ext cx="685647" cy="5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2206" y="2798700"/>
            <a:ext cx="1091769" cy="61415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5"/>
          <p:cNvSpPr txBox="1"/>
          <p:nvPr/>
        </p:nvSpPr>
        <p:spPr>
          <a:xfrm>
            <a:off x="2072375" y="3654975"/>
            <a:ext cx="3000000" cy="12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Angles and Shapes</a:t>
            </a:r>
            <a:endParaRPr b="1" sz="900" u="sng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140799" lvl="0" marL="179999" rtl="0" algn="l">
              <a:spcBef>
                <a:spcPts val="575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Char char="●"/>
            </a:pPr>
            <a:r>
              <a:rPr lang="en-GB" sz="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Use angles to describe turns and explore properties of shapes.</a:t>
            </a:r>
            <a:endParaRPr sz="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140799" lvl="0" marL="17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Char char="●"/>
            </a:pPr>
            <a:r>
              <a:rPr lang="en-GB" sz="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Identify angles inside a 2-D shape.</a:t>
            </a:r>
            <a:endParaRPr sz="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140799" lvl="0" marL="17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Char char="●"/>
            </a:pPr>
            <a:r>
              <a:rPr lang="en-GB" sz="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Recognise right angles and their relationship to quarter turns.</a:t>
            </a:r>
            <a:endParaRPr sz="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140799" lvl="0" marL="17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Char char="●"/>
            </a:pPr>
            <a:r>
              <a:rPr lang="en-GB" sz="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Understand the terms ‘acute’ and ‘obtuse.’</a:t>
            </a:r>
            <a:endParaRPr sz="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140799" lvl="0" marL="17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mfortaa"/>
              <a:buChar char="●"/>
            </a:pPr>
            <a:r>
              <a:rPr lang="en-GB" sz="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Identify parallel and perpendicular lines. </a:t>
            </a:r>
            <a:endParaRPr sz="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14" name="Google Shape;11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93123" y="1737370"/>
            <a:ext cx="518963" cy="6141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5"/>
          <p:cNvSpPr txBox="1"/>
          <p:nvPr/>
        </p:nvSpPr>
        <p:spPr>
          <a:xfrm>
            <a:off x="6098025" y="873625"/>
            <a:ext cx="2447400" cy="13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 u="sng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News Report</a:t>
            </a:r>
            <a:endParaRPr b="1" sz="9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omfortaa"/>
              <a:buChar char="●"/>
            </a:pPr>
            <a:r>
              <a:rPr lang="en-GB" sz="8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Online Safety: Age restrictions on games</a:t>
            </a:r>
            <a:endParaRPr sz="8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omfortaa"/>
              <a:buChar char="●"/>
            </a:pPr>
            <a:r>
              <a:rPr lang="en-GB" sz="8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News Report (continued) </a:t>
            </a:r>
            <a:endParaRPr sz="8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omfortaa"/>
              <a:buChar char="●"/>
            </a:pPr>
            <a:r>
              <a:rPr lang="en-GB" sz="8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How do I record a video?</a:t>
            </a:r>
            <a:endParaRPr sz="8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omfortaa"/>
              <a:buChar char="●"/>
            </a:pPr>
            <a:r>
              <a:rPr lang="en-GB" sz="8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How do I write a script?</a:t>
            </a:r>
            <a:endParaRPr sz="8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omfortaa"/>
              <a:buChar char="●"/>
            </a:pPr>
            <a:r>
              <a:rPr lang="en-GB" sz="8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How to perform in a video</a:t>
            </a:r>
            <a:endParaRPr sz="8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omfortaa"/>
              <a:buChar char="●"/>
            </a:pPr>
            <a:r>
              <a:rPr lang="en-GB" sz="8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How to edit a video</a:t>
            </a:r>
            <a:endParaRPr sz="8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50" u="sng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16" name="Google Shape;116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75690" y="1539940"/>
            <a:ext cx="501125" cy="50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5" title="Screenshot 2025-05-29 at 00.43.37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11292" y="4350675"/>
            <a:ext cx="1687083" cy="66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63375" y="3055072"/>
            <a:ext cx="971350" cy="809458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6"/>
          <p:cNvSpPr/>
          <p:nvPr/>
        </p:nvSpPr>
        <p:spPr>
          <a:xfrm>
            <a:off x="3315050" y="2991950"/>
            <a:ext cx="2898000" cy="1989600"/>
          </a:xfrm>
          <a:prstGeom prst="foldedCorner">
            <a:avLst>
              <a:gd fmla="val 14960" name="adj"/>
            </a:avLst>
          </a:prstGeom>
          <a:solidFill>
            <a:srgbClr val="FFFFFF"/>
          </a:solidFill>
          <a:ln cap="flat" cmpd="sng" w="9525">
            <a:solidFill>
              <a:srgbClr val="D5A6B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00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Growing and Changing</a:t>
            </a:r>
            <a:endParaRPr b="1" sz="900" u="sng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140799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mfortaa"/>
              <a:buChar char="●"/>
            </a:pPr>
            <a:r>
              <a:rPr lang="en-GB" sz="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To recognise cycles of life in nature.</a:t>
            </a:r>
            <a:endParaRPr sz="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140799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mfortaa"/>
              <a:buChar char="●"/>
            </a:pPr>
            <a:r>
              <a:rPr lang="en-GB" sz="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To tell you about the natural process of growing from young to old.</a:t>
            </a:r>
            <a:endParaRPr sz="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140799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mfortaa"/>
              <a:buChar char="●"/>
            </a:pPr>
            <a:r>
              <a:rPr lang="en-GB" sz="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To recognise how my body has changed since I was a baby. </a:t>
            </a:r>
            <a:endParaRPr sz="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140799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mfortaa"/>
              <a:buChar char="●"/>
            </a:pPr>
            <a:r>
              <a:rPr lang="en-GB" sz="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To understand what it might be like to have a baby in the family.</a:t>
            </a:r>
            <a:endParaRPr sz="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140799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mfortaa"/>
              <a:buChar char="●"/>
            </a:pPr>
            <a:r>
              <a:rPr lang="en-GB" sz="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To understand there are different types of touch and tell you which ones I like and don’t like.</a:t>
            </a:r>
            <a:endParaRPr sz="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4" name="Google Shape;124;p26"/>
          <p:cNvSpPr/>
          <p:nvPr/>
        </p:nvSpPr>
        <p:spPr>
          <a:xfrm>
            <a:off x="6255675" y="2991950"/>
            <a:ext cx="2549700" cy="1989600"/>
          </a:xfrm>
          <a:prstGeom prst="ellipseRibbon2">
            <a:avLst>
              <a:gd fmla="val 25000" name="adj1"/>
              <a:gd fmla="val 100000" name="adj2"/>
              <a:gd fmla="val 12500" name="adj3"/>
            </a:avLst>
          </a:prstGeom>
          <a:solidFill>
            <a:srgbClr val="FFFFFF"/>
          </a:solidFill>
          <a:ln cap="flat" cmpd="sng" w="9525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Bandhani Garments</a:t>
            </a:r>
            <a:endParaRPr b="1" sz="900" u="sng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94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mfortaa"/>
              <a:buChar char="●"/>
            </a:pPr>
            <a:r>
              <a:rPr lang="en-GB" sz="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Analyse fabric designs</a:t>
            </a:r>
            <a:endParaRPr sz="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mfortaa"/>
              <a:buChar char="●"/>
            </a:pPr>
            <a:r>
              <a:rPr lang="en-GB" sz="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Experiment with dye-resist techniques</a:t>
            </a:r>
            <a:endParaRPr sz="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mfortaa"/>
              <a:buChar char="●"/>
            </a:pPr>
            <a:r>
              <a:rPr lang="en-GB" sz="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Create a fabric design</a:t>
            </a:r>
            <a:endParaRPr sz="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mfortaa"/>
              <a:buChar char="●"/>
            </a:pPr>
            <a:r>
              <a:rPr lang="en-GB" sz="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Evaluate a design</a:t>
            </a:r>
            <a:endParaRPr sz="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mfortaa"/>
              <a:buChar char="●"/>
            </a:pPr>
            <a:r>
              <a:rPr lang="en-GB" sz="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Develop a garment design</a:t>
            </a:r>
            <a:endParaRPr sz="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5" name="Google Shape;125;p26"/>
          <p:cNvSpPr/>
          <p:nvPr/>
        </p:nvSpPr>
        <p:spPr>
          <a:xfrm>
            <a:off x="4738775" y="873875"/>
            <a:ext cx="2687700" cy="2037900"/>
          </a:xfrm>
          <a:prstGeom prst="doubleWave">
            <a:avLst>
              <a:gd fmla="val 6250" name="adj1"/>
              <a:gd fmla="val 0" name="adj2"/>
            </a:avLst>
          </a:prstGeom>
          <a:solidFill>
            <a:srgbClr val="FFFFFF"/>
          </a:solidFill>
          <a:ln cap="flat" cmpd="sng" w="952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269999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 u="sng">
                <a:solidFill>
                  <a:srgbClr val="222222"/>
                </a:solidFill>
                <a:latin typeface="Comfortaa"/>
                <a:ea typeface="Comfortaa"/>
                <a:cs typeface="Comfortaa"/>
                <a:sym typeface="Comfortaa"/>
              </a:rPr>
              <a:t>Sikh sayings and Sikh beliefs</a:t>
            </a:r>
            <a:endParaRPr b="1" sz="900" u="sng">
              <a:solidFill>
                <a:srgbClr val="22222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47650" lvl="0" marL="26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omfortaa"/>
              <a:buChar char="●"/>
            </a:pPr>
            <a:r>
              <a:rPr lang="en-GB" sz="800">
                <a:solidFill>
                  <a:srgbClr val="222222"/>
                </a:solidFill>
                <a:latin typeface="Comfortaa"/>
                <a:ea typeface="Comfortaa"/>
                <a:cs typeface="Comfortaa"/>
                <a:sym typeface="Comfortaa"/>
              </a:rPr>
              <a:t>-Identify and understand the importance of symbols in our lives.</a:t>
            </a:r>
            <a:endParaRPr sz="800">
              <a:solidFill>
                <a:srgbClr val="22222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47650" lvl="0" marL="26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omfortaa"/>
              <a:buChar char="●"/>
            </a:pPr>
            <a:r>
              <a:rPr lang="en-GB" sz="800">
                <a:solidFill>
                  <a:srgbClr val="222222"/>
                </a:solidFill>
                <a:latin typeface="Comfortaa"/>
                <a:ea typeface="Comfortaa"/>
                <a:cs typeface="Comfortaa"/>
                <a:sym typeface="Comfortaa"/>
              </a:rPr>
              <a:t>-Explore the reasons why Sikh people wear symbols and their significance.</a:t>
            </a:r>
            <a:endParaRPr sz="800">
              <a:solidFill>
                <a:srgbClr val="22222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47650" lvl="0" marL="26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omfortaa"/>
              <a:buChar char="●"/>
            </a:pPr>
            <a:r>
              <a:rPr lang="en-GB" sz="800">
                <a:solidFill>
                  <a:srgbClr val="222222"/>
                </a:solidFill>
                <a:latin typeface="Comfortaa"/>
                <a:ea typeface="Comfortaa"/>
                <a:cs typeface="Comfortaa"/>
                <a:sym typeface="Comfortaa"/>
              </a:rPr>
              <a:t>-Learn about the most important symbol for Sikh people.</a:t>
            </a:r>
            <a:endParaRPr sz="800">
              <a:solidFill>
                <a:srgbClr val="22222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47650" lvl="0" marL="26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omfortaa"/>
              <a:buChar char="●"/>
            </a:pPr>
            <a:r>
              <a:rPr lang="en-GB" sz="800">
                <a:solidFill>
                  <a:srgbClr val="222222"/>
                </a:solidFill>
                <a:latin typeface="Comfortaa"/>
                <a:ea typeface="Comfortaa"/>
                <a:cs typeface="Comfortaa"/>
                <a:sym typeface="Comfortaa"/>
              </a:rPr>
              <a:t>-Understand key Sikh sayings that describe the nature of God.</a:t>
            </a:r>
            <a:endParaRPr sz="800">
              <a:solidFill>
                <a:srgbClr val="22222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47650" lvl="0" marL="26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omfortaa"/>
              <a:buChar char="●"/>
            </a:pPr>
            <a:r>
              <a:rPr lang="en-GB" sz="800">
                <a:solidFill>
                  <a:srgbClr val="222222"/>
                </a:solidFill>
                <a:latin typeface="Comfortaa"/>
                <a:ea typeface="Comfortaa"/>
                <a:cs typeface="Comfortaa"/>
                <a:sym typeface="Comfortaa"/>
              </a:rPr>
              <a:t>-Reflect on and identify personal sayings that hold significant meaning in life.</a:t>
            </a:r>
            <a:endParaRPr b="1" sz="500" u="sng">
              <a:solidFill>
                <a:srgbClr val="22222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6" name="Google Shape;126;p26"/>
          <p:cNvSpPr/>
          <p:nvPr/>
        </p:nvSpPr>
        <p:spPr>
          <a:xfrm>
            <a:off x="7426475" y="2911775"/>
            <a:ext cx="1378800" cy="367500"/>
          </a:xfrm>
          <a:prstGeom prst="snip2DiagRect">
            <a:avLst>
              <a:gd fmla="val 0" name="adj1"/>
              <a:gd fmla="val 50000" name="adj2"/>
            </a:avLst>
          </a:prstGeom>
          <a:solidFill>
            <a:srgbClr val="FFFFFF"/>
          </a:solidFill>
          <a:ln cap="flat" cmpd="sng" w="19050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latin typeface="Comfortaa"/>
                <a:ea typeface="Comfortaa"/>
                <a:cs typeface="Comfortaa"/>
                <a:sym typeface="Comfortaa"/>
              </a:rPr>
              <a:t>Design and Technology</a:t>
            </a:r>
            <a:endParaRPr b="1" sz="11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7" name="Google Shape;127;p26"/>
          <p:cNvSpPr/>
          <p:nvPr/>
        </p:nvSpPr>
        <p:spPr>
          <a:xfrm>
            <a:off x="486325" y="3050900"/>
            <a:ext cx="2687700" cy="1820100"/>
          </a:xfrm>
          <a:prstGeom prst="round2SameRect">
            <a:avLst>
              <a:gd fmla="val 34012" name="adj1"/>
              <a:gd fmla="val 0" name="adj2"/>
            </a:avLst>
          </a:prstGeom>
          <a:solidFill>
            <a:srgbClr val="FFFFFF"/>
          </a:solidFill>
          <a:ln cap="flat" cmpd="sng" w="9525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Comfortaa"/>
                <a:ea typeface="Comfortaa"/>
                <a:cs typeface="Comfortaa"/>
                <a:sym typeface="Comfortaa"/>
              </a:rPr>
              <a:t>Year 3 will be learning to </a:t>
            </a:r>
            <a:r>
              <a:rPr b="1" lang="en-GB" sz="1000">
                <a:latin typeface="Comfortaa"/>
                <a:ea typeface="Comfortaa"/>
                <a:cs typeface="Comfortaa"/>
                <a:sym typeface="Comfortaa"/>
              </a:rPr>
              <a:t>strum chords </a:t>
            </a:r>
            <a:r>
              <a:rPr lang="en-GB" sz="1000">
                <a:latin typeface="Comfortaa"/>
                <a:ea typeface="Comfortaa"/>
                <a:cs typeface="Comfortaa"/>
                <a:sym typeface="Comfortaa"/>
              </a:rPr>
              <a:t>on the </a:t>
            </a:r>
            <a:r>
              <a:rPr lang="en-GB" sz="1000">
                <a:latin typeface="Comfortaa"/>
                <a:ea typeface="Comfortaa"/>
                <a:cs typeface="Comfortaa"/>
                <a:sym typeface="Comfortaa"/>
              </a:rPr>
              <a:t>ukulele. We will be working towards a performance in our summer assembly where we will showcase all of the skill we have learnt.</a:t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8" name="Google Shape;128;p26"/>
          <p:cNvSpPr txBox="1"/>
          <p:nvPr/>
        </p:nvSpPr>
        <p:spPr>
          <a:xfrm>
            <a:off x="3499900" y="2977225"/>
            <a:ext cx="1282500" cy="3096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D5A6B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fortaa"/>
                <a:ea typeface="Comfortaa"/>
                <a:cs typeface="Comfortaa"/>
                <a:sym typeface="Comfortaa"/>
              </a:rPr>
              <a:t>PSHE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9" name="Google Shape;129;p26"/>
          <p:cNvSpPr/>
          <p:nvPr/>
        </p:nvSpPr>
        <p:spPr>
          <a:xfrm>
            <a:off x="1700200" y="2977225"/>
            <a:ext cx="1473900" cy="486300"/>
          </a:xfrm>
          <a:prstGeom prst="teardrop">
            <a:avLst>
              <a:gd fmla="val 100000" name="adj"/>
            </a:avLst>
          </a:prstGeom>
          <a:solidFill>
            <a:srgbClr val="FFFFFF"/>
          </a:solidFill>
          <a:ln cap="flat" cmpd="sng" w="1905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fortaa"/>
                <a:ea typeface="Comfortaa"/>
                <a:cs typeface="Comfortaa"/>
                <a:sym typeface="Comfortaa"/>
              </a:rPr>
              <a:t>Music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0" name="Google Shape;130;p26"/>
          <p:cNvSpPr/>
          <p:nvPr/>
        </p:nvSpPr>
        <p:spPr>
          <a:xfrm>
            <a:off x="4782400" y="817950"/>
            <a:ext cx="2247600" cy="3096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2857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fortaa"/>
                <a:ea typeface="Comfortaa"/>
                <a:cs typeface="Comfortaa"/>
                <a:sym typeface="Comfortaa"/>
              </a:rPr>
              <a:t>Religious Education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1" name="Google Shape;131;p26"/>
          <p:cNvSpPr/>
          <p:nvPr/>
        </p:nvSpPr>
        <p:spPr>
          <a:xfrm>
            <a:off x="7545775" y="695275"/>
            <a:ext cx="1282500" cy="1389000"/>
          </a:xfrm>
          <a:prstGeom prst="downArrowCallout">
            <a:avLst>
              <a:gd fmla="val 25000" name="adj1"/>
              <a:gd fmla="val 25000" name="adj2"/>
              <a:gd fmla="val 25000" name="adj3"/>
              <a:gd fmla="val 64977" name="adj4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Comfortaa"/>
                <a:ea typeface="Comfortaa"/>
                <a:cs typeface="Comfortaa"/>
                <a:sym typeface="Comfortaa"/>
              </a:rPr>
              <a:t>Trip to Gurdwara</a:t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2" name="Google Shape;132;p26"/>
          <p:cNvSpPr/>
          <p:nvPr/>
        </p:nvSpPr>
        <p:spPr>
          <a:xfrm>
            <a:off x="7450075" y="2133213"/>
            <a:ext cx="1473876" cy="486324"/>
          </a:xfrm>
          <a:prstGeom prst="flowChartTerminator">
            <a:avLst/>
          </a:prstGeom>
          <a:solidFill>
            <a:srgbClr val="FFFFFF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fortaa"/>
                <a:ea typeface="Comfortaa"/>
                <a:cs typeface="Comfortaa"/>
                <a:sym typeface="Comfortaa"/>
              </a:rPr>
              <a:t>Curriculum Enrichment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graphicFrame>
        <p:nvGraphicFramePr>
          <p:cNvPr id="133" name="Google Shape;133;p26"/>
          <p:cNvGraphicFramePr/>
          <p:nvPr/>
        </p:nvGraphicFramePr>
        <p:xfrm>
          <a:off x="390750" y="817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{A9120F6F-6BF2-4A18-AA57-E50CD4364924}</a:tableStyleId>
              </a:tblPr>
              <a:tblGrid>
                <a:gridCol w="1393750"/>
                <a:gridCol w="747825"/>
                <a:gridCol w="2039675"/>
              </a:tblGrid>
              <a:tr h="369075"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00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Physical Education (PE)</a:t>
                      </a:r>
                      <a:endParaRPr b="1" sz="12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  <a:tc hMerge="1"/>
              </a:tr>
              <a:tr h="283900"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This term your PE will be on: </a:t>
                      </a:r>
                      <a:r>
                        <a:rPr b="1" lang="en-GB" sz="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Wednesday</a:t>
                      </a:r>
                      <a:endParaRPr b="1" sz="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 hMerge="1"/>
                <a:tc hMerge="1"/>
              </a:tr>
              <a:tr h="2981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Fundamental Focus</a:t>
                      </a:r>
                      <a:endParaRPr sz="9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Arial"/>
                        <a:buNone/>
                      </a:pPr>
                      <a:r>
                        <a:t/>
                      </a:r>
                      <a:endParaRPr b="1" sz="700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2797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Sport Specific Focus</a:t>
                      </a:r>
                      <a:endParaRPr sz="9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700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Athletics</a:t>
                      </a:r>
                      <a:endParaRPr sz="7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41325"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Whole child focus</a:t>
                      </a:r>
                      <a:endParaRPr sz="9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5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Learning to:</a:t>
                      </a:r>
                      <a:endParaRPr sz="5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700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Explaining why we exercise</a:t>
                      </a:r>
                      <a:endParaRPr b="1" sz="700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41325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5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Learning about:</a:t>
                      </a:r>
                      <a:endParaRPr sz="5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700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Short and long term effects of exercise</a:t>
                      </a:r>
                      <a:endParaRPr b="1" sz="700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34" name="Google Shape;134;p26"/>
          <p:cNvPicPr preferRelativeResize="0"/>
          <p:nvPr/>
        </p:nvPicPr>
        <p:blipFill rotWithShape="1">
          <a:blip r:embed="rId3">
            <a:alphaModFix/>
          </a:blip>
          <a:srcRect b="35279" l="0" r="0" t="0"/>
          <a:stretch/>
        </p:blipFill>
        <p:spPr>
          <a:xfrm>
            <a:off x="5378350" y="2818838"/>
            <a:ext cx="1282500" cy="55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9275" y="2718795"/>
            <a:ext cx="742574" cy="494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03928" y="873876"/>
            <a:ext cx="367929" cy="45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7629" y="2863742"/>
            <a:ext cx="713262" cy="713262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8" name="Google Shape;138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27861" y="932008"/>
            <a:ext cx="918300" cy="687842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139" name="Google Shape;139;p26" title="File:Athletics (middle-long distance running) pictogram.svg ...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58396" y="1898499"/>
            <a:ext cx="474250" cy="234726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0" name="Google Shape;140;p26"/>
          <p:cNvPicPr preferRelativeResize="0"/>
          <p:nvPr/>
        </p:nvPicPr>
        <p:blipFill rotWithShape="1">
          <a:blip r:embed="rId9">
            <a:alphaModFix/>
          </a:blip>
          <a:srcRect b="0" l="0" r="74772" t="0"/>
          <a:stretch/>
        </p:blipFill>
        <p:spPr>
          <a:xfrm>
            <a:off x="3672025" y="1187037"/>
            <a:ext cx="589275" cy="553375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1" name="Google Shape;141;p26"/>
          <p:cNvPicPr preferRelativeResize="0"/>
          <p:nvPr/>
        </p:nvPicPr>
        <p:blipFill rotWithShape="1">
          <a:blip r:embed="rId9">
            <a:alphaModFix/>
          </a:blip>
          <a:srcRect b="0" l="74772" r="0" t="0"/>
          <a:stretch/>
        </p:blipFill>
        <p:spPr>
          <a:xfrm>
            <a:off x="3028771" y="1187038"/>
            <a:ext cx="589275" cy="553375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2" name="Google Shape;142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93699" y="4413942"/>
            <a:ext cx="589276" cy="40063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6">
            <a:hlinkClick r:id="rId11"/>
          </p:cNvPr>
          <p:cNvSpPr/>
          <p:nvPr/>
        </p:nvSpPr>
        <p:spPr>
          <a:xfrm>
            <a:off x="8023075" y="4513025"/>
            <a:ext cx="918300" cy="4542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700">
                <a:solidFill>
                  <a:srgbClr val="674EA7"/>
                </a:solidFill>
                <a:latin typeface="Comfortaa"/>
                <a:ea typeface="Comfortaa"/>
                <a:cs typeface="Comfortaa"/>
                <a:sym typeface="Comfortaa"/>
              </a:rPr>
              <a:t>Click here to go back to the main page</a:t>
            </a:r>
            <a:endParaRPr b="1" sz="700">
              <a:solidFill>
                <a:srgbClr val="674EA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