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Comfortaa SemiBold"/>
      <p:regular r:id="rId8"/>
      <p:bold r:id="rId9"/>
    </p:embeddedFont>
    <p:embeddedFont>
      <p:font typeface="Comfortaa Medium"/>
      <p:regular r:id="rId10"/>
      <p:bold r:id="rId11"/>
    </p:embeddedFont>
    <p:embeddedFont>
      <p:font typeface="Comforta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4ED306-D767-4EB7-BC0E-5BFA59E6B41A}">
  <a:tblStyle styleId="{5A4ED306-D767-4EB7-BC0E-5BFA59E6B4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Medium-bold.fntdata"/><Relationship Id="rId10" Type="http://schemas.openxmlformats.org/officeDocument/2006/relationships/font" Target="fonts/ComfortaaMedium-regular.fntdata"/><Relationship Id="rId13" Type="http://schemas.openxmlformats.org/officeDocument/2006/relationships/font" Target="fonts/Comfortaa-bold.fntdata"/><Relationship Id="rId12" Type="http://schemas.openxmlformats.org/officeDocument/2006/relationships/font" Target="fonts/Comforta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Comfortaa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omfortaa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29b86eb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29b86eb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29b86eb1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29b86eb1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3.jpg"/><Relationship Id="rId7" Type="http://schemas.openxmlformats.org/officeDocument/2006/relationships/image" Target="../media/image1.png"/><Relationship Id="rId8" Type="http://schemas.openxmlformats.org/officeDocument/2006/relationships/hyperlink" Target="https://docs.google.com/presentation/d/e/2PACX-1vSJC1US8L344KMk2t0XSQF-gCmLf4976XB1GpeG9r5gVvgMSIboTDPGt23WtFDlGeUVmNPKhPxv-r0k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65325" y="7417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53900" y="1156925"/>
            <a:ext cx="1780200" cy="2468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">
                <a:latin typeface="Comfortaa"/>
                <a:ea typeface="Comfortaa"/>
                <a:cs typeface="Comfortaa"/>
                <a:sym typeface="Comfortaa"/>
              </a:rPr>
              <a:t>We will be reading many exciting texts and developing our writing skills, including:</a:t>
            </a:r>
            <a:endParaRPr sz="650">
              <a:latin typeface="Comfortaa"/>
              <a:ea typeface="Comfortaa"/>
              <a:cs typeface="Comfortaa"/>
              <a:sym typeface="Comfortaa"/>
            </a:endParaRPr>
          </a:p>
          <a:p>
            <a:pPr indent="-185799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Subordinating conjunctions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5799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Relative clause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5799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Inverted commas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5799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Apostrophes for possession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5799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Powerful adjectives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5799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Full stops, capital letters, exclamation marks and question marks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5799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Sentence starters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5799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Embedded clauses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5799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Adverbs for place</a:t>
            </a:r>
            <a:endParaRPr sz="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63675" y="1234700"/>
            <a:ext cx="843900" cy="118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Little Leaders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Molly Rogers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6356350" y="3007500"/>
            <a:ext cx="2546400" cy="19281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5799" lvl="0" marL="269999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Interpret and construct simple pictograms, tally charts, block diagrams and simple tables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57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Ask and answer simple questions by counting the number of objects in each category and sorting the categories by quantity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57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5B5BA5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Ask and answer questions about totalling and comparing categorical data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963675" y="3421875"/>
            <a:ext cx="3922800" cy="1592100"/>
          </a:xfrm>
          <a:prstGeom prst="snip1Rect">
            <a:avLst>
              <a:gd fmla="val 24071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Maths we will be recapping important topics that we have learnt throughout the year including: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Times tables</a:t>
            </a:r>
            <a:endParaRPr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Recapping times table facts of the 2, 5 and 10 times tables, using the inverse to solve division problems.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Measuring Mass: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Kilograms, grams and interpreting scales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Exploring calculation strategies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solving addition and subtraction equations. Solving part-whole problems.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43650" y="34855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6063250" y="2956875"/>
            <a:ext cx="2839500" cy="4650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25975" y="1156925"/>
            <a:ext cx="2685900" cy="21687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0724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0724" lvl="0" marL="85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Year 2 will be learning all about plants. Some of the aspects their learning will cover are: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1524" lvl="0" marL="85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function of different parts of a plant.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1524" lvl="0" marL="85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plants transport water and nutrients.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1524" lvl="0" marL="85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Role of the flower in self pollination.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1524" lvl="0" marL="85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Role of insects in cross pollination.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81524" lvl="0" marL="85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basic structure of a tree.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72825" y="930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828825" y="817925"/>
            <a:ext cx="3006600" cy="175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History children will be learning about Mary Seacole and other significant women. They will learn about: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Who Mary Seacole was.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she was significant.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Comparisons between Mary Seacole and Florence Nightingale.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Who Rosa Parks was and why she was significance.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significant women of the past empower future women.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741025" y="67982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mfortaa"/>
                <a:ea typeface="Comfortaa"/>
                <a:cs typeface="Comfortaa"/>
                <a:sym typeface="Comfortaa"/>
              </a:rPr>
              <a:t>Year 2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875" y="3668950"/>
            <a:ext cx="464851" cy="46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463" y="2956883"/>
            <a:ext cx="526375" cy="35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9200" y="2305666"/>
            <a:ext cx="526350" cy="70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1873" y="4549125"/>
            <a:ext cx="381034" cy="4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3234625" y="2968550"/>
            <a:ext cx="2724000" cy="20742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 u="sng">
                <a:latin typeface="Comfortaa"/>
                <a:ea typeface="Comfortaa"/>
                <a:cs typeface="Comfortaa"/>
                <a:sym typeface="Comfortaa"/>
              </a:rPr>
              <a:t>Growing and Changing</a:t>
            </a:r>
            <a:endParaRPr b="1" sz="75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recognise and name some feelings that they might have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-To explain how feelings can make their bodies feel inside; to describe how others might be feeling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-To understand that people feel differently about events and situations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-To explain what can change their feelings (from good to not so good and from not so good to good)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-To recognise that feelings can intensify (get stronger) and to describe how ‘big’ feelings can affect their behaviour.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815175" y="2862950"/>
            <a:ext cx="3135600" cy="22278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607250" y="722150"/>
            <a:ext cx="2798700" cy="20742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 u="sng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Where does the world come from and how should we look after it?</a:t>
            </a:r>
            <a:endParaRPr b="1" sz="700" u="sng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-Understand the concept and meaning of creation across different cultures and religions.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-Learn about the creation stories told by Jewish, Christian and Muslim people.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-Explore the specific creation stories of Adam and Eve as told in Jewish and Christian traditions.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-Discover the creation stories told by Hindu people.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-Reflect on and express personal beliefs about the origins of the world.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063325" y="2913275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86325" y="2974700"/>
            <a:ext cx="25497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be continuing with our 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Samba drumming with a specialist tutor from Newham Music.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We will also be enhancing our </a:t>
            </a:r>
            <a:r>
              <a:rPr b="1"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performing skills</a:t>
            </a: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as we prepare for our end of year assembly. We will be focusing on:</a:t>
            </a:r>
            <a:endParaRPr sz="8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-singing clearly and loudly</a:t>
            </a:r>
            <a:endParaRPr sz="8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-BSL signs </a:t>
            </a:r>
            <a:endParaRPr sz="8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-smiling </a:t>
            </a:r>
            <a:endParaRPr sz="8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Make sure you come see us!</a:t>
            </a:r>
            <a:endParaRPr sz="8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499900" y="3004706"/>
            <a:ext cx="1282500" cy="29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853825" y="2758625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4782400" y="706075"/>
            <a:ext cx="2247600" cy="29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7491025" y="406400"/>
            <a:ext cx="1473900" cy="1444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39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Museum of London </a:t>
            </a: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(Docklands</a:t>
            </a:r>
            <a:r>
              <a:rPr lang="en-GB" sz="9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 sz="10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China Town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39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Sports day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450088" y="20609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373150" y="74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{5A4ED306-D767-4EB7-BC0E-5BFA59E6B41A}</a:tableStyleId>
              </a:tblPr>
              <a:tblGrid>
                <a:gridCol w="1393750"/>
                <a:gridCol w="747825"/>
                <a:gridCol w="2039675"/>
              </a:tblGrid>
              <a:tr h="346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62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r>
                        <a:rPr lang="en-GB" sz="6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Health and Fitness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91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mfortaa"/>
                        <a:buAutoNum type="arabicPeriod"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Static Balance - One leg</a:t>
                      </a:r>
                      <a:endParaRPr sz="8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79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mfortaa"/>
                        <a:buAutoNum type="arabicPeriod"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Coordination Footwork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8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omfortaa SemiBold"/>
                          <a:ea typeface="Comfortaa SemiBold"/>
                          <a:cs typeface="Comfortaa SemiBold"/>
                          <a:sym typeface="Comfortaa SemiBold"/>
                        </a:rPr>
                        <a:t>Athletics</a:t>
                      </a:r>
                      <a:endParaRPr sz="200">
                        <a:latin typeface="Comfortaa SemiBold"/>
                        <a:ea typeface="Comfortaa SemiBold"/>
                        <a:cs typeface="Comfortaa SemiBold"/>
                        <a:sym typeface="Comforta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to: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Keep trying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8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about: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The effects of exercise on the body </a:t>
                      </a:r>
                      <a:endParaRPr sz="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5" name="Google Shape;85;p14"/>
          <p:cNvSpPr txBox="1"/>
          <p:nvPr/>
        </p:nvSpPr>
        <p:spPr>
          <a:xfrm>
            <a:off x="6221825" y="3285650"/>
            <a:ext cx="25017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 and E </a:t>
            </a: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Systems: The</a:t>
            </a: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children</a:t>
            </a: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will</a:t>
            </a: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design and make a toy ambulance. </a:t>
            </a:r>
            <a:r>
              <a:rPr lang="en-GB" sz="9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Create an eye-catching vehicle that is bright and colourful and has a medical symbol on it. They will explore structures and mechanisms.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8637" l="0" r="0" t="8703"/>
          <a:stretch/>
        </p:blipFill>
        <p:spPr>
          <a:xfrm>
            <a:off x="4905563" y="2861959"/>
            <a:ext cx="875400" cy="57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403" y="4280175"/>
            <a:ext cx="621024" cy="4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5529" y="2165675"/>
            <a:ext cx="668671" cy="4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title="the wings-become-windows butterfly. | The clear wings make t… | Flick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6250" y="2217961"/>
            <a:ext cx="621025" cy="47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7">
            <a:alphaModFix/>
          </a:blip>
          <a:srcRect b="0" l="0" r="74772" t="0"/>
          <a:stretch/>
        </p:blipFill>
        <p:spPr>
          <a:xfrm>
            <a:off x="13218039" y="2245700"/>
            <a:ext cx="992249" cy="931800"/>
          </a:xfrm>
          <a:prstGeom prst="rect">
            <a:avLst/>
          </a:prstGeom>
          <a:noFill/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14">
            <a:hlinkClick r:id="rId8"/>
          </p:cNvPr>
          <p:cNvSpPr/>
          <p:nvPr/>
        </p:nvSpPr>
        <p:spPr>
          <a:xfrm>
            <a:off x="8023075" y="45130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