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Comfortaa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5AAF7B-F555-4911-8A31-F7B857C046A5}">
  <a:tblStyle styleId="{605AAF7B-F555-4911-8A31-F7B857C046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-bold.fntdata"/><Relationship Id="rId10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264f390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264f390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264f3902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e264f3902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2824354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e2824354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hyperlink" Target="https://docs.google.com/presentation/d/e/2PACX-1vSJC1US8L344KMk2t0XSQF-gCmLf4976XB1GpeG9r5gVvgMSIboTDPGt23WtFDlGeUVmNPKhPxv-r0k/pub?start=false&amp;loop=false&amp;delayms=300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ats-papers.co.uk/phonics-screening-tests/" TargetMode="External"/><Relationship Id="rId4" Type="http://schemas.openxmlformats.org/officeDocument/2006/relationships/hyperlink" Target="https://www.sats-papers.co.uk/phonics-screening-tests/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docs.google.com/presentation/d/e/2PACX-1vSJC1US8L344KMk2t0XSQF-gCmLf4976XB1GpeG9r5gVvgMSIboTDPGt23WtFDlGeUVmNPKhPxv-r0k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71675" y="817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98900" y="1260100"/>
            <a:ext cx="1771800" cy="23655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 u="sng">
                <a:latin typeface="Comfortaa"/>
                <a:ea typeface="Comfortaa"/>
                <a:cs typeface="Comfortaa"/>
                <a:sym typeface="Comfortaa"/>
              </a:rPr>
              <a:t>Styles of writing to be covered</a:t>
            </a:r>
            <a:endParaRPr b="1" sz="900" u="sng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Narrative description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Non-narrative explanation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Narrative short story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Non-narrative recount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Non-narrative persuasive letter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 u="sng">
                <a:latin typeface="Comfortaa"/>
                <a:ea typeface="Comfortaa"/>
                <a:cs typeface="Comfortaa"/>
                <a:sym typeface="Comfortaa"/>
              </a:rPr>
              <a:t>Grammar </a:t>
            </a:r>
            <a:endParaRPr b="1" sz="900" u="sng"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89999" rtl="0" algn="l">
              <a:spcBef>
                <a:spcPts val="0"/>
              </a:spcBef>
              <a:spcAft>
                <a:spcPts val="0"/>
              </a:spcAft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Begin to use subordinating conjunctions to join sentences (‘while’, ‘as’, ‘until’).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89999" rtl="0" algn="l">
              <a:spcBef>
                <a:spcPts val="0"/>
              </a:spcBef>
              <a:spcAft>
                <a:spcPts val="0"/>
              </a:spcAft>
              <a:buSzPts val="750"/>
              <a:buFont typeface="Comfortaa"/>
              <a:buChar char="●"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Revise all punctuation taught throughout the year.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-89999" lvl="0" marL="8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963675" y="1260100"/>
            <a:ext cx="843900" cy="2021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861875" y="2777713"/>
            <a:ext cx="3006600" cy="21258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982225" y="3421875"/>
            <a:ext cx="3828300" cy="15504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43650" y="34855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58825" y="2656113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978375" y="1156925"/>
            <a:ext cx="2685900" cy="21687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225225" y="930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828825" y="817925"/>
            <a:ext cx="3006600" cy="179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694775" y="86217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918300" y="3421875"/>
            <a:ext cx="3426600" cy="16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50000" spcFirstLastPara="1" rIns="91425" wrap="square" tIns="91425">
            <a:noAutofit/>
          </a:bodyPr>
          <a:lstStyle/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Money </a:t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b="1"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recognising coins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Comparing money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Adding and subtracting money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Money in the real world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Multiplication and division </a:t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Exploring arrays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Grouping and sharing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Capacity and volume </a:t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Comparing capacity and volume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00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Using weight length and volume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055925" y="1477475"/>
            <a:ext cx="2630700" cy="19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Plants (biology)</a:t>
            </a:r>
            <a:endParaRPr b="1" sz="12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98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Investigating plant seeds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98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do plants need to stay healthy?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98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Identify parts of a plant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98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is the purpose of a flower?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98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life cycle of flowering plants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598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Investigate a local park garden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125325" y="3113013"/>
            <a:ext cx="2545800" cy="17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Grouping Data </a:t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become familiar with and explore ScratchJr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begin to create simple programs by following algorithms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Learners will begin to amend and change a code to observe its impact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fortaa"/>
              <a:buChar char="●"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Create their own programs 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that reflect a specified topic 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810525" y="930325"/>
            <a:ext cx="29559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did Neil Armstrong change the world?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did Neil Armstrong become an astronaut?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did Neil Armstrong walk on the moon?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can we learn from primary sources?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is the story of Neil Armstrong’s life?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25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omfortaa"/>
              <a:buChar char="●"/>
            </a:pPr>
            <a:r>
              <a:rPr lang="en-GB" sz="8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did Neil Armstrong change the world?</a:t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3"/>
          <p:cNvSpPr txBox="1"/>
          <p:nvPr/>
        </p:nvSpPr>
        <p:spPr>
          <a:xfrm rot="-486551">
            <a:off x="1247835" y="15684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mfortaa"/>
                <a:ea typeface="Comfortaa"/>
                <a:cs typeface="Comfortaa"/>
                <a:sym typeface="Comfortaa"/>
              </a:rPr>
              <a:t>Year 1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875" y="3668950"/>
            <a:ext cx="464851" cy="46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4567" y="242045"/>
            <a:ext cx="843900" cy="87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2154" y="3474963"/>
            <a:ext cx="699675" cy="6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0267" y="4133792"/>
            <a:ext cx="843900" cy="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71116" y="1854016"/>
            <a:ext cx="565042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2577" y="1736677"/>
            <a:ext cx="565026" cy="71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03114" y="2557600"/>
            <a:ext cx="565026" cy="65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10">
            <a:alphaModFix/>
          </a:blip>
          <a:srcRect b="17017" l="15442" r="18620" t="15904"/>
          <a:stretch/>
        </p:blipFill>
        <p:spPr>
          <a:xfrm>
            <a:off x="8542500" y="4293866"/>
            <a:ext cx="565026" cy="803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3234625" y="2968550"/>
            <a:ext cx="2630100" cy="19767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5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Changing me</a:t>
            </a:r>
            <a:endParaRPr b="1" sz="950" u="sng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the life cycles of humans and animals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Recognise things about yourself that have changed and stayed the same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know how I have changed since I was a baby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that some parts of my body are private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understand that every time I learn something new I change a little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6225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tell you about changes that have happened in my life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36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5815175" y="2862950"/>
            <a:ext cx="3135600" cy="22278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607250" y="874550"/>
            <a:ext cx="2798700" cy="20742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What does it mean to belong to Islam?</a:t>
            </a:r>
            <a:endParaRPr b="1" sz="1000" u="sng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Understand the key elements that define and build a community.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Learn about the life and significance of Muhammad in Islam.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Identify and appreciate the objects that hold special significance for Muslim people.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Explore the ways in which Muslim people express their identity and belonging to Islam.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Gain knowledge about the major celebrations and festivals observed by Muslim people.</a:t>
            </a:r>
            <a:endParaRPr sz="700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Comprehend what it means to be a Muslim and the core beliefs and practices of Islam.</a:t>
            </a:r>
            <a:endParaRPr b="1" sz="4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6063325" y="2913275"/>
            <a:ext cx="14739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86325" y="2974700"/>
            <a:ext cx="2630100" cy="19767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We will be focusing on our </a:t>
            </a:r>
            <a:r>
              <a:rPr b="1" lang="en-GB" sz="9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performing skills</a:t>
            </a:r>
            <a:r>
              <a:rPr lang="en-GB" sz="9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this term as we prepare for our end of year assembly. We will be focusing on:</a:t>
            </a:r>
            <a:endParaRPr sz="9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-Singing together </a:t>
            </a:r>
            <a:endParaRPr sz="9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-BSL signs </a:t>
            </a:r>
            <a:endParaRPr sz="9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-Smiling </a:t>
            </a:r>
            <a:endParaRPr sz="9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Make sure you come </a:t>
            </a:r>
            <a:endParaRPr sz="9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22222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see us!</a:t>
            </a:r>
            <a:endParaRPr sz="900">
              <a:solidFill>
                <a:srgbClr val="22222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3499900" y="3004706"/>
            <a:ext cx="1282500" cy="294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679500" y="2948650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782400" y="782275"/>
            <a:ext cx="2247600" cy="29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7450100" y="614250"/>
            <a:ext cx="1378200" cy="14466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Gardening Sessions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Sports Day 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Trip to West Ham 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1376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"/>
              <a:buChar char="●"/>
            </a:pP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Trip to a </a:t>
            </a: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mosque</a:t>
            </a:r>
            <a:r>
              <a:rPr lang="en-GB" sz="75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7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7450088" y="2060975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92" name="Google Shape;92;p14"/>
          <p:cNvGraphicFramePr/>
          <p:nvPr/>
        </p:nvGraphicFramePr>
        <p:xfrm>
          <a:off x="373150" y="74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{605AAF7B-F555-4911-8A31-F7B857C046A5}</a:tableStyleId>
              </a:tblPr>
              <a:tblGrid>
                <a:gridCol w="1393750"/>
                <a:gridCol w="747825"/>
                <a:gridCol w="2039675"/>
              </a:tblGrid>
              <a:tr h="346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62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916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-134449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Comfortaa"/>
                        <a:buAutoNum type="arabicPeriod"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Dynamic balance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134449" lvl="0" marL="89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700"/>
                        <a:buFont typeface="Comfortaa"/>
                        <a:buAutoNum type="arabicPeriod"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Stance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615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Athletics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0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to: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Explain the benefits of exercise 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Types of exercise 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3" name="Google Shape;93;p14"/>
          <p:cNvSpPr txBox="1"/>
          <p:nvPr/>
        </p:nvSpPr>
        <p:spPr>
          <a:xfrm>
            <a:off x="6132125" y="3285650"/>
            <a:ext cx="25017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Analyse DIY instructions for children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 bottle rockets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Make bottle rockets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Test and evaluate products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Create a set of 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instructions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478" y="2797123"/>
            <a:ext cx="597145" cy="599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b="4770" l="0" r="7706" t="0"/>
          <a:stretch/>
        </p:blipFill>
        <p:spPr>
          <a:xfrm>
            <a:off x="8280575" y="3731075"/>
            <a:ext cx="597150" cy="7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7549" y="4080274"/>
            <a:ext cx="824100" cy="6453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>
            <a:hlinkClick r:id="rId6"/>
          </p:cNvPr>
          <p:cNvSpPr/>
          <p:nvPr/>
        </p:nvSpPr>
        <p:spPr>
          <a:xfrm>
            <a:off x="8023075" y="45130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A reminder that the </a:t>
            </a:r>
            <a:r>
              <a:rPr b="1" lang="en-GB" sz="1800">
                <a:solidFill>
                  <a:srgbClr val="000000"/>
                </a:solidFill>
              </a:rPr>
              <a:t>Year 1 Phonics Screening Check</a:t>
            </a:r>
            <a:r>
              <a:rPr lang="en-GB" sz="1800">
                <a:solidFill>
                  <a:srgbClr val="000000"/>
                </a:solidFill>
              </a:rPr>
              <a:t> will take place in the week beginning </a:t>
            </a:r>
            <a:r>
              <a:rPr b="1" lang="en-GB" sz="1800">
                <a:solidFill>
                  <a:srgbClr val="000000"/>
                </a:solidFill>
              </a:rPr>
              <a:t>Monday</a:t>
            </a:r>
            <a:r>
              <a:rPr b="1" lang="en-GB" sz="1800"/>
              <a:t> 10</a:t>
            </a:r>
            <a:r>
              <a:rPr b="1" lang="en-GB" sz="1800">
                <a:solidFill>
                  <a:srgbClr val="000000"/>
                </a:solidFill>
              </a:rPr>
              <a:t>th June.</a:t>
            </a:r>
            <a:r>
              <a:rPr lang="en-GB" sz="1800">
                <a:solidFill>
                  <a:srgbClr val="000000"/>
                </a:solidFill>
              </a:rPr>
              <a:t> In order to prepare, please practise reading real and ‘alien’ words at home.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642950" y="2626475"/>
            <a:ext cx="3420000" cy="17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All past papers can be accessed </a:t>
            </a:r>
            <a:r>
              <a:rPr lang="en-GB" sz="18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GB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(</a:t>
            </a:r>
            <a:r>
              <a:rPr lang="en-GB" sz="18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https://www.sats-papers.co.uk/phonics-screening-tests/</a:t>
            </a:r>
            <a:r>
              <a:rPr lang="en-GB" sz="1800">
                <a:solidFill>
                  <a:srgbClr val="000000"/>
                </a:solidFill>
              </a:rPr>
              <a:t>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1" y="2126125"/>
            <a:ext cx="3827225" cy="26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>
            <a:hlinkClick r:id="rId6"/>
          </p:cNvPr>
          <p:cNvSpPr/>
          <p:nvPr/>
        </p:nvSpPr>
        <p:spPr>
          <a:xfrm>
            <a:off x="8023075" y="45130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