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embeddedFontLst>
    <p:embeddedFont>
      <p:font typeface="Tahoma"/>
      <p:regular r:id="rId9"/>
      <p:bold r:id="rId10"/>
    </p:embeddedFont>
    <p:embeddedFont>
      <p:font typeface="Comforta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ty Elliot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mfortaa-regular.fntdata"/><Relationship Id="rId10" Type="http://schemas.openxmlformats.org/officeDocument/2006/relationships/font" Target="fonts/Tahoma-bold.fntdata"/><Relationship Id="rId12"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font" Target="fonts/Tahom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6-02T18:53:09.809">
    <p:pos x="3267" y="1784"/>
    <p:text>Hi Emilie,
I've done the newsletter apart from the bits highlighted in yellow.
Thanks,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d7612c7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d7612c7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docs.google.com/presentation/d/e/2PACX-1vSJC1US8L344KMk2t0XSQF-gCmLf4976XB1GpeG9r5gVvgMSIboTDPGt23WtFDlGeUVmNPKhPxv-r0k/pub?start=false&amp;loop=false&amp;delayms=300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65450" y="1386450"/>
            <a:ext cx="3149700" cy="1107300"/>
          </a:xfrm>
          <a:prstGeom prst="rect">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b="1" lang="en-GB" sz="804" u="sng">
                <a:solidFill>
                  <a:srgbClr val="000000"/>
                </a:solidFill>
                <a:latin typeface="Tahoma"/>
                <a:ea typeface="Tahoma"/>
                <a:cs typeface="Tahoma"/>
                <a:sym typeface="Tahoma"/>
              </a:rPr>
              <a:t>Butterfly</a:t>
            </a:r>
            <a:endParaRPr b="1" sz="804" u="sng">
              <a:solidFill>
                <a:srgbClr val="000000"/>
              </a:solidFill>
              <a:latin typeface="Tahoma"/>
              <a:ea typeface="Tahoma"/>
              <a:cs typeface="Tahoma"/>
              <a:sym typeface="Tahoma"/>
            </a:endParaRPr>
          </a:p>
          <a:p>
            <a:pPr indent="0" lvl="0" marL="0" rtl="0" algn="l">
              <a:spcBef>
                <a:spcPts val="28"/>
              </a:spcBef>
              <a:spcAft>
                <a:spcPts val="0"/>
              </a:spcAft>
              <a:buNone/>
            </a:pPr>
            <a:r>
              <a:rPr lang="en-GB" sz="704">
                <a:solidFill>
                  <a:schemeClr val="dk1"/>
                </a:solidFill>
                <a:latin typeface="Tahoma"/>
                <a:ea typeface="Tahoma"/>
                <a:cs typeface="Tahoma"/>
                <a:sym typeface="Tahoma"/>
              </a:rPr>
              <a:t>In their Reading lessons Butterfly class will be exploring a range of stories focussing on books that are based on the themes of exploring growing and changing. Using the Colourful Semantics program, they will be using descriptive language to write instructions on how to be a good friend as well as listing qualities of what they like in a friend. The children will make their own 3D friend using junk modelling just like Meesha.</a:t>
            </a:r>
            <a:endParaRPr sz="704">
              <a:solidFill>
                <a:schemeClr val="dk1"/>
              </a:solidFill>
              <a:latin typeface="Tahoma"/>
              <a:ea typeface="Tahoma"/>
              <a:cs typeface="Tahoma"/>
              <a:sym typeface="Tahoma"/>
            </a:endParaRPr>
          </a:p>
          <a:p>
            <a:pPr indent="0" lvl="0" marL="0" rtl="0" algn="l">
              <a:spcBef>
                <a:spcPts val="28"/>
              </a:spcBef>
              <a:spcAft>
                <a:spcPts val="0"/>
              </a:spcAft>
              <a:buNone/>
            </a:pPr>
            <a:r>
              <a:rPr lang="en-GB" sz="704">
                <a:solidFill>
                  <a:schemeClr val="dk1"/>
                </a:solidFill>
                <a:latin typeface="Tahoma"/>
                <a:ea typeface="Tahoma"/>
                <a:cs typeface="Tahoma"/>
                <a:sym typeface="Tahoma"/>
              </a:rPr>
              <a:t>When reading ‘The Bog Baby’, the children will be writing a fact file, stating how they have changed from a baby to the age they are now.</a:t>
            </a:r>
            <a:endParaRPr sz="704">
              <a:solidFill>
                <a:schemeClr val="dk1"/>
              </a:solidFill>
              <a:latin typeface="Tahoma"/>
              <a:ea typeface="Tahoma"/>
              <a:cs typeface="Tahoma"/>
              <a:sym typeface="Tahoma"/>
            </a:endParaRPr>
          </a:p>
        </p:txBody>
      </p:sp>
      <p:sp>
        <p:nvSpPr>
          <p:cNvPr id="55" name="Google Shape;55;p13"/>
          <p:cNvSpPr/>
          <p:nvPr/>
        </p:nvSpPr>
        <p:spPr>
          <a:xfrm>
            <a:off x="386950" y="950925"/>
            <a:ext cx="3149700" cy="345900"/>
          </a:xfrm>
          <a:prstGeom prst="homePlate">
            <a:avLst>
              <a:gd fmla="val 50000" name="adj"/>
            </a:avLst>
          </a:prstGeom>
          <a:solidFill>
            <a:srgbClr val="FFFFFF"/>
          </a:solidFill>
          <a:ln cap="flat" cmpd="sng" w="1905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latin typeface="Tahoma"/>
                <a:ea typeface="Tahoma"/>
                <a:cs typeface="Tahoma"/>
                <a:sym typeface="Tahoma"/>
              </a:rPr>
              <a:t>Reading and Writing</a:t>
            </a:r>
            <a:endParaRPr b="1" sz="1200">
              <a:latin typeface="Tahoma"/>
              <a:ea typeface="Tahoma"/>
              <a:cs typeface="Tahoma"/>
              <a:sym typeface="Tahoma"/>
            </a:endParaRPr>
          </a:p>
        </p:txBody>
      </p:sp>
      <p:sp>
        <p:nvSpPr>
          <p:cNvPr id="56" name="Google Shape;56;p13"/>
          <p:cNvSpPr/>
          <p:nvPr/>
        </p:nvSpPr>
        <p:spPr>
          <a:xfrm>
            <a:off x="3690125" y="1013950"/>
            <a:ext cx="1344300" cy="3731700"/>
          </a:xfrm>
          <a:prstGeom prst="roundRect">
            <a:avLst>
              <a:gd fmla="val 16667" name="adj"/>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Tahoma"/>
                <a:ea typeface="Tahoma"/>
                <a:cs typeface="Tahoma"/>
                <a:sym typeface="Tahoma"/>
              </a:rPr>
              <a:t>We are reading:</a:t>
            </a:r>
            <a:endParaRPr b="1" sz="1000">
              <a:latin typeface="Tahoma"/>
              <a:ea typeface="Tahoma"/>
              <a:cs typeface="Tahoma"/>
              <a:sym typeface="Tahoma"/>
            </a:endParaRPr>
          </a:p>
          <a:p>
            <a:pPr indent="0" lvl="0" marL="0" rtl="0" algn="ctr">
              <a:spcBef>
                <a:spcPts val="0"/>
              </a:spcBef>
              <a:spcAft>
                <a:spcPts val="0"/>
              </a:spcAft>
              <a:buNone/>
            </a:pPr>
            <a:r>
              <a:t/>
            </a:r>
            <a:endParaRPr sz="700">
              <a:latin typeface="Comfortaa"/>
              <a:ea typeface="Comfortaa"/>
              <a:cs typeface="Comfortaa"/>
              <a:sym typeface="Comfortaa"/>
            </a:endParaRPr>
          </a:p>
        </p:txBody>
      </p:sp>
      <p:sp>
        <p:nvSpPr>
          <p:cNvPr id="57" name="Google Shape;57;p13"/>
          <p:cNvSpPr/>
          <p:nvPr/>
        </p:nvSpPr>
        <p:spPr>
          <a:xfrm>
            <a:off x="5187900" y="635625"/>
            <a:ext cx="1714500" cy="976500"/>
          </a:xfrm>
          <a:prstGeom prst="mathDivide">
            <a:avLst>
              <a:gd fmla="val 23520" name="adj1"/>
              <a:gd fmla="val 5880" name="adj2"/>
              <a:gd fmla="val 11760" name="adj3"/>
            </a:avLst>
          </a:prstGeom>
          <a:solidFill>
            <a:srgbClr val="FFFFFF"/>
          </a:solidFill>
          <a:ln cap="flat" cmpd="sng" w="2857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Tahoma"/>
                <a:ea typeface="Tahoma"/>
                <a:cs typeface="Tahoma"/>
                <a:sym typeface="Tahoma"/>
              </a:rPr>
              <a:t>Maths</a:t>
            </a:r>
            <a:endParaRPr b="1">
              <a:latin typeface="Tahoma"/>
              <a:ea typeface="Tahoma"/>
              <a:cs typeface="Tahoma"/>
              <a:sym typeface="Tahoma"/>
            </a:endParaRPr>
          </a:p>
        </p:txBody>
      </p:sp>
      <p:sp>
        <p:nvSpPr>
          <p:cNvPr id="58" name="Google Shape;58;p13"/>
          <p:cNvSpPr/>
          <p:nvPr/>
        </p:nvSpPr>
        <p:spPr>
          <a:xfrm>
            <a:off x="343850" y="2595125"/>
            <a:ext cx="3149700" cy="1210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28"/>
              </a:spcBef>
              <a:spcAft>
                <a:spcPts val="0"/>
              </a:spcAft>
              <a:buNone/>
            </a:pPr>
            <a:r>
              <a:rPr lang="en-GB" sz="804" u="sng">
                <a:solidFill>
                  <a:srgbClr val="000000"/>
                </a:solidFill>
                <a:latin typeface="Comfortaa"/>
                <a:ea typeface="Comfortaa"/>
                <a:cs typeface="Comfortaa"/>
                <a:sym typeface="Comfortaa"/>
              </a:rPr>
              <a:t>Bumblebee</a:t>
            </a:r>
            <a:endParaRPr sz="804" u="sng">
              <a:solidFill>
                <a:srgbClr val="000000"/>
              </a:solidFill>
              <a:latin typeface="Comfortaa"/>
              <a:ea typeface="Comfortaa"/>
              <a:cs typeface="Comfortaa"/>
              <a:sym typeface="Comfortaa"/>
            </a:endParaRPr>
          </a:p>
          <a:p>
            <a:pPr indent="0" lvl="0" marL="0" rtl="0" algn="l">
              <a:spcBef>
                <a:spcPts val="28"/>
              </a:spcBef>
              <a:spcAft>
                <a:spcPts val="0"/>
              </a:spcAft>
              <a:buNone/>
            </a:pPr>
            <a:r>
              <a:t/>
            </a:r>
            <a:endParaRPr sz="804">
              <a:solidFill>
                <a:srgbClr val="000000"/>
              </a:solidFill>
              <a:latin typeface="Comfortaa"/>
              <a:ea typeface="Comfortaa"/>
              <a:cs typeface="Comfortaa"/>
              <a:sym typeface="Comfortaa"/>
            </a:endParaRPr>
          </a:p>
        </p:txBody>
      </p:sp>
      <p:sp>
        <p:nvSpPr>
          <p:cNvPr id="59" name="Google Shape;59;p13"/>
          <p:cNvSpPr/>
          <p:nvPr/>
        </p:nvSpPr>
        <p:spPr>
          <a:xfrm>
            <a:off x="365550" y="3809275"/>
            <a:ext cx="3149700" cy="1072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28"/>
              </a:spcBef>
              <a:spcAft>
                <a:spcPts val="0"/>
              </a:spcAft>
              <a:buNone/>
            </a:pPr>
            <a:r>
              <a:rPr lang="en-GB" sz="800" u="sng">
                <a:solidFill>
                  <a:srgbClr val="000000"/>
                </a:solidFill>
                <a:latin typeface="Comfortaa"/>
                <a:ea typeface="Comfortaa"/>
                <a:cs typeface="Comfortaa"/>
                <a:sym typeface="Comfortaa"/>
              </a:rPr>
              <a:t>Ladybird</a:t>
            </a:r>
            <a:r>
              <a:rPr lang="en-GB" sz="800" u="sng">
                <a:solidFill>
                  <a:srgbClr val="000000"/>
                </a:solidFill>
                <a:highlight>
                  <a:srgbClr val="FFFF00"/>
                </a:highlight>
                <a:latin typeface="Comfortaa"/>
                <a:ea typeface="Comfortaa"/>
                <a:cs typeface="Comfortaa"/>
                <a:sym typeface="Comfortaa"/>
              </a:rPr>
              <a:t> </a:t>
            </a:r>
            <a:endParaRPr sz="800" u="sng">
              <a:solidFill>
                <a:srgbClr val="000000"/>
              </a:solidFill>
              <a:highlight>
                <a:srgbClr val="FFFF00"/>
              </a:highlight>
              <a:latin typeface="Comfortaa"/>
              <a:ea typeface="Comfortaa"/>
              <a:cs typeface="Comfortaa"/>
              <a:sym typeface="Comfortaa"/>
            </a:endParaRPr>
          </a:p>
          <a:p>
            <a:pPr indent="0" lvl="0" marL="0" rtl="0" algn="l">
              <a:spcBef>
                <a:spcPts val="28"/>
              </a:spcBef>
              <a:spcAft>
                <a:spcPts val="0"/>
              </a:spcAft>
              <a:buClr>
                <a:schemeClr val="dk1"/>
              </a:buClr>
              <a:buSzPts val="1100"/>
              <a:buFont typeface="Arial"/>
              <a:buNone/>
            </a:pPr>
            <a:r>
              <a:rPr lang="en-GB" sz="704">
                <a:solidFill>
                  <a:schemeClr val="dk1"/>
                </a:solidFill>
                <a:latin typeface="Tahoma"/>
                <a:ea typeface="Tahoma"/>
                <a:cs typeface="Tahoma"/>
                <a:sym typeface="Tahoma"/>
              </a:rPr>
              <a:t>In their Reading lessons Ladybird class will be exploring a range of stories, focussing on books that are based on the theme of exploring growing and changing. The children will take part in interactive story times based on repetition and song. In addition, e children will be taking part in activities focused on developing their social communication skills, emotional regulation and transitional support. The adults will be following the children’s interests and intensive interaction strategies to develop their joint attention skills.</a:t>
            </a:r>
            <a:endParaRPr sz="800" u="sng">
              <a:solidFill>
                <a:srgbClr val="000000"/>
              </a:solidFill>
              <a:latin typeface="Comfortaa"/>
              <a:ea typeface="Comfortaa"/>
              <a:cs typeface="Comfortaa"/>
              <a:sym typeface="Comfortaa"/>
            </a:endParaRPr>
          </a:p>
        </p:txBody>
      </p:sp>
      <p:sp>
        <p:nvSpPr>
          <p:cNvPr id="60" name="Google Shape;60;p13"/>
          <p:cNvSpPr/>
          <p:nvPr/>
        </p:nvSpPr>
        <p:spPr>
          <a:xfrm>
            <a:off x="5187900" y="1529825"/>
            <a:ext cx="3594300" cy="12102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b="1" lang="en-GB" sz="804" u="sng">
                <a:solidFill>
                  <a:srgbClr val="000000"/>
                </a:solidFill>
                <a:latin typeface="Tahoma"/>
                <a:ea typeface="Tahoma"/>
                <a:cs typeface="Tahoma"/>
                <a:sym typeface="Tahoma"/>
              </a:rPr>
              <a:t>Butterfly</a:t>
            </a:r>
            <a:endParaRPr b="1" sz="900" u="sng">
              <a:solidFill>
                <a:schemeClr val="dk1"/>
              </a:solidFill>
              <a:latin typeface="Tahoma"/>
              <a:ea typeface="Tahoma"/>
              <a:cs typeface="Tahoma"/>
              <a:sym typeface="Tahoma"/>
            </a:endParaRPr>
          </a:p>
          <a:p>
            <a:pPr indent="0" lvl="0" marL="0" rtl="0" algn="l">
              <a:spcBef>
                <a:spcPts val="28"/>
              </a:spcBef>
              <a:spcAft>
                <a:spcPts val="0"/>
              </a:spcAft>
              <a:buNone/>
            </a:pPr>
            <a:r>
              <a:rPr lang="en-GB" sz="800">
                <a:solidFill>
                  <a:schemeClr val="dk1"/>
                </a:solidFill>
                <a:latin typeface="Tahoma"/>
                <a:ea typeface="Tahoma"/>
                <a:cs typeface="Tahoma"/>
                <a:sym typeface="Tahoma"/>
              </a:rPr>
              <a:t>As part of their basic maths skills, Butterfly will be practising their times tables in lessons alongside developing their number knowledge. We will be continue learning about money, including exchanging money, using notes and coins together, giving change. They will also be solving addition and subtraction money problems using pence and pound. Butterfly will spend time preparing for their next academic year and recapping key skills needed to continue developing their mathematical knowledge including 3D shapes, number bonds, timetables and division facts.</a:t>
            </a:r>
            <a:endParaRPr sz="800">
              <a:solidFill>
                <a:schemeClr val="dk1"/>
              </a:solidFill>
              <a:latin typeface="Tahoma"/>
              <a:ea typeface="Tahoma"/>
              <a:cs typeface="Tahoma"/>
              <a:sym typeface="Tahoma"/>
            </a:endParaRPr>
          </a:p>
          <a:p>
            <a:pPr indent="0" lvl="0" marL="0" rtl="0" algn="l">
              <a:spcBef>
                <a:spcPts val="28"/>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 </a:t>
            </a:r>
            <a:endParaRPr sz="700" u="sng">
              <a:latin typeface="Comfortaa"/>
              <a:ea typeface="Comfortaa"/>
              <a:cs typeface="Comfortaa"/>
              <a:sym typeface="Comfortaa"/>
            </a:endParaRPr>
          </a:p>
        </p:txBody>
      </p:sp>
      <p:sp>
        <p:nvSpPr>
          <p:cNvPr id="61" name="Google Shape;61;p13"/>
          <p:cNvSpPr/>
          <p:nvPr/>
        </p:nvSpPr>
        <p:spPr>
          <a:xfrm>
            <a:off x="5187900" y="2832775"/>
            <a:ext cx="3572700" cy="9765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804" u="sng">
                <a:solidFill>
                  <a:srgbClr val="000000"/>
                </a:solidFill>
                <a:latin typeface="Tahoma"/>
                <a:ea typeface="Tahoma"/>
                <a:cs typeface="Tahoma"/>
                <a:sym typeface="Tahoma"/>
              </a:rPr>
              <a:t>Bumblebee</a:t>
            </a:r>
            <a:endParaRPr sz="900" u="sng">
              <a:solidFill>
                <a:schemeClr val="dk1"/>
              </a:solidFill>
              <a:latin typeface="Tahoma"/>
              <a:ea typeface="Tahoma"/>
              <a:cs typeface="Tahoma"/>
              <a:sym typeface="Tahoma"/>
            </a:endParaRPr>
          </a:p>
          <a:p>
            <a:pPr indent="0" lvl="0" marL="0" rtl="0" algn="l">
              <a:spcBef>
                <a:spcPts val="0"/>
              </a:spcBef>
              <a:spcAft>
                <a:spcPts val="0"/>
              </a:spcAft>
              <a:buNone/>
            </a:pPr>
            <a:r>
              <a:rPr lang="en-GB" sz="800">
                <a:solidFill>
                  <a:schemeClr val="dk1"/>
                </a:solidFill>
                <a:latin typeface="Tahoma"/>
                <a:ea typeface="Tahoma"/>
                <a:cs typeface="Tahoma"/>
                <a:sym typeface="Tahoma"/>
              </a:rPr>
              <a:t>This term Bumblebee will be focusing on counting in sequence to the value of twenty and using objects to understand its value. The children will be practising counting on from any given number and begin to explore counting using money. We will also be looking more at measurements, particularly capacity and encourage the children to use words such as full, nearly full and empty. This will include making comparisons.</a:t>
            </a:r>
            <a:endParaRPr sz="8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t/>
            </a:r>
            <a:endParaRPr sz="800">
              <a:solidFill>
                <a:schemeClr val="dk1"/>
              </a:solidFill>
              <a:latin typeface="Tahoma"/>
              <a:ea typeface="Tahoma"/>
              <a:cs typeface="Tahoma"/>
              <a:sym typeface="Tahoma"/>
            </a:endParaRPr>
          </a:p>
        </p:txBody>
      </p:sp>
      <p:sp>
        <p:nvSpPr>
          <p:cNvPr id="62" name="Google Shape;62;p13"/>
          <p:cNvSpPr/>
          <p:nvPr/>
        </p:nvSpPr>
        <p:spPr>
          <a:xfrm>
            <a:off x="5187900" y="3904275"/>
            <a:ext cx="3572700" cy="9351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800" u="sng">
                <a:solidFill>
                  <a:srgbClr val="000000"/>
                </a:solidFill>
                <a:latin typeface="Tahoma"/>
                <a:ea typeface="Tahoma"/>
                <a:cs typeface="Tahoma"/>
                <a:sym typeface="Tahoma"/>
              </a:rPr>
              <a:t>Ladybird</a:t>
            </a:r>
            <a:endParaRPr sz="800" u="sng">
              <a:solidFill>
                <a:srgbClr val="000000"/>
              </a:solidFill>
              <a:latin typeface="Tahoma"/>
              <a:ea typeface="Tahoma"/>
              <a:cs typeface="Tahoma"/>
              <a:sym typeface="Tahoma"/>
            </a:endParaRPr>
          </a:p>
          <a:p>
            <a:pPr indent="0" lvl="0" marL="0" rtl="0" algn="l">
              <a:spcBef>
                <a:spcPts val="28"/>
              </a:spcBef>
              <a:spcAft>
                <a:spcPts val="0"/>
              </a:spcAft>
              <a:buClr>
                <a:schemeClr val="dk1"/>
              </a:buClr>
              <a:buSzPts val="1100"/>
              <a:buFont typeface="Arial"/>
              <a:buNone/>
            </a:pPr>
            <a:r>
              <a:rPr lang="en-GB" sz="800">
                <a:solidFill>
                  <a:schemeClr val="dk1"/>
                </a:solidFill>
                <a:latin typeface="Tahoma"/>
                <a:ea typeface="Tahoma"/>
                <a:cs typeface="Tahoma"/>
                <a:sym typeface="Tahoma"/>
              </a:rPr>
              <a:t>In Ladybird, children will be continuing to focus on developing their understanding of number upto ten. The children will continue to count up to ten objects. Represent, order and explore numbers to ten through number rhymes. The children will also be exploring grouping objects in a given number and practise ‘one more’.</a:t>
            </a:r>
            <a:endParaRPr sz="800">
              <a:solidFill>
                <a:srgbClr val="000000"/>
              </a:solidFill>
              <a:latin typeface="Tahoma"/>
              <a:ea typeface="Tahoma"/>
              <a:cs typeface="Tahoma"/>
              <a:sym typeface="Tahoma"/>
            </a:endParaRPr>
          </a:p>
        </p:txBody>
      </p:sp>
      <p:pic>
        <p:nvPicPr>
          <p:cNvPr descr="Numberblocks 1-10 Happy Poses by alexiscurry on DeviantArt | Kids birthday  party, Kids birthday, 10% happier" id="63" name="Google Shape;63;p13"/>
          <p:cNvPicPr preferRelativeResize="0"/>
          <p:nvPr/>
        </p:nvPicPr>
        <p:blipFill>
          <a:blip r:embed="rId4">
            <a:alphaModFix/>
          </a:blip>
          <a:stretch>
            <a:fillRect/>
          </a:stretch>
        </p:blipFill>
        <p:spPr>
          <a:xfrm>
            <a:off x="7121250" y="750300"/>
            <a:ext cx="1542499" cy="747150"/>
          </a:xfrm>
          <a:prstGeom prst="rect">
            <a:avLst/>
          </a:prstGeom>
          <a:noFill/>
          <a:ln>
            <a:noFill/>
          </a:ln>
        </p:spPr>
      </p:pic>
      <p:pic>
        <p:nvPicPr>
          <p:cNvPr id="64" name="Google Shape;64;p13"/>
          <p:cNvPicPr preferRelativeResize="0"/>
          <p:nvPr/>
        </p:nvPicPr>
        <p:blipFill>
          <a:blip r:embed="rId5">
            <a:alphaModFix/>
          </a:blip>
          <a:stretch>
            <a:fillRect/>
          </a:stretch>
        </p:blipFill>
        <p:spPr>
          <a:xfrm>
            <a:off x="3740950" y="1438275"/>
            <a:ext cx="1221250" cy="1510150"/>
          </a:xfrm>
          <a:prstGeom prst="rect">
            <a:avLst/>
          </a:prstGeom>
          <a:noFill/>
          <a:ln>
            <a:noFill/>
          </a:ln>
        </p:spPr>
      </p:pic>
      <p:pic>
        <p:nvPicPr>
          <p:cNvPr descr="http://ecx.images-amazon.com/images/I/4168rpbZf7L.jpg" id="65" name="Google Shape;65;p13"/>
          <p:cNvPicPr preferRelativeResize="0"/>
          <p:nvPr/>
        </p:nvPicPr>
        <p:blipFill>
          <a:blip r:embed="rId6">
            <a:alphaModFix/>
          </a:blip>
          <a:stretch>
            <a:fillRect/>
          </a:stretch>
        </p:blipFill>
        <p:spPr>
          <a:xfrm>
            <a:off x="3740951" y="3050225"/>
            <a:ext cx="1221250" cy="1510150"/>
          </a:xfrm>
          <a:prstGeom prst="rect">
            <a:avLst/>
          </a:prstGeom>
          <a:noFill/>
          <a:ln>
            <a:noFill/>
          </a:ln>
        </p:spPr>
      </p:pic>
      <p:sp>
        <p:nvSpPr>
          <p:cNvPr id="66" name="Google Shape;66;p13"/>
          <p:cNvSpPr txBox="1"/>
          <p:nvPr/>
        </p:nvSpPr>
        <p:spPr>
          <a:xfrm>
            <a:off x="433600" y="2794700"/>
            <a:ext cx="3060000" cy="692400"/>
          </a:xfrm>
          <a:prstGeom prst="rect">
            <a:avLst/>
          </a:prstGeom>
          <a:noFill/>
          <a:ln>
            <a:noFill/>
          </a:ln>
        </p:spPr>
        <p:txBody>
          <a:bodyPr anchorCtr="0" anchor="t" bIns="91425" lIns="91425" spcFirstLastPara="1" rIns="91425" wrap="square" tIns="91425">
            <a:noAutofit/>
          </a:bodyPr>
          <a:lstStyle/>
          <a:p>
            <a:pPr indent="0" lvl="0" marL="0" rtl="0" algn="l">
              <a:spcBef>
                <a:spcPts val="28"/>
              </a:spcBef>
              <a:spcAft>
                <a:spcPts val="0"/>
              </a:spcAft>
              <a:buNone/>
            </a:pPr>
            <a:r>
              <a:rPr lang="en-GB" sz="704">
                <a:solidFill>
                  <a:schemeClr val="dk1"/>
                </a:solidFill>
                <a:latin typeface="Tahoma"/>
                <a:ea typeface="Tahoma"/>
                <a:cs typeface="Tahoma"/>
                <a:sym typeface="Tahoma"/>
              </a:rPr>
              <a:t>In their Reading lessons Bumblebee class will be exploring a range of stories , focussing on books that are based on the theme of exploring growing and changing. Using the Colourful Semantics program, they will be using descriptive language to write instructions on how to be a good friend. The children will make their own 3D friend using junk modelling just like Meesha.</a:t>
            </a:r>
            <a:endParaRPr sz="704">
              <a:solidFill>
                <a:schemeClr val="dk1"/>
              </a:solidFill>
              <a:latin typeface="Tahoma"/>
              <a:ea typeface="Tahoma"/>
              <a:cs typeface="Tahoma"/>
              <a:sym typeface="Tahoma"/>
            </a:endParaRPr>
          </a:p>
          <a:p>
            <a:pPr indent="0" lvl="0" marL="0" rtl="0" algn="l">
              <a:spcBef>
                <a:spcPts val="28"/>
              </a:spcBef>
              <a:spcAft>
                <a:spcPts val="0"/>
              </a:spcAft>
              <a:buClr>
                <a:schemeClr val="dk1"/>
              </a:buClr>
              <a:buSzPts val="1100"/>
              <a:buFont typeface="Arial"/>
              <a:buNone/>
            </a:pPr>
            <a:r>
              <a:rPr lang="en-GB" sz="704">
                <a:solidFill>
                  <a:schemeClr val="dk1"/>
                </a:solidFill>
                <a:latin typeface="Tahoma"/>
                <a:ea typeface="Tahoma"/>
                <a:cs typeface="Tahoma"/>
                <a:sym typeface="Tahoma"/>
              </a:rPr>
              <a:t>When reading ‘The Bog Baby’, the children will be identifying how they have changed from a baby to the age they are now and writing a fact file.</a:t>
            </a:r>
            <a:endParaRPr sz="800">
              <a:solidFill>
                <a:schemeClr val="dk1"/>
              </a:solidFill>
            </a:endParaRPr>
          </a:p>
        </p:txBody>
      </p:sp>
      <p:sp>
        <p:nvSpPr>
          <p:cNvPr id="67" name="Google Shape;67;p13"/>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700">
                <a:latin typeface="Comfortaa"/>
                <a:ea typeface="Comfortaa"/>
                <a:cs typeface="Comfortaa"/>
                <a:sym typeface="Comfortaa"/>
              </a:rPr>
              <a:t>Butterfly, bumblebee and ladybird</a:t>
            </a:r>
            <a:endParaRPr sz="700">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p:nvPr/>
        </p:nvSpPr>
        <p:spPr>
          <a:xfrm>
            <a:off x="320675" y="3724025"/>
            <a:ext cx="975600" cy="434700"/>
          </a:xfrm>
          <a:prstGeom prst="roundRect">
            <a:avLst>
              <a:gd fmla="val 16667" name="adj"/>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Tahoma"/>
                <a:ea typeface="Tahoma"/>
                <a:cs typeface="Tahoma"/>
                <a:sym typeface="Tahoma"/>
              </a:rPr>
              <a:t>Music</a:t>
            </a:r>
            <a:endParaRPr b="1" sz="1000">
              <a:latin typeface="Tahoma"/>
              <a:ea typeface="Tahoma"/>
              <a:cs typeface="Tahoma"/>
              <a:sym typeface="Tahoma"/>
            </a:endParaRPr>
          </a:p>
        </p:txBody>
      </p:sp>
      <p:sp>
        <p:nvSpPr>
          <p:cNvPr id="73" name="Google Shape;73;p14"/>
          <p:cNvSpPr/>
          <p:nvPr/>
        </p:nvSpPr>
        <p:spPr>
          <a:xfrm>
            <a:off x="7254875" y="1076250"/>
            <a:ext cx="1514700" cy="3300000"/>
          </a:xfrm>
          <a:prstGeom prst="foldedCorner">
            <a:avLst>
              <a:gd fmla="val 25843" name="adj"/>
            </a:avLst>
          </a:prstGeom>
          <a:solidFill>
            <a:srgbClr val="FFFFFF"/>
          </a:solidFill>
          <a:ln cap="flat" cmpd="sng" w="19050">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Tahoma"/>
              <a:ea typeface="Tahoma"/>
              <a:cs typeface="Tahoma"/>
              <a:sym typeface="Tahoma"/>
            </a:endParaRPr>
          </a:p>
          <a:p>
            <a:pPr indent="0" lvl="0" marL="0" rtl="0" algn="l">
              <a:spcBef>
                <a:spcPts val="0"/>
              </a:spcBef>
              <a:spcAft>
                <a:spcPts val="0"/>
              </a:spcAft>
              <a:buNone/>
            </a:pPr>
            <a:r>
              <a:t/>
            </a:r>
            <a:endParaRPr sz="800">
              <a:latin typeface="Tahoma"/>
              <a:ea typeface="Tahoma"/>
              <a:cs typeface="Tahoma"/>
              <a:sym typeface="Tahoma"/>
            </a:endParaRPr>
          </a:p>
          <a:p>
            <a:pPr indent="0" lvl="0" marL="0" rtl="0" algn="l">
              <a:spcBef>
                <a:spcPts val="0"/>
              </a:spcBef>
              <a:spcAft>
                <a:spcPts val="0"/>
              </a:spcAft>
              <a:buNone/>
            </a:pPr>
            <a:r>
              <a:rPr b="1" lang="en-GB" sz="900">
                <a:latin typeface="Tahoma"/>
                <a:ea typeface="Tahoma"/>
                <a:cs typeface="Tahoma"/>
                <a:sym typeface="Tahoma"/>
              </a:rPr>
              <a:t>This half term children will be:</a:t>
            </a:r>
            <a:endParaRPr b="1" sz="900">
              <a:latin typeface="Tahoma"/>
              <a:ea typeface="Tahoma"/>
              <a:cs typeface="Tahoma"/>
              <a:sym typeface="Tahoma"/>
            </a:endParaRPr>
          </a:p>
          <a:p>
            <a:pPr indent="0" lvl="0" marL="0" rtl="0" algn="l">
              <a:spcBef>
                <a:spcPts val="0"/>
              </a:spcBef>
              <a:spcAft>
                <a:spcPts val="0"/>
              </a:spcAft>
              <a:buNone/>
            </a:pPr>
            <a:r>
              <a:t/>
            </a:r>
            <a:endParaRPr sz="800">
              <a:latin typeface="Tahoma"/>
              <a:ea typeface="Tahoma"/>
              <a:cs typeface="Tahoma"/>
              <a:sym typeface="Tahoma"/>
            </a:endParaRPr>
          </a:p>
          <a:p>
            <a:pPr indent="0" lvl="0" marL="0" rtl="0" algn="l">
              <a:spcBef>
                <a:spcPts val="0"/>
              </a:spcBef>
              <a:spcAft>
                <a:spcPts val="0"/>
              </a:spcAft>
              <a:buNone/>
            </a:pPr>
            <a:r>
              <a:t/>
            </a:r>
            <a:endParaRPr sz="800">
              <a:latin typeface="Tahoma"/>
              <a:ea typeface="Tahoma"/>
              <a:cs typeface="Tahoma"/>
              <a:sym typeface="Tahoma"/>
            </a:endParaRPr>
          </a:p>
          <a:p>
            <a:pPr indent="0" lvl="0" marL="0" rtl="0" algn="l">
              <a:spcBef>
                <a:spcPts val="0"/>
              </a:spcBef>
              <a:spcAft>
                <a:spcPts val="0"/>
              </a:spcAft>
              <a:buNone/>
            </a:pPr>
            <a:r>
              <a:rPr lang="en-GB" sz="800">
                <a:solidFill>
                  <a:schemeClr val="dk1"/>
                </a:solidFill>
                <a:latin typeface="Tahoma"/>
                <a:ea typeface="Tahoma"/>
                <a:cs typeface="Tahoma"/>
                <a:sym typeface="Tahoma"/>
              </a:rPr>
              <a:t>- </a:t>
            </a:r>
            <a:r>
              <a:rPr lang="en-GB" sz="800">
                <a:solidFill>
                  <a:schemeClr val="dk1"/>
                </a:solidFill>
                <a:latin typeface="Tahoma"/>
                <a:ea typeface="Tahoma"/>
                <a:cs typeface="Tahoma"/>
                <a:sym typeface="Tahoma"/>
              </a:rPr>
              <a:t>To know how we change from birth to adult.</a:t>
            </a:r>
            <a:endParaRPr sz="800">
              <a:solidFill>
                <a:schemeClr val="dk1"/>
              </a:solidFill>
              <a:latin typeface="Tahoma"/>
              <a:ea typeface="Tahoma"/>
              <a:cs typeface="Tahoma"/>
              <a:sym typeface="Tahoma"/>
            </a:endParaRPr>
          </a:p>
          <a:p>
            <a:pPr indent="0" lvl="0" marL="0" rtl="0" algn="l">
              <a:spcBef>
                <a:spcPts val="0"/>
              </a:spcBef>
              <a:spcAft>
                <a:spcPts val="0"/>
              </a:spcAft>
              <a:buNone/>
            </a:pPr>
            <a:r>
              <a:t/>
            </a:r>
            <a:endParaRPr sz="800">
              <a:solidFill>
                <a:schemeClr val="dk1"/>
              </a:solidFill>
              <a:latin typeface="Tahoma"/>
              <a:ea typeface="Tahoma"/>
              <a:cs typeface="Tahoma"/>
              <a:sym typeface="Tahoma"/>
            </a:endParaRPr>
          </a:p>
          <a:p>
            <a:pPr indent="0" lvl="0" marL="0" rtl="0" algn="l">
              <a:spcBef>
                <a:spcPts val="0"/>
              </a:spcBef>
              <a:spcAft>
                <a:spcPts val="0"/>
              </a:spcAft>
              <a:buNone/>
            </a:pPr>
            <a:r>
              <a:rPr lang="en-GB" sz="800">
                <a:solidFill>
                  <a:schemeClr val="dk1"/>
                </a:solidFill>
                <a:latin typeface="Tahoma"/>
                <a:ea typeface="Tahoma"/>
                <a:cs typeface="Tahoma"/>
                <a:sym typeface="Tahoma"/>
              </a:rPr>
              <a:t>- To name body parts and know some ways in which our bodies change over time.</a:t>
            </a:r>
            <a:endParaRPr sz="800">
              <a:solidFill>
                <a:schemeClr val="dk1"/>
              </a:solidFill>
              <a:latin typeface="Tahoma"/>
              <a:ea typeface="Tahoma"/>
              <a:cs typeface="Tahoma"/>
              <a:sym typeface="Tahoma"/>
            </a:endParaRPr>
          </a:p>
          <a:p>
            <a:pPr indent="0" lvl="0" marL="0" rtl="0" algn="l">
              <a:spcBef>
                <a:spcPts val="0"/>
              </a:spcBef>
              <a:spcAft>
                <a:spcPts val="0"/>
              </a:spcAft>
              <a:buNone/>
            </a:pPr>
            <a:r>
              <a:t/>
            </a:r>
            <a:endParaRPr sz="800">
              <a:solidFill>
                <a:schemeClr val="dk1"/>
              </a:solidFill>
              <a:latin typeface="Tahoma"/>
              <a:ea typeface="Tahoma"/>
              <a:cs typeface="Tahoma"/>
              <a:sym typeface="Tahoma"/>
            </a:endParaRPr>
          </a:p>
          <a:p>
            <a:pPr indent="0" lvl="0" marL="0" rtl="0" algn="l">
              <a:spcBef>
                <a:spcPts val="0"/>
              </a:spcBef>
              <a:spcAft>
                <a:spcPts val="0"/>
              </a:spcAft>
              <a:buNone/>
            </a:pPr>
            <a:r>
              <a:rPr lang="en-GB" sz="800">
                <a:solidFill>
                  <a:schemeClr val="dk1"/>
                </a:solidFill>
                <a:latin typeface="Tahoma"/>
                <a:ea typeface="Tahoma"/>
                <a:cs typeface="Tahoma"/>
                <a:sym typeface="Tahoma"/>
              </a:rPr>
              <a:t>- To be aware of touch.</a:t>
            </a:r>
            <a:endParaRPr sz="800">
              <a:solidFill>
                <a:schemeClr val="dk1"/>
              </a:solidFill>
              <a:latin typeface="Tahoma"/>
              <a:ea typeface="Tahoma"/>
              <a:cs typeface="Tahoma"/>
              <a:sym typeface="Tahoma"/>
            </a:endParaRPr>
          </a:p>
          <a:p>
            <a:pPr indent="0" lvl="0" marL="0" rtl="0" algn="l">
              <a:spcBef>
                <a:spcPts val="0"/>
              </a:spcBef>
              <a:spcAft>
                <a:spcPts val="0"/>
              </a:spcAft>
              <a:buNone/>
            </a:pPr>
            <a:r>
              <a:t/>
            </a:r>
            <a:endParaRPr sz="800">
              <a:solidFill>
                <a:schemeClr val="dk1"/>
              </a:solidFill>
              <a:latin typeface="Tahoma"/>
              <a:ea typeface="Tahoma"/>
              <a:cs typeface="Tahoma"/>
              <a:sym typeface="Tahoma"/>
            </a:endParaRPr>
          </a:p>
          <a:p>
            <a:pPr indent="0" lvl="0" marL="0" rtl="0" algn="l">
              <a:spcBef>
                <a:spcPts val="0"/>
              </a:spcBef>
              <a:spcAft>
                <a:spcPts val="0"/>
              </a:spcAft>
              <a:buNone/>
            </a:pPr>
            <a:r>
              <a:rPr lang="en-GB" sz="800">
                <a:solidFill>
                  <a:schemeClr val="dk1"/>
                </a:solidFill>
                <a:latin typeface="Tahoma"/>
                <a:ea typeface="Tahoma"/>
                <a:cs typeface="Tahoma"/>
                <a:sym typeface="Tahoma"/>
              </a:rPr>
              <a:t>- To know how to deal with different types of touch.</a:t>
            </a:r>
            <a:endParaRPr sz="8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t/>
            </a:r>
            <a:endParaRPr sz="600">
              <a:solidFill>
                <a:schemeClr val="dk1"/>
              </a:solidFill>
            </a:endParaRPr>
          </a:p>
          <a:p>
            <a:pPr indent="0" lvl="0" marL="0" rtl="0" algn="ctr">
              <a:spcBef>
                <a:spcPts val="0"/>
              </a:spcBef>
              <a:spcAft>
                <a:spcPts val="0"/>
              </a:spcAft>
              <a:buClr>
                <a:schemeClr val="dk1"/>
              </a:buClr>
              <a:buSzPts val="1100"/>
              <a:buFont typeface="Arial"/>
              <a:buNone/>
            </a:pPr>
            <a:r>
              <a:t/>
            </a:r>
            <a:endParaRPr sz="700">
              <a:solidFill>
                <a:schemeClr val="dk1"/>
              </a:solidFill>
              <a:latin typeface="Tahoma"/>
              <a:ea typeface="Tahoma"/>
              <a:cs typeface="Tahoma"/>
              <a:sym typeface="Tahoma"/>
            </a:endParaRPr>
          </a:p>
          <a:p>
            <a:pPr indent="0" lvl="0" marL="0" rtl="0" algn="ctr">
              <a:spcBef>
                <a:spcPts val="0"/>
              </a:spcBef>
              <a:spcAft>
                <a:spcPts val="0"/>
              </a:spcAft>
              <a:buClr>
                <a:schemeClr val="dk1"/>
              </a:buClr>
              <a:buSzPts val="1100"/>
              <a:buFont typeface="Arial"/>
              <a:buNone/>
            </a:pPr>
            <a:r>
              <a:t/>
            </a:r>
            <a:endParaRPr sz="700">
              <a:solidFill>
                <a:schemeClr val="dk1"/>
              </a:solidFill>
            </a:endParaRPr>
          </a:p>
          <a:p>
            <a:pPr indent="0" lvl="0" marL="0" rtl="0" algn="ctr">
              <a:spcBef>
                <a:spcPts val="0"/>
              </a:spcBef>
              <a:spcAft>
                <a:spcPts val="0"/>
              </a:spcAft>
              <a:buClr>
                <a:schemeClr val="dk1"/>
              </a:buClr>
              <a:buSzPts val="1100"/>
              <a:buFont typeface="Arial"/>
              <a:buNone/>
            </a:pPr>
            <a:r>
              <a:t/>
            </a:r>
            <a:endParaRPr sz="700">
              <a:solidFill>
                <a:schemeClr val="dk1"/>
              </a:solidFill>
            </a:endParaRPr>
          </a:p>
          <a:p>
            <a:pPr indent="0" lvl="0" marL="0" rtl="0" algn="ctr">
              <a:spcBef>
                <a:spcPts val="0"/>
              </a:spcBef>
              <a:spcAft>
                <a:spcPts val="0"/>
              </a:spcAft>
              <a:buClr>
                <a:schemeClr val="dk1"/>
              </a:buClr>
              <a:buSzPts val="1100"/>
              <a:buFont typeface="Arial"/>
              <a:buNone/>
            </a:pPr>
            <a:r>
              <a:t/>
            </a:r>
            <a:endParaRPr b="1" sz="700">
              <a:solidFill>
                <a:srgbClr val="FF0000"/>
              </a:solidFill>
            </a:endParaRPr>
          </a:p>
          <a:p>
            <a:pPr indent="0" lvl="0" marL="0" rtl="0" algn="ctr">
              <a:spcBef>
                <a:spcPts val="0"/>
              </a:spcBef>
              <a:spcAft>
                <a:spcPts val="0"/>
              </a:spcAft>
              <a:buClr>
                <a:schemeClr val="dk1"/>
              </a:buClr>
              <a:buSzPts val="1100"/>
              <a:buFont typeface="Arial"/>
              <a:buNone/>
            </a:pPr>
            <a:r>
              <a:t/>
            </a:r>
            <a:endParaRPr b="1" sz="700">
              <a:solidFill>
                <a:srgbClr val="FF0000"/>
              </a:solidFill>
            </a:endParaRPr>
          </a:p>
          <a:p>
            <a:pPr indent="0" lvl="0" marL="0" rtl="0" algn="l">
              <a:spcBef>
                <a:spcPts val="0"/>
              </a:spcBef>
              <a:spcAft>
                <a:spcPts val="0"/>
              </a:spcAft>
              <a:buClr>
                <a:schemeClr val="dk1"/>
              </a:buClr>
              <a:buSzPts val="1100"/>
              <a:buFont typeface="Arial"/>
              <a:buNone/>
            </a:pPr>
            <a:r>
              <a:t/>
            </a:r>
            <a:endParaRPr b="1" sz="700">
              <a:solidFill>
                <a:srgbClr val="FF0000"/>
              </a:solidFill>
            </a:endParaRPr>
          </a:p>
          <a:p>
            <a:pPr indent="0" lvl="0" marL="0" rtl="0" algn="ctr">
              <a:spcBef>
                <a:spcPts val="0"/>
              </a:spcBef>
              <a:spcAft>
                <a:spcPts val="0"/>
              </a:spcAft>
              <a:buClr>
                <a:schemeClr val="dk1"/>
              </a:buClr>
              <a:buSzPts val="1100"/>
              <a:buFont typeface="Arial"/>
              <a:buNone/>
            </a:pPr>
            <a:r>
              <a:t/>
            </a:r>
            <a:endParaRPr b="1" sz="700">
              <a:solidFill>
                <a:srgbClr val="FF0000"/>
              </a:solidFill>
            </a:endParaRPr>
          </a:p>
          <a:p>
            <a:pPr indent="0" lvl="0" marL="0" rtl="0" algn="ctr">
              <a:spcBef>
                <a:spcPts val="0"/>
              </a:spcBef>
              <a:spcAft>
                <a:spcPts val="0"/>
              </a:spcAft>
              <a:buClr>
                <a:schemeClr val="dk1"/>
              </a:buClr>
              <a:buSzPts val="1100"/>
              <a:buFont typeface="Arial"/>
              <a:buNone/>
            </a:pPr>
            <a:r>
              <a:t/>
            </a:r>
            <a:endParaRPr b="1" sz="700">
              <a:solidFill>
                <a:srgbClr val="FF0000"/>
              </a:solidFill>
            </a:endParaRPr>
          </a:p>
        </p:txBody>
      </p:sp>
      <p:sp>
        <p:nvSpPr>
          <p:cNvPr id="74" name="Google Shape;74;p14"/>
          <p:cNvSpPr/>
          <p:nvPr/>
        </p:nvSpPr>
        <p:spPr>
          <a:xfrm>
            <a:off x="424075" y="1260125"/>
            <a:ext cx="1687800" cy="2360700"/>
          </a:xfrm>
          <a:prstGeom prst="round2SameRect">
            <a:avLst>
              <a:gd fmla="val 0" name="adj1"/>
              <a:gd fmla="val 22789" name="adj2"/>
            </a:avLst>
          </a:prstGeom>
          <a:solidFill>
            <a:srgbClr val="FFFFFF"/>
          </a:solidFill>
          <a:ln cap="flat" cmpd="sng" w="1905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700" u="sng">
                <a:solidFill>
                  <a:srgbClr val="000000"/>
                </a:solidFill>
                <a:latin typeface="Tahoma"/>
                <a:ea typeface="Tahoma"/>
                <a:cs typeface="Tahoma"/>
                <a:sym typeface="Tahoma"/>
              </a:rPr>
              <a:t>Listening, attention and understanding: </a:t>
            </a:r>
            <a:endParaRPr b="1" sz="700" u="sng">
              <a:solidFill>
                <a:srgbClr val="000000"/>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lang="en-GB" sz="700">
                <a:solidFill>
                  <a:schemeClr val="dk1"/>
                </a:solidFill>
                <a:latin typeface="Tahoma"/>
                <a:ea typeface="Tahoma"/>
                <a:cs typeface="Tahoma"/>
                <a:sym typeface="Tahoma"/>
              </a:rPr>
              <a:t>- Expresses what they are doing and give a reason, using words, signs or symbols.</a:t>
            </a:r>
            <a:endParaRPr sz="7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lang="en-GB" sz="700">
                <a:solidFill>
                  <a:schemeClr val="dk1"/>
                </a:solidFill>
                <a:latin typeface="Tahoma"/>
                <a:ea typeface="Tahoma"/>
                <a:cs typeface="Tahoma"/>
                <a:sym typeface="Tahoma"/>
              </a:rPr>
              <a:t>-Verbalises or shows feelings of anger, fear, happiness, love and sadness-</a:t>
            </a:r>
            <a:endParaRPr sz="7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lang="en-GB" sz="700">
                <a:solidFill>
                  <a:schemeClr val="dk1"/>
                </a:solidFill>
                <a:latin typeface="Tahoma"/>
                <a:ea typeface="Tahoma"/>
                <a:cs typeface="Tahoma"/>
                <a:sym typeface="Tahoma"/>
              </a:rPr>
              <a:t>- Follows direction from a member of staff </a:t>
            </a:r>
            <a:endParaRPr sz="700">
              <a:solidFill>
                <a:schemeClr val="dk1"/>
              </a:solidFill>
              <a:latin typeface="Tahoma"/>
              <a:ea typeface="Tahoma"/>
              <a:cs typeface="Tahoma"/>
              <a:sym typeface="Tahoma"/>
            </a:endParaRPr>
          </a:p>
          <a:p>
            <a:pPr indent="0" lvl="0" marL="0" rtl="0" algn="l">
              <a:spcBef>
                <a:spcPts val="0"/>
              </a:spcBef>
              <a:spcAft>
                <a:spcPts val="0"/>
              </a:spcAft>
              <a:buNone/>
            </a:pPr>
            <a:r>
              <a:t/>
            </a:r>
            <a:endParaRPr sz="700" u="sng">
              <a:solidFill>
                <a:srgbClr val="000000"/>
              </a:solidFill>
              <a:latin typeface="Tahoma"/>
              <a:ea typeface="Tahoma"/>
              <a:cs typeface="Tahoma"/>
              <a:sym typeface="Tahoma"/>
            </a:endParaRPr>
          </a:p>
          <a:p>
            <a:pPr indent="0" lvl="0" marL="0" rtl="0" algn="l">
              <a:spcBef>
                <a:spcPts val="0"/>
              </a:spcBef>
              <a:spcAft>
                <a:spcPts val="0"/>
              </a:spcAft>
              <a:buNone/>
            </a:pPr>
            <a:r>
              <a:rPr b="1" lang="en-GB" sz="700" u="sng">
                <a:solidFill>
                  <a:srgbClr val="000000"/>
                </a:solidFill>
                <a:latin typeface="Tahoma"/>
                <a:ea typeface="Tahoma"/>
                <a:cs typeface="Tahoma"/>
                <a:sym typeface="Tahoma"/>
              </a:rPr>
              <a:t>Speaking:</a:t>
            </a:r>
            <a:endParaRPr b="1" sz="700">
              <a:latin typeface="Tahoma"/>
              <a:ea typeface="Tahoma"/>
              <a:cs typeface="Tahoma"/>
              <a:sym typeface="Tahoma"/>
            </a:endParaRPr>
          </a:p>
          <a:p>
            <a:pPr indent="0" lvl="0" marL="0" rtl="0" algn="l">
              <a:spcBef>
                <a:spcPts val="0"/>
              </a:spcBef>
              <a:spcAft>
                <a:spcPts val="0"/>
              </a:spcAft>
              <a:buNone/>
            </a:pPr>
            <a:r>
              <a:rPr lang="en-GB" sz="700">
                <a:solidFill>
                  <a:schemeClr val="dk1"/>
                </a:solidFill>
                <a:latin typeface="Tahoma"/>
                <a:ea typeface="Tahoma"/>
                <a:cs typeface="Tahoma"/>
                <a:sym typeface="Tahoma"/>
              </a:rPr>
              <a:t>-Asks a simple ‘why’ question</a:t>
            </a:r>
            <a:endParaRPr sz="700">
              <a:solidFill>
                <a:schemeClr val="dk1"/>
              </a:solidFill>
              <a:latin typeface="Tahoma"/>
              <a:ea typeface="Tahoma"/>
              <a:cs typeface="Tahoma"/>
              <a:sym typeface="Tahoma"/>
            </a:endParaRPr>
          </a:p>
          <a:p>
            <a:pPr indent="0" lvl="0" marL="0" rtl="0" algn="l">
              <a:spcBef>
                <a:spcPts val="0"/>
              </a:spcBef>
              <a:spcAft>
                <a:spcPts val="0"/>
              </a:spcAft>
              <a:buNone/>
            </a:pPr>
            <a:r>
              <a:rPr lang="en-GB" sz="700">
                <a:solidFill>
                  <a:schemeClr val="dk1"/>
                </a:solidFill>
                <a:latin typeface="Tahoma"/>
                <a:ea typeface="Tahoma"/>
                <a:cs typeface="Tahoma"/>
                <a:sym typeface="Tahoma"/>
              </a:rPr>
              <a:t>-Describe an object they have in their hand, giving more than one property</a:t>
            </a:r>
            <a:endParaRPr sz="700">
              <a:solidFill>
                <a:schemeClr val="dk1"/>
              </a:solidFill>
              <a:latin typeface="Tahoma"/>
              <a:ea typeface="Tahoma"/>
              <a:cs typeface="Tahoma"/>
              <a:sym typeface="Tahoma"/>
            </a:endParaRPr>
          </a:p>
          <a:p>
            <a:pPr indent="0" lvl="0" marL="0" rtl="0" algn="l">
              <a:spcBef>
                <a:spcPts val="0"/>
              </a:spcBef>
              <a:spcAft>
                <a:spcPts val="0"/>
              </a:spcAft>
              <a:buNone/>
            </a:pPr>
            <a:r>
              <a:rPr lang="en-GB" sz="700">
                <a:solidFill>
                  <a:schemeClr val="dk1"/>
                </a:solidFill>
                <a:latin typeface="Tahoma"/>
                <a:ea typeface="Tahoma"/>
                <a:cs typeface="Tahoma"/>
                <a:sym typeface="Tahoma"/>
              </a:rPr>
              <a:t>- Responds to an adult when offered a selection of motivating items.</a:t>
            </a:r>
            <a:endParaRPr sz="700">
              <a:latin typeface="Comfortaa"/>
              <a:ea typeface="Comfortaa"/>
              <a:cs typeface="Comfortaa"/>
              <a:sym typeface="Comfortaa"/>
            </a:endParaRPr>
          </a:p>
        </p:txBody>
      </p:sp>
      <p:sp>
        <p:nvSpPr>
          <p:cNvPr id="75" name="Google Shape;75;p14"/>
          <p:cNvSpPr/>
          <p:nvPr/>
        </p:nvSpPr>
        <p:spPr>
          <a:xfrm>
            <a:off x="4861875" y="2864175"/>
            <a:ext cx="2326200" cy="1917600"/>
          </a:xfrm>
          <a:prstGeom prst="verticalScroll">
            <a:avLst>
              <a:gd fmla="val 12500" name="adj"/>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000" u="sng">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None/>
            </a:pPr>
            <a:r>
              <a:rPr b="1" lang="en-GB" sz="900" u="sng">
                <a:solidFill>
                  <a:srgbClr val="000000"/>
                </a:solidFill>
                <a:latin typeface="Tahoma"/>
                <a:ea typeface="Tahoma"/>
                <a:cs typeface="Tahoma"/>
                <a:sym typeface="Tahoma"/>
              </a:rPr>
              <a:t>Art and Design</a:t>
            </a:r>
            <a:endParaRPr b="1" sz="900" u="sng">
              <a:solidFill>
                <a:srgbClr val="000000"/>
              </a:solidFill>
              <a:latin typeface="Tahoma"/>
              <a:ea typeface="Tahoma"/>
              <a:cs typeface="Tahoma"/>
              <a:sym typeface="Tahoma"/>
            </a:endParaRPr>
          </a:p>
          <a:p>
            <a:pPr indent="0" lvl="0" marL="0" rtl="0" algn="l">
              <a:lnSpc>
                <a:spcPct val="115000"/>
              </a:lnSpc>
              <a:spcBef>
                <a:spcPts val="0"/>
              </a:spcBef>
              <a:spcAft>
                <a:spcPts val="0"/>
              </a:spcAft>
              <a:buNone/>
            </a:pPr>
            <a:r>
              <a:t/>
            </a:r>
            <a:endParaRPr b="1" sz="900" u="sng">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lang="en-GB" sz="900">
                <a:solidFill>
                  <a:schemeClr val="dk1"/>
                </a:solidFill>
                <a:latin typeface="Tahoma"/>
                <a:ea typeface="Tahoma"/>
                <a:cs typeface="Tahoma"/>
                <a:sym typeface="Tahoma"/>
              </a:rPr>
              <a:t>- Selects a colour to start painting a picture.</a:t>
            </a:r>
            <a:endParaRPr sz="9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t/>
            </a:r>
            <a:endParaRPr sz="9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lang="en-GB" sz="900">
                <a:solidFill>
                  <a:schemeClr val="dk1"/>
                </a:solidFill>
                <a:latin typeface="Tahoma"/>
                <a:ea typeface="Tahoma"/>
                <a:cs typeface="Tahoma"/>
                <a:sym typeface="Tahoma"/>
              </a:rPr>
              <a:t>- Uses coloured paper to create a person.</a:t>
            </a:r>
            <a:endParaRPr sz="900">
              <a:solidFill>
                <a:schemeClr val="dk1"/>
              </a:solidFill>
              <a:latin typeface="Tahoma"/>
              <a:ea typeface="Tahoma"/>
              <a:cs typeface="Tahoma"/>
              <a:sym typeface="Tahoma"/>
            </a:endParaRPr>
          </a:p>
          <a:p>
            <a:pPr indent="0" lvl="0" marL="0" rtl="0" algn="l">
              <a:lnSpc>
                <a:spcPct val="115000"/>
              </a:lnSpc>
              <a:spcBef>
                <a:spcPts val="0"/>
              </a:spcBef>
              <a:spcAft>
                <a:spcPts val="0"/>
              </a:spcAft>
              <a:buClr>
                <a:srgbClr val="000000"/>
              </a:buClr>
              <a:buSzPts val="1100"/>
              <a:buFont typeface="Arial"/>
              <a:buNone/>
            </a:pPr>
            <a:r>
              <a:t/>
            </a:r>
            <a:endParaRPr b="1" sz="700" u="sng">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sz="700">
              <a:solidFill>
                <a:srgbClr val="000000"/>
              </a:solidFill>
              <a:latin typeface="Comfortaa"/>
              <a:ea typeface="Comfortaa"/>
              <a:cs typeface="Comfortaa"/>
              <a:sym typeface="Comfortaa"/>
            </a:endParaRPr>
          </a:p>
        </p:txBody>
      </p:sp>
      <p:sp>
        <p:nvSpPr>
          <p:cNvPr id="76" name="Google Shape;76;p14"/>
          <p:cNvSpPr/>
          <p:nvPr/>
        </p:nvSpPr>
        <p:spPr>
          <a:xfrm>
            <a:off x="1376450" y="3667050"/>
            <a:ext cx="3378300" cy="1204800"/>
          </a:xfrm>
          <a:prstGeom prst="snip1Rect">
            <a:avLst>
              <a:gd fmla="val 20972" name="adj"/>
            </a:avLst>
          </a:prstGeom>
          <a:solidFill>
            <a:srgbClr val="FFFFFF"/>
          </a:solidFill>
          <a:ln cap="flat" cmpd="sng" w="19050">
            <a:solidFill>
              <a:srgbClr val="B4A7D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800">
                <a:solidFill>
                  <a:schemeClr val="dk1"/>
                </a:solidFill>
                <a:latin typeface="Tahoma"/>
                <a:ea typeface="Tahoma"/>
                <a:cs typeface="Tahoma"/>
                <a:sym typeface="Tahoma"/>
              </a:rPr>
              <a:t>- Use their imagination in: music, dance and stories. </a:t>
            </a:r>
            <a:endParaRPr sz="800">
              <a:solidFill>
                <a:schemeClr val="dk1"/>
              </a:solidFill>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latin typeface="Tahoma"/>
                <a:ea typeface="Tahoma"/>
                <a:cs typeface="Tahoma"/>
                <a:sym typeface="Tahoma"/>
              </a:rPr>
              <a:t>- Improvises a simple rhythm.</a:t>
            </a:r>
            <a:endParaRPr sz="800">
              <a:solidFill>
                <a:schemeClr val="dk1"/>
              </a:solidFill>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latin typeface="Tahoma"/>
                <a:ea typeface="Tahoma"/>
                <a:cs typeface="Tahoma"/>
                <a:sym typeface="Tahoma"/>
              </a:rPr>
              <a:t>- Uses a widening range of musical instruments.</a:t>
            </a:r>
            <a:endParaRPr b="1" sz="800">
              <a:solidFill>
                <a:schemeClr val="dk1"/>
              </a:solidFill>
              <a:latin typeface="Tahoma"/>
              <a:ea typeface="Tahoma"/>
              <a:cs typeface="Tahoma"/>
              <a:sym typeface="Tahoma"/>
            </a:endParaRPr>
          </a:p>
        </p:txBody>
      </p:sp>
      <p:sp>
        <p:nvSpPr>
          <p:cNvPr id="77" name="Google Shape;77;p14"/>
          <p:cNvSpPr/>
          <p:nvPr/>
        </p:nvSpPr>
        <p:spPr>
          <a:xfrm>
            <a:off x="4672325" y="2409600"/>
            <a:ext cx="2496000" cy="731100"/>
          </a:xfrm>
          <a:prstGeom prst="ellipseRibbon2">
            <a:avLst>
              <a:gd fmla="val 25000" name="adj1"/>
              <a:gd fmla="val 50000" name="adj2"/>
              <a:gd fmla="val 12500" name="adj3"/>
            </a:avLst>
          </a:prstGeom>
          <a:solidFill>
            <a:srgbClr val="FFFFFF"/>
          </a:solidFill>
          <a:ln cap="flat" cmpd="sng" w="2857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Tahoma"/>
                <a:ea typeface="Tahoma"/>
                <a:cs typeface="Tahoma"/>
                <a:sym typeface="Tahoma"/>
              </a:rPr>
              <a:t>Expressive art and design</a:t>
            </a:r>
            <a:endParaRPr b="1" sz="1000">
              <a:latin typeface="Tahoma"/>
              <a:ea typeface="Tahoma"/>
              <a:cs typeface="Tahoma"/>
              <a:sym typeface="Tahoma"/>
            </a:endParaRPr>
          </a:p>
        </p:txBody>
      </p:sp>
      <p:sp>
        <p:nvSpPr>
          <p:cNvPr id="78" name="Google Shape;78;p14"/>
          <p:cNvSpPr/>
          <p:nvPr/>
        </p:nvSpPr>
        <p:spPr>
          <a:xfrm>
            <a:off x="2293200" y="1075313"/>
            <a:ext cx="2197800" cy="2430000"/>
          </a:xfrm>
          <a:prstGeom prst="snip2SameRect">
            <a:avLst>
              <a:gd fmla="val 16667" name="adj1"/>
              <a:gd fmla="val 0" name="adj2"/>
            </a:avLst>
          </a:prstGeom>
          <a:solidFill>
            <a:srgbClr val="FFFFFF"/>
          </a:solidFill>
          <a:ln cap="flat" cmpd="sng" w="19050">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700">
                <a:solidFill>
                  <a:srgbClr val="000000"/>
                </a:solidFill>
                <a:latin typeface="Comfortaa"/>
                <a:ea typeface="Comfortaa"/>
                <a:cs typeface="Comfortaa"/>
                <a:sym typeface="Comfortaa"/>
              </a:rPr>
              <a:t>Geography</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700">
              <a:solidFill>
                <a:srgbClr val="000000"/>
              </a:solidFill>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Comfortaa"/>
              <a:ea typeface="Comfortaa"/>
              <a:cs typeface="Comfortaa"/>
              <a:sym typeface="Comfortaa"/>
            </a:endParaRPr>
          </a:p>
        </p:txBody>
      </p:sp>
      <p:sp>
        <p:nvSpPr>
          <p:cNvPr id="79" name="Google Shape;79;p14"/>
          <p:cNvSpPr/>
          <p:nvPr/>
        </p:nvSpPr>
        <p:spPr>
          <a:xfrm>
            <a:off x="2413350" y="788425"/>
            <a:ext cx="1957500" cy="705600"/>
          </a:xfrm>
          <a:prstGeom prst="cloudCallout">
            <a:avLst>
              <a:gd fmla="val 57689" name="adj1"/>
              <a:gd fmla="val 49981" name="adj2"/>
            </a:avLst>
          </a:prstGeom>
          <a:solidFill>
            <a:srgbClr val="FFFFFF"/>
          </a:solid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Tahoma"/>
                <a:ea typeface="Tahoma"/>
                <a:cs typeface="Tahoma"/>
                <a:sym typeface="Tahoma"/>
              </a:rPr>
              <a:t>Understanding of the world</a:t>
            </a:r>
            <a:endParaRPr b="1" sz="1000">
              <a:latin typeface="Tahoma"/>
              <a:ea typeface="Tahoma"/>
              <a:cs typeface="Tahoma"/>
              <a:sym typeface="Tahoma"/>
            </a:endParaRPr>
          </a:p>
        </p:txBody>
      </p:sp>
      <p:sp>
        <p:nvSpPr>
          <p:cNvPr id="80" name="Google Shape;80;p14"/>
          <p:cNvSpPr/>
          <p:nvPr/>
        </p:nvSpPr>
        <p:spPr>
          <a:xfrm>
            <a:off x="4672325" y="921075"/>
            <a:ext cx="2408700" cy="14370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81" name="Google Shape;81;p14"/>
          <p:cNvSpPr/>
          <p:nvPr/>
        </p:nvSpPr>
        <p:spPr>
          <a:xfrm>
            <a:off x="4754751" y="1076250"/>
            <a:ext cx="2256900" cy="12048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p:txBody>
      </p:sp>
      <p:sp>
        <p:nvSpPr>
          <p:cNvPr id="82" name="Google Shape;82;p14"/>
          <p:cNvSpPr/>
          <p:nvPr/>
        </p:nvSpPr>
        <p:spPr>
          <a:xfrm>
            <a:off x="5482725" y="788425"/>
            <a:ext cx="1043100" cy="3390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Tahoma"/>
                <a:ea typeface="Tahoma"/>
                <a:cs typeface="Tahoma"/>
                <a:sym typeface="Tahoma"/>
              </a:rPr>
              <a:t>Physical development</a:t>
            </a:r>
            <a:endParaRPr b="1" sz="1000">
              <a:latin typeface="Tahoma"/>
              <a:ea typeface="Tahoma"/>
              <a:cs typeface="Tahoma"/>
              <a:sym typeface="Tahoma"/>
            </a:endParaRPr>
          </a:p>
        </p:txBody>
      </p:sp>
      <p:sp>
        <p:nvSpPr>
          <p:cNvPr id="83" name="Google Shape;83;p14"/>
          <p:cNvSpPr txBox="1"/>
          <p:nvPr/>
        </p:nvSpPr>
        <p:spPr>
          <a:xfrm>
            <a:off x="7572775" y="788425"/>
            <a:ext cx="793500" cy="339000"/>
          </a:xfrm>
          <a:prstGeom prst="rect">
            <a:avLst/>
          </a:prstGeom>
          <a:solidFill>
            <a:srgbClr val="FFFFFF"/>
          </a:solid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Tahoma"/>
                <a:ea typeface="Tahoma"/>
                <a:cs typeface="Tahoma"/>
                <a:sym typeface="Tahoma"/>
              </a:rPr>
              <a:t>PSED</a:t>
            </a:r>
            <a:endParaRPr b="1" sz="1000">
              <a:latin typeface="Tahoma"/>
              <a:ea typeface="Tahoma"/>
              <a:cs typeface="Tahoma"/>
              <a:sym typeface="Tahoma"/>
            </a:endParaRPr>
          </a:p>
        </p:txBody>
      </p:sp>
      <p:sp>
        <p:nvSpPr>
          <p:cNvPr id="84" name="Google Shape;84;p14"/>
          <p:cNvSpPr/>
          <p:nvPr/>
        </p:nvSpPr>
        <p:spPr>
          <a:xfrm>
            <a:off x="424075" y="640925"/>
            <a:ext cx="1687800" cy="516000"/>
          </a:xfrm>
          <a:prstGeom prst="homePlate">
            <a:avLst>
              <a:gd fmla="val 50000" name="adj"/>
            </a:avLst>
          </a:prstGeom>
          <a:solidFill>
            <a:srgbClr val="FFFFFF"/>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Tahoma"/>
                <a:ea typeface="Tahoma"/>
                <a:cs typeface="Tahoma"/>
                <a:sym typeface="Tahoma"/>
              </a:rPr>
              <a:t>Communication</a:t>
            </a:r>
            <a:endParaRPr b="1" sz="1000">
              <a:latin typeface="Tahoma"/>
              <a:ea typeface="Tahoma"/>
              <a:cs typeface="Tahoma"/>
              <a:sym typeface="Tahoma"/>
            </a:endParaRPr>
          </a:p>
        </p:txBody>
      </p:sp>
      <p:sp>
        <p:nvSpPr>
          <p:cNvPr id="85" name="Google Shape;85;p14"/>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700">
                <a:latin typeface="Comfortaa"/>
                <a:ea typeface="Comfortaa"/>
                <a:cs typeface="Comfortaa"/>
                <a:sym typeface="Comfortaa"/>
              </a:rPr>
              <a:t>Butterfly, bumblebee and ladybird</a:t>
            </a:r>
            <a:endParaRPr sz="700">
              <a:latin typeface="Comfortaa"/>
              <a:ea typeface="Comfortaa"/>
              <a:cs typeface="Comfortaa"/>
              <a:sym typeface="Comfortaa"/>
            </a:endParaRPr>
          </a:p>
        </p:txBody>
      </p:sp>
      <p:sp>
        <p:nvSpPr>
          <p:cNvPr id="86" name="Google Shape;86;p14"/>
          <p:cNvSpPr txBox="1"/>
          <p:nvPr/>
        </p:nvSpPr>
        <p:spPr>
          <a:xfrm>
            <a:off x="2406488" y="1311425"/>
            <a:ext cx="2083200" cy="21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900" u="sng">
              <a:solidFill>
                <a:schemeClr val="dk1"/>
              </a:solidFill>
              <a:latin typeface="Tahoma"/>
              <a:ea typeface="Tahoma"/>
              <a:cs typeface="Tahoma"/>
              <a:sym typeface="Tahoma"/>
            </a:endParaRPr>
          </a:p>
          <a:p>
            <a:pPr indent="0" lvl="0" marL="0" rtl="0" algn="l">
              <a:spcBef>
                <a:spcPts val="0"/>
              </a:spcBef>
              <a:spcAft>
                <a:spcPts val="0"/>
              </a:spcAft>
              <a:buNone/>
            </a:pPr>
            <a:r>
              <a:rPr b="1" lang="en-GB" sz="900" u="sng">
                <a:solidFill>
                  <a:schemeClr val="dk1"/>
                </a:solidFill>
                <a:latin typeface="Tahoma"/>
                <a:ea typeface="Tahoma"/>
                <a:cs typeface="Tahoma"/>
                <a:sym typeface="Tahoma"/>
              </a:rPr>
              <a:t>Geography</a:t>
            </a:r>
            <a:endParaRPr b="1" sz="900" u="sng">
              <a:solidFill>
                <a:schemeClr val="dk1"/>
              </a:solidFill>
              <a:latin typeface="Tahoma"/>
              <a:ea typeface="Tahoma"/>
              <a:cs typeface="Tahoma"/>
              <a:sym typeface="Tahoma"/>
            </a:endParaRPr>
          </a:p>
          <a:p>
            <a:pPr indent="0" lvl="0" marL="0" rtl="0" algn="l">
              <a:spcBef>
                <a:spcPts val="0"/>
              </a:spcBef>
              <a:spcAft>
                <a:spcPts val="0"/>
              </a:spcAft>
              <a:buNone/>
            </a:pPr>
            <a:r>
              <a:rPr lang="en-GB" sz="900">
                <a:solidFill>
                  <a:schemeClr val="dk1"/>
                </a:solidFill>
                <a:latin typeface="Tahoma"/>
                <a:ea typeface="Tahoma"/>
                <a:cs typeface="Tahoma"/>
                <a:sym typeface="Tahoma"/>
              </a:rPr>
              <a:t>- European Study focussing on the following countries: United Kingdom, Ireland, France, Italy, Spain, Netherlands and Greece.</a:t>
            </a:r>
            <a:endParaRPr sz="900">
              <a:solidFill>
                <a:schemeClr val="dk1"/>
              </a:solidFill>
              <a:latin typeface="Tahoma"/>
              <a:ea typeface="Tahoma"/>
              <a:cs typeface="Tahoma"/>
              <a:sym typeface="Tahoma"/>
            </a:endParaRPr>
          </a:p>
          <a:p>
            <a:pPr indent="0" lvl="0" marL="0" rtl="0" algn="l">
              <a:spcBef>
                <a:spcPts val="0"/>
              </a:spcBef>
              <a:spcAft>
                <a:spcPts val="0"/>
              </a:spcAft>
              <a:buNone/>
            </a:pPr>
            <a:r>
              <a:t/>
            </a:r>
            <a:endParaRPr sz="900">
              <a:solidFill>
                <a:schemeClr val="dk1"/>
              </a:solidFill>
              <a:latin typeface="Tahoma"/>
              <a:ea typeface="Tahoma"/>
              <a:cs typeface="Tahoma"/>
              <a:sym typeface="Tahoma"/>
            </a:endParaRPr>
          </a:p>
          <a:p>
            <a:pPr indent="0" lvl="0" marL="0" rtl="0" algn="l">
              <a:spcBef>
                <a:spcPts val="0"/>
              </a:spcBef>
              <a:spcAft>
                <a:spcPts val="0"/>
              </a:spcAft>
              <a:buNone/>
            </a:pPr>
            <a:r>
              <a:t/>
            </a:r>
            <a:endParaRPr sz="900" u="sng">
              <a:solidFill>
                <a:schemeClr val="dk1"/>
              </a:solidFill>
              <a:latin typeface="Tahoma"/>
              <a:ea typeface="Tahoma"/>
              <a:cs typeface="Tahoma"/>
              <a:sym typeface="Tahoma"/>
            </a:endParaRPr>
          </a:p>
          <a:p>
            <a:pPr indent="0" lvl="0" marL="0" rtl="0" algn="l">
              <a:spcBef>
                <a:spcPts val="0"/>
              </a:spcBef>
              <a:spcAft>
                <a:spcPts val="0"/>
              </a:spcAft>
              <a:buNone/>
            </a:pPr>
            <a:r>
              <a:rPr b="1" lang="en-GB" sz="900" u="sng">
                <a:solidFill>
                  <a:schemeClr val="dk1"/>
                </a:solidFill>
                <a:latin typeface="Tahoma"/>
                <a:ea typeface="Tahoma"/>
                <a:cs typeface="Tahoma"/>
                <a:sym typeface="Tahoma"/>
              </a:rPr>
              <a:t>Science</a:t>
            </a:r>
            <a:endParaRPr b="1" sz="900" u="sng">
              <a:solidFill>
                <a:schemeClr val="dk1"/>
              </a:solidFill>
              <a:latin typeface="Tahoma"/>
              <a:ea typeface="Tahoma"/>
              <a:cs typeface="Tahoma"/>
              <a:sym typeface="Tahoma"/>
            </a:endParaRPr>
          </a:p>
          <a:p>
            <a:pPr indent="0" lvl="0" marL="0" rtl="0" algn="l">
              <a:spcBef>
                <a:spcPts val="0"/>
              </a:spcBef>
              <a:spcAft>
                <a:spcPts val="0"/>
              </a:spcAft>
              <a:buNone/>
            </a:pPr>
            <a:r>
              <a:rPr lang="en-GB" sz="900">
                <a:solidFill>
                  <a:schemeClr val="dk1"/>
                </a:solidFill>
                <a:latin typeface="Tahoma"/>
                <a:ea typeface="Tahoma"/>
                <a:cs typeface="Tahoma"/>
                <a:sym typeface="Tahoma"/>
              </a:rPr>
              <a:t>How </a:t>
            </a:r>
            <a:r>
              <a:rPr lang="en-GB" sz="900">
                <a:solidFill>
                  <a:schemeClr val="dk1"/>
                </a:solidFill>
                <a:latin typeface="Tahoma"/>
                <a:ea typeface="Tahoma"/>
                <a:cs typeface="Tahoma"/>
                <a:sym typeface="Tahoma"/>
              </a:rPr>
              <a:t>humans</a:t>
            </a:r>
            <a:r>
              <a:rPr lang="en-GB" sz="900">
                <a:solidFill>
                  <a:schemeClr val="dk1"/>
                </a:solidFill>
                <a:latin typeface="Tahoma"/>
                <a:ea typeface="Tahoma"/>
                <a:cs typeface="Tahoma"/>
                <a:sym typeface="Tahoma"/>
              </a:rPr>
              <a:t> stay healthy focusing on the following topics: fruit, vegetable, exercise, healthy mind, and wellbeing.</a:t>
            </a:r>
            <a:endParaRPr sz="900" u="sng">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t/>
            </a:r>
            <a:endParaRPr sz="600" u="sng">
              <a:solidFill>
                <a:schemeClr val="dk1"/>
              </a:solidFill>
              <a:latin typeface="Tahoma"/>
              <a:ea typeface="Tahoma"/>
              <a:cs typeface="Tahoma"/>
              <a:sym typeface="Tahoma"/>
            </a:endParaRPr>
          </a:p>
        </p:txBody>
      </p:sp>
      <p:sp>
        <p:nvSpPr>
          <p:cNvPr id="87" name="Google Shape;87;p14"/>
          <p:cNvSpPr txBox="1"/>
          <p:nvPr/>
        </p:nvSpPr>
        <p:spPr>
          <a:xfrm>
            <a:off x="4784300" y="1076250"/>
            <a:ext cx="2197800" cy="12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b="1" lang="en-GB" sz="800">
                <a:solidFill>
                  <a:schemeClr val="dk1"/>
                </a:solidFill>
                <a:latin typeface="Tahoma"/>
                <a:ea typeface="Tahoma"/>
                <a:cs typeface="Tahoma"/>
                <a:sym typeface="Tahoma"/>
              </a:rPr>
              <a:t>Gross Motor:</a:t>
            </a:r>
            <a:endParaRPr b="1" sz="800">
              <a:solidFill>
                <a:schemeClr val="dk1"/>
              </a:solidFill>
              <a:latin typeface="Tahoma"/>
              <a:ea typeface="Tahoma"/>
              <a:cs typeface="Tahoma"/>
              <a:sym typeface="Tahoma"/>
            </a:endParaRPr>
          </a:p>
          <a:p>
            <a:pPr indent="0" lvl="0" marL="0" rtl="0" algn="l">
              <a:spcBef>
                <a:spcPts val="0"/>
              </a:spcBef>
              <a:spcAft>
                <a:spcPts val="0"/>
              </a:spcAft>
              <a:buNone/>
            </a:pPr>
            <a:r>
              <a:rPr lang="en-GB" sz="800">
                <a:solidFill>
                  <a:schemeClr val="dk1"/>
                </a:solidFill>
              </a:rPr>
              <a:t>- </a:t>
            </a:r>
            <a:r>
              <a:rPr lang="en-GB" sz="800">
                <a:solidFill>
                  <a:schemeClr val="dk1"/>
                </a:solidFill>
                <a:latin typeface="Tahoma"/>
                <a:ea typeface="Tahoma"/>
                <a:cs typeface="Tahoma"/>
                <a:sym typeface="Tahoma"/>
              </a:rPr>
              <a:t>Gives others space </a:t>
            </a:r>
            <a:endParaRPr sz="8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lang="en-GB" sz="800">
                <a:solidFill>
                  <a:schemeClr val="dk1"/>
                </a:solidFill>
                <a:latin typeface="Tahoma"/>
                <a:ea typeface="Tahoma"/>
                <a:cs typeface="Tahoma"/>
                <a:sym typeface="Tahoma"/>
              </a:rPr>
              <a:t>- Use cutlery to eat food </a:t>
            </a:r>
            <a:endParaRPr sz="8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t/>
            </a:r>
            <a:endParaRPr sz="8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rPr b="1" lang="en-GB" sz="800">
                <a:solidFill>
                  <a:schemeClr val="dk1"/>
                </a:solidFill>
                <a:latin typeface="Tahoma"/>
                <a:ea typeface="Tahoma"/>
                <a:cs typeface="Tahoma"/>
                <a:sym typeface="Tahoma"/>
              </a:rPr>
              <a:t>Fine Motor Skills:</a:t>
            </a:r>
            <a:endParaRPr b="1" sz="800">
              <a:solidFill>
                <a:schemeClr val="dk1"/>
              </a:solidFill>
              <a:latin typeface="Tahoma"/>
              <a:ea typeface="Tahoma"/>
              <a:cs typeface="Tahoma"/>
              <a:sym typeface="Tahoma"/>
            </a:endParaRPr>
          </a:p>
          <a:p>
            <a:pPr indent="0" lvl="0" marL="0" rtl="0" algn="l">
              <a:spcBef>
                <a:spcPts val="0"/>
              </a:spcBef>
              <a:spcAft>
                <a:spcPts val="0"/>
              </a:spcAft>
              <a:buNone/>
            </a:pPr>
            <a:r>
              <a:rPr lang="en-GB" sz="800">
                <a:solidFill>
                  <a:schemeClr val="dk1"/>
                </a:solidFill>
              </a:rPr>
              <a:t>- </a:t>
            </a:r>
            <a:r>
              <a:rPr lang="en-GB" sz="800">
                <a:solidFill>
                  <a:schemeClr val="dk1"/>
                </a:solidFill>
              </a:rPr>
              <a:t>Demonstrates control over pressure</a:t>
            </a:r>
            <a:endParaRPr sz="800">
              <a:solidFill>
                <a:schemeClr val="dk1"/>
              </a:solidFill>
            </a:endParaRPr>
          </a:p>
          <a:p>
            <a:pPr indent="0" lvl="0" marL="0" rtl="0" algn="l">
              <a:spcBef>
                <a:spcPts val="0"/>
              </a:spcBef>
              <a:spcAft>
                <a:spcPts val="0"/>
              </a:spcAft>
              <a:buNone/>
            </a:pPr>
            <a:r>
              <a:rPr lang="en-GB" sz="800">
                <a:solidFill>
                  <a:schemeClr val="dk1"/>
                </a:solidFill>
              </a:rPr>
              <a:t>- Snips with scissors</a:t>
            </a:r>
            <a:endParaRPr sz="800">
              <a:solidFill>
                <a:schemeClr val="dk1"/>
              </a:solidFill>
            </a:endParaRPr>
          </a:p>
        </p:txBody>
      </p:sp>
      <p:pic>
        <p:nvPicPr>
          <p:cNvPr id="88" name="Google Shape;88;p14"/>
          <p:cNvPicPr preferRelativeResize="0"/>
          <p:nvPr/>
        </p:nvPicPr>
        <p:blipFill>
          <a:blip r:embed="rId3">
            <a:alphaModFix/>
          </a:blip>
          <a:stretch>
            <a:fillRect/>
          </a:stretch>
        </p:blipFill>
        <p:spPr>
          <a:xfrm>
            <a:off x="3878825" y="3959450"/>
            <a:ext cx="793500" cy="793500"/>
          </a:xfrm>
          <a:prstGeom prst="rect">
            <a:avLst/>
          </a:prstGeom>
          <a:solidFill>
            <a:srgbClr val="FFFFFF"/>
          </a:solidFill>
          <a:ln>
            <a:noFill/>
          </a:ln>
        </p:spPr>
      </p:pic>
      <p:sp>
        <p:nvSpPr>
          <p:cNvPr id="89" name="Google Shape;89;p14">
            <a:hlinkClick r:id="rId4"/>
          </p:cNvPr>
          <p:cNvSpPr/>
          <p:nvPr/>
        </p:nvSpPr>
        <p:spPr>
          <a:xfrm>
            <a:off x="8023075" y="45130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674EA7"/>
                </a:solidFill>
                <a:latin typeface="Comfortaa"/>
                <a:ea typeface="Comfortaa"/>
                <a:cs typeface="Comfortaa"/>
                <a:sym typeface="Comfortaa"/>
              </a:rPr>
              <a:t>Click here to go back to the main page</a:t>
            </a:r>
            <a:endParaRPr b="1" sz="700">
              <a:solidFill>
                <a:srgbClr val="674EA7"/>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