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 Light"/>
      <p:regular r:id="rId9"/>
      <p:bold r:id="rId10"/>
    </p:embeddedFont>
    <p:embeddedFont>
      <p:font typeface="Tahoma"/>
      <p:regular r:id="rId11"/>
      <p:bold r:id="rId12"/>
    </p:embeddedFont>
    <p:embeddedFont>
      <p:font typeface="Comforta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BBD3ED-7C18-4312-BDE6-DAA1579ADA88}">
  <a:tblStyle styleId="{F7BBD3ED-7C18-4312-BDE6-DAA1579ADA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regular.fntdata"/><Relationship Id="rId10" Type="http://schemas.openxmlformats.org/officeDocument/2006/relationships/font" Target="fonts/ComfortaaLight-bold.fntdata"/><Relationship Id="rId13" Type="http://schemas.openxmlformats.org/officeDocument/2006/relationships/font" Target="fonts/Comfortaa-regular.fntdata"/><Relationship Id="rId12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Light-regular.fntdata"/><Relationship Id="rId14" Type="http://schemas.openxmlformats.org/officeDocument/2006/relationships/font" Target="fonts/Comforta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d7612c7f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d7612c7f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hyperlink" Target="https://docs.google.com/presentation/d/e/2PACX-1vSL46KspeC73Un3hVv5SwdmDJPK5L21Tq7Xg6FWlROgzyI-oUskTVFqytOvPKXuOt9GwkSDszx5JcX9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71675" y="817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86375" y="1260100"/>
            <a:ext cx="2083800" cy="23655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82225" y="1223250"/>
            <a:ext cx="736800" cy="980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28825" y="2277050"/>
            <a:ext cx="3006600" cy="23655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Yorkshire</a:t>
            </a:r>
            <a:endParaRPr b="1"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Where is Yorkshire?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is Yorkshire’s cultural significance?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are Yorkshire’s physical features?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are Yorkshire’s human features?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Why should people travel to Yorkshire?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43650" y="34855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5725775" y="21554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825975" y="1156925"/>
            <a:ext cx="26859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Animals - including humans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Identify the different types of teeth in humans and their simple functions.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Compare different types of teeth suggesting reasons for differences.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Describe the simple functions of the basic parts of the digestive system in humans.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Construct and interpret a variety of food chains.</a:t>
            </a:r>
            <a:endParaRPr sz="6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072825" y="930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990925" y="832675"/>
            <a:ext cx="2630700" cy="1208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075675" y="930325"/>
            <a:ext cx="24612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727825" y="78852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775" y="1635925"/>
            <a:ext cx="438950" cy="4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150" y="1635928"/>
            <a:ext cx="438950" cy="526847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3"/>
          <p:cNvSpPr txBox="1"/>
          <p:nvPr/>
        </p:nvSpPr>
        <p:spPr>
          <a:xfrm>
            <a:off x="489475" y="1260100"/>
            <a:ext cx="1492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Style of writing to be covered: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Letter writing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Narrative description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Persuasive 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471675" y="2159000"/>
            <a:ext cx="2037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Grammar: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Choose nouns or pronouns appropriately for clarity and cohesion to avoid repetition.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brackets, dashes or commas to mark parenthesis with accuracy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fronted adverbials to begin a sentence with some accuracy.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135725" y="1025275"/>
            <a:ext cx="239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Promotional video for Yorkshire</a:t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design and create digital content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present digital material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edit a film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5">
            <a:alphaModFix/>
          </a:blip>
          <a:srcRect b="7849" l="14062" r="15520" t="11886"/>
          <a:stretch/>
        </p:blipFill>
        <p:spPr>
          <a:xfrm>
            <a:off x="7794350" y="4105675"/>
            <a:ext cx="736800" cy="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2085375" y="3708625"/>
            <a:ext cx="3686100" cy="1102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Area and perimeter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Perimeter in centimetres and millimetres.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Drawing 2-D shapes.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Perimeter in metres and centimetres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Perimeters of composite shapes in centimetres and millimetres.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Areas of rectangles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Area in square centimetres and meters.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3304700" y="2822300"/>
            <a:ext cx="3012300" cy="19896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Changing relationships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recognise situations which can cause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jealousy in relationships.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know how most people feel when they lose someone or something they love.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that we can remember people even if we no longer see them.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recognise how friendships change, know how to make new friends and how to manage when I fall out with my friends.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recognise that most children make choices.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know how to show love and appreciation to the people and animals who are special to me.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6373000" y="2920350"/>
            <a:ext cx="27372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666075" y="873875"/>
            <a:ext cx="2673300" cy="15972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422625" y="2657850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486325" y="2822300"/>
            <a:ext cx="2549700" cy="19896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572000" y="2512700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00200" y="2748625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4782400" y="8179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450100" y="695275"/>
            <a:ext cx="1349100" cy="12453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Geography Fieldwork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Using an </a:t>
            </a: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ordnance</a:t>
            </a: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 survey map to navigate the Olympic Park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7450088" y="198477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565975" y="3234925"/>
            <a:ext cx="2390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Play and perform in solo and ensemble contexts, using their voices and playing musical instruments 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Improvise and compose music for a range of purposes listen with attention to detail and recall sounds with increasing aural memory 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and understand staff and other musical notations </a:t>
            </a:r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274751">
            <a:off x="300927" y="2923151"/>
            <a:ext cx="736800" cy="35585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4"/>
          <p:cNvSpPr txBox="1"/>
          <p:nvPr/>
        </p:nvSpPr>
        <p:spPr>
          <a:xfrm>
            <a:off x="4714750" y="1099200"/>
            <a:ext cx="25497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 u="sng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What makes me the person I am?</a:t>
            </a:r>
            <a:endParaRPr b="1" sz="750" u="sng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-Understand how different people or factors shape our lives, using examples like St. Francis.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-Learn about the influences that shaped Pandurang Shastri Athavale's life and contributions.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-Discover personal interests and values within our community.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-Explore ways to contribute positively to our community and initiate small acts of improvement.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6617925" y="2988625"/>
            <a:ext cx="2181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Abstract sculpture</a:t>
            </a:r>
            <a:endParaRPr sz="800" u="sng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Focus on expressive and automatic drawing 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Using charcoal, chalk and decoupage and sculpting in wire, clay and modroc. 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Create abstract sculptures inspired by Barbara Hepworth and Henry Moore.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4375" y="2822300"/>
            <a:ext cx="618215" cy="486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" name="Google Shape;91;p14"/>
          <p:cNvGraphicFramePr/>
          <p:nvPr/>
        </p:nvGraphicFramePr>
        <p:xfrm>
          <a:off x="373150" y="74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{F7BBD3ED-7C18-4312-BDE6-DAA1579ADA88}</a:tableStyleId>
              </a:tblPr>
              <a:tblGrid>
                <a:gridCol w="1393750"/>
                <a:gridCol w="747825"/>
                <a:gridCol w="2039675"/>
              </a:tblGrid>
              <a:tr h="346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6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Tuesdays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1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vMerge="1"/>
              </a:tr>
              <a:tr h="3615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Cricket        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Showing empathy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Empathising with others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2" name="Google Shape;92;p14"/>
          <p:cNvPicPr preferRelativeResize="0"/>
          <p:nvPr/>
        </p:nvPicPr>
        <p:blipFill rotWithShape="1">
          <a:blip r:embed="rId5">
            <a:alphaModFix/>
          </a:blip>
          <a:srcRect b="0" l="0" r="75184" t="0"/>
          <a:stretch/>
        </p:blipFill>
        <p:spPr>
          <a:xfrm>
            <a:off x="2764950" y="1190428"/>
            <a:ext cx="709050" cy="486322"/>
          </a:xfrm>
          <a:prstGeom prst="rect">
            <a:avLst/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5">
            <a:alphaModFix/>
          </a:blip>
          <a:srcRect b="5959" l="72712" r="2471" t="-5960"/>
          <a:stretch/>
        </p:blipFill>
        <p:spPr>
          <a:xfrm>
            <a:off x="3579350" y="1190426"/>
            <a:ext cx="709050" cy="486322"/>
          </a:xfrm>
          <a:prstGeom prst="rect">
            <a:avLst/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6017" y="1839092"/>
            <a:ext cx="386025" cy="2576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>
            <a:hlinkClick r:id="rId7"/>
          </p:cNvPr>
          <p:cNvSpPr/>
          <p:nvPr/>
        </p:nvSpPr>
        <p:spPr>
          <a:xfrm>
            <a:off x="7959425" y="44852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