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Carrois Gothic SC"/>
      <p:regular r:id="rId9"/>
    </p:embeddedFont>
    <p:embeddedFont>
      <p:font typeface="Tahoma"/>
      <p:regular r:id="rId10"/>
      <p:bold r:id="rId11"/>
    </p:embeddedFont>
    <p:embeddedFont>
      <p:font typeface="Ultra"/>
      <p:regular r:id="rId12"/>
    </p:embeddedFont>
    <p:embeddedFont>
      <p:font typeface="Comfortaa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4754887-B8C0-4823-A64C-CA52FE92C415}">
  <a:tblStyle styleId="{84754887-B8C0-4823-A64C-CA52FE92C4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Tahoma-bold.fntdata"/><Relationship Id="rId10" Type="http://schemas.openxmlformats.org/officeDocument/2006/relationships/font" Target="fonts/Tahoma-regular.fntdata"/><Relationship Id="rId13" Type="http://schemas.openxmlformats.org/officeDocument/2006/relationships/font" Target="fonts/Comfortaa-regular.fntdata"/><Relationship Id="rId12" Type="http://schemas.openxmlformats.org/officeDocument/2006/relationships/font" Target="fonts/Ultr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CarroisGothicSC-regular.fntdata"/><Relationship Id="rId14" Type="http://schemas.openxmlformats.org/officeDocument/2006/relationships/font" Target="fonts/Comforta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7d7612c7f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7d7612c7f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4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2.png"/><Relationship Id="rId8" Type="http://schemas.openxmlformats.org/officeDocument/2006/relationships/hyperlink" Target="https://docs.google.com/presentation/d/e/2PACX-1vSL46KspeC73Un3hVv5SwdmDJPK5L21Tq7Xg6FWlROgzyI-oUskTVFqytOvPKXuOt9GwkSDszx5JcX9/pub?start=false&amp;loop=false&amp;delayms=3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71675" y="817925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55975" y="1260100"/>
            <a:ext cx="1714800" cy="22917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982225" y="1223250"/>
            <a:ext cx="736800" cy="1290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828825" y="2277050"/>
            <a:ext cx="3006600" cy="23655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Africa </a:t>
            </a:r>
            <a:endParaRPr sz="10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Char char="●"/>
            </a:pPr>
            <a:r>
              <a:rPr lang="en-GB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recognise Africa’s role in the world</a:t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Char char="●"/>
            </a:pPr>
            <a:r>
              <a:rPr lang="en-GB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describe physical geographical features of Africa</a:t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Char char="●"/>
            </a:pPr>
            <a:r>
              <a:rPr lang="en-GB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identify human geographical features of Africa. </a:t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Char char="●"/>
            </a:pPr>
            <a:r>
              <a:rPr lang="en-GB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analyse a source of geographical information </a:t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Char char="●"/>
            </a:pPr>
            <a:r>
              <a:rPr lang="en-GB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explore the </a:t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diversity of Africa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982225" y="3654975"/>
            <a:ext cx="3684600" cy="1208400"/>
          </a:xfrm>
          <a:prstGeom prst="snip1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u="sng">
                <a:latin typeface="Comfortaa"/>
                <a:ea typeface="Comfortaa"/>
                <a:cs typeface="Comfortaa"/>
                <a:sym typeface="Comfortaa"/>
              </a:rPr>
              <a:t>Converting units </a:t>
            </a:r>
            <a:endParaRPr b="1" sz="900" u="sng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Units of time and length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Metric units of length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Conversion and perimeter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Converting miles and kilometers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Metric and imperial units of mass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43650" y="3485500"/>
            <a:ext cx="20007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725775" y="2155450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Geography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825975" y="1156925"/>
            <a:ext cx="2685900" cy="23949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Living things and their life cycles</a:t>
            </a:r>
            <a:br>
              <a:rPr b="1" lang="en-GB" sz="10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b="1" sz="10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Char char="●"/>
            </a:pPr>
            <a:r>
              <a:rPr lang="en-GB" sz="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gestation differs in different animals</a:t>
            </a:r>
            <a:endParaRPr sz="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Char char="●"/>
            </a:pPr>
            <a:r>
              <a:rPr lang="en-GB" sz="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humans develop and grow</a:t>
            </a:r>
            <a:endParaRPr sz="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Char char="●"/>
            </a:pPr>
            <a:r>
              <a:rPr lang="en-GB" sz="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changes between birth and childhood</a:t>
            </a:r>
            <a:endParaRPr sz="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Char char="●"/>
            </a:pPr>
            <a:r>
              <a:rPr lang="en-GB" sz="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the body changes as we grow older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3072825" y="930325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5990925" y="832675"/>
            <a:ext cx="2630700" cy="12084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6051600" y="930325"/>
            <a:ext cx="2570100" cy="1053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Logo:</a:t>
            </a:r>
            <a:r>
              <a:rPr lang="en-GB" sz="8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repetition to create shapes</a:t>
            </a:r>
            <a:endParaRPr sz="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ic Sans MS"/>
              <a:buChar char="●"/>
            </a:pPr>
            <a:r>
              <a:rPr lang="en-GB" sz="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Create algorithms to draw letters and shapes in a computer program</a:t>
            </a:r>
            <a:endParaRPr sz="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ic Sans MS"/>
              <a:buChar char="●"/>
            </a:pPr>
            <a:r>
              <a:rPr lang="en-GB" sz="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Recognise that repetition and loops can be used to do a task more efficiently </a:t>
            </a:r>
            <a:endParaRPr b="1" sz="800" u="sng">
              <a:solidFill>
                <a:schemeClr val="dk1"/>
              </a:solidFill>
              <a:latin typeface="Ultra"/>
              <a:ea typeface="Ultra"/>
              <a:cs typeface="Ultra"/>
              <a:sym typeface="Ultr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ic Sans MS"/>
              <a:buChar char="●"/>
            </a:pPr>
            <a:r>
              <a:rPr lang="en-GB" sz="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Online safety: cyberbullying 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6727825" y="788525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30625" y="1332125"/>
            <a:ext cx="1651500" cy="22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 shared text:Journey to Jo’Burg </a:t>
            </a:r>
            <a:endParaRPr b="1" sz="7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Styles of writing to be covered</a:t>
            </a:r>
            <a:endParaRPr sz="7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ic Sans MS"/>
              <a:buChar char="●"/>
            </a:pPr>
            <a:r>
              <a:rPr lang="en-GB" sz="7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Non-narrative: Explanation</a:t>
            </a:r>
            <a:endParaRPr sz="7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ic Sans MS"/>
              <a:buChar char="●"/>
            </a:pPr>
            <a:r>
              <a:rPr lang="en-GB" sz="7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Non-narrative: Recount</a:t>
            </a:r>
            <a:endParaRPr sz="7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ic Sans MS"/>
              <a:buChar char="●"/>
            </a:pPr>
            <a:r>
              <a:rPr lang="en-GB" sz="7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Non-narrative: Persuasion</a:t>
            </a:r>
            <a:endParaRPr sz="7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Grammar </a:t>
            </a:r>
            <a:endParaRPr b="1" sz="75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62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ic Sans MS"/>
              <a:buChar char="●"/>
            </a:pPr>
            <a:r>
              <a:rPr lang="en-GB" sz="7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Developing the use of direct and indirect speech.</a:t>
            </a:r>
            <a:endParaRPr sz="7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62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ic Sans MS"/>
              <a:buChar char="●"/>
            </a:pPr>
            <a:r>
              <a:rPr lang="en-GB" sz="7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Using commas, brackets and dashes to separate clauses.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631" y="1635925"/>
            <a:ext cx="526443" cy="7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4">
            <a:alphaModFix/>
          </a:blip>
          <a:srcRect b="0" l="0" r="0" t="49568"/>
          <a:stretch/>
        </p:blipFill>
        <p:spPr>
          <a:xfrm>
            <a:off x="8002525" y="1781525"/>
            <a:ext cx="832900" cy="3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5">
            <a:alphaModFix/>
          </a:blip>
          <a:srcRect b="16184" l="0" r="0" t="0"/>
          <a:stretch/>
        </p:blipFill>
        <p:spPr>
          <a:xfrm>
            <a:off x="3419675" y="3102550"/>
            <a:ext cx="869975" cy="3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500201" y="3009075"/>
            <a:ext cx="920174" cy="47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99181" y="3897202"/>
            <a:ext cx="1150644" cy="61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95050" y="3956500"/>
            <a:ext cx="640376" cy="789673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/>
          <p:nvPr/>
        </p:nvSpPr>
        <p:spPr>
          <a:xfrm>
            <a:off x="3315725" y="2924300"/>
            <a:ext cx="2570400" cy="18201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My relationship with Money</a:t>
            </a:r>
            <a:endParaRPr b="1" sz="800"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homa"/>
              <a:buChar char="●"/>
            </a:pP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Lesson 1: What makes a savvy consumer?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homa"/>
              <a:buChar char="●"/>
            </a:pP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Lesson 2: What does it take to save money?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homa"/>
              <a:buChar char="●"/>
            </a:pP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Lesson 3: Where should you keep your money?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homa"/>
              <a:buChar char="●"/>
            </a:pP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Lesson 4: Do you really need this?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homa"/>
              <a:buChar char="●"/>
            </a:pP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Lesson 5: Should you trust it?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homa"/>
              <a:buChar char="●"/>
            </a:pP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Lesson 6: Think before you buy!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6255675" y="2839550"/>
            <a:ext cx="2549700" cy="1989600"/>
          </a:xfrm>
          <a:prstGeom prst="ellipseRibbon2">
            <a:avLst>
              <a:gd fmla="val 14088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Lifting Devices</a:t>
            </a:r>
            <a:endParaRPr b="1" sz="10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Analyse lifting mechanisms</a:t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Explore structures and mechanisms</a:t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Design a model lifting device</a:t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Construct a lifting device</a:t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 and evaluate a design</a:t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856075" y="873875"/>
            <a:ext cx="2509800" cy="19770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u="sng">
                <a:solidFill>
                  <a:schemeClr val="dk1"/>
                </a:solidFill>
                <a:latin typeface="Carrois Gothic SC"/>
                <a:ea typeface="Carrois Gothic SC"/>
                <a:cs typeface="Carrois Gothic SC"/>
                <a:sym typeface="Carrois Gothic SC"/>
              </a:rPr>
              <a:t>Should all creatures be treated equally?</a:t>
            </a:r>
            <a:endParaRPr b="1" sz="800" u="sng">
              <a:solidFill>
                <a:schemeClr val="dk1"/>
              </a:solidFill>
              <a:latin typeface="Carrois Gothic SC"/>
              <a:ea typeface="Carrois Gothic SC"/>
              <a:cs typeface="Carrois Gothic SC"/>
              <a:sym typeface="Carrois Goth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consider if all animals are created equally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consider if all animals have a case against humans  </a:t>
            </a:r>
            <a:endParaRPr sz="7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Muslim beliefs about the treatment of animals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Hindu beliefs about the treatment of animals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can I do to improve the lives of animals?</a:t>
            </a:r>
            <a:endParaRPr sz="7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6026400" y="2824825"/>
            <a:ext cx="1473900" cy="3675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DT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486325" y="2898500"/>
            <a:ext cx="2549700" cy="18201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be finishing off our a</a:t>
            </a: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bstract piece of  music based on the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composer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Messiaen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create  </a:t>
            </a: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number systems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and use </a:t>
            </a: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recorders 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finish the 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themes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in our 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piece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4004600" y="2718800"/>
            <a:ext cx="1282500" cy="30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700200" y="2824825"/>
            <a:ext cx="1473900" cy="4863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782400" y="817950"/>
            <a:ext cx="22476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7545775" y="695275"/>
            <a:ext cx="1282500" cy="12453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Comfortaa"/>
                <a:ea typeface="Comfortaa"/>
                <a:cs typeface="Comfortaa"/>
                <a:sym typeface="Comfortaa"/>
              </a:rPr>
              <a:t>Gardening lesson this term!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7450088" y="1984775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87" name="Google Shape;87;p14"/>
          <p:cNvGraphicFramePr/>
          <p:nvPr/>
        </p:nvGraphicFramePr>
        <p:xfrm>
          <a:off x="390750" y="81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{84754887-B8C0-4823-A64C-CA52FE92C415}</a:tableStyleId>
              </a:tblPr>
              <a:tblGrid>
                <a:gridCol w="1393750"/>
                <a:gridCol w="747825"/>
                <a:gridCol w="2039675"/>
              </a:tblGrid>
              <a:tr h="3690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839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Thursday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81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vMerge="1"/>
              </a:tr>
              <a:tr h="3279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Tennis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3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 award for: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Labelling Other’s Emotions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3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about: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Developing Emotional Vocabulary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8" name="Google Shape;88;p14" title="Tennis Racket Clipart Free Stock Photo - Public Domain Pictur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9250" y="1733275"/>
            <a:ext cx="612751" cy="45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4">
            <a:alphaModFix/>
          </a:blip>
          <a:srcRect b="30443" l="0" r="0" t="14860"/>
          <a:stretch/>
        </p:blipFill>
        <p:spPr>
          <a:xfrm>
            <a:off x="7731175" y="2730950"/>
            <a:ext cx="1020899" cy="643168"/>
          </a:xfrm>
          <a:prstGeom prst="rect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4495" y="4130667"/>
            <a:ext cx="918300" cy="47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3550" y="4175625"/>
            <a:ext cx="806626" cy="4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7">
            <a:alphaModFix/>
          </a:blip>
          <a:srcRect b="0" l="8434" r="67251" t="0"/>
          <a:stretch/>
        </p:blipFill>
        <p:spPr>
          <a:xfrm>
            <a:off x="3544766" y="1279089"/>
            <a:ext cx="664035" cy="454186"/>
          </a:xfrm>
          <a:prstGeom prst="rect">
            <a:avLst/>
          </a:prstGeom>
          <a:noFill/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b="0" l="73682" r="2003" t="0"/>
          <a:stretch/>
        </p:blipFill>
        <p:spPr>
          <a:xfrm>
            <a:off x="2734925" y="1279075"/>
            <a:ext cx="664035" cy="454186"/>
          </a:xfrm>
          <a:prstGeom prst="rect">
            <a:avLst/>
          </a:prstGeom>
          <a:noFill/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4" name="Google Shape;94;p14">
            <a:hlinkClick r:id="rId8"/>
          </p:cNvPr>
          <p:cNvSpPr/>
          <p:nvPr/>
        </p:nvSpPr>
        <p:spPr>
          <a:xfrm>
            <a:off x="7959425" y="448522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674EA7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674EA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