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Lst>
  <p:sldSz cy="5143500" cx="9144000"/>
  <p:notesSz cx="6858000" cy="9144000"/>
  <p:embeddedFontLst>
    <p:embeddedFont>
      <p:font typeface="Comfortaa"/>
      <p:regular r:id="rId9"/>
      <p:bold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EAD31A5-B796-4FCE-BC27-9D2BA63028DE}">
  <a:tblStyle styleId="{8EAD31A5-B796-4FCE-BC27-9D2BA63028D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0" Type="http://schemas.openxmlformats.org/officeDocument/2006/relationships/font" Target="fonts/Comforta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Comforta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b06d3ad1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b06d3ad1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bb06d3ad17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bb06d3ad17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hyperlink" Target="https://docs.google.com/presentation/d/e/2PACX-1vSL46KspeC73Un3hVv5SwdmDJPK5L21Tq7Xg6FWlROgzyI-oUskTVFqytOvPKXuOt9GwkSDszx5JcX9/pub?start=false&amp;loop=false&amp;delayms=3000" TargetMode="External"/><Relationship Id="rId6" Type="http://schemas.openxmlformats.org/officeDocument/2006/relationships/image" Target="../media/image4.pn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471675" y="817925"/>
            <a:ext cx="1613700" cy="339000"/>
          </a:xfrm>
          <a:prstGeom prst="homePlate">
            <a:avLst>
              <a:gd fmla="val 50000" name="adj"/>
            </a:avLst>
          </a:prstGeom>
          <a:solidFill>
            <a:srgbClr val="FFFFFF"/>
          </a:solidFill>
          <a:ln cap="flat" cmpd="sng" w="2857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English</a:t>
            </a:r>
            <a:endParaRPr b="1">
              <a:latin typeface="Comfortaa"/>
              <a:ea typeface="Comfortaa"/>
              <a:cs typeface="Comfortaa"/>
              <a:sym typeface="Comfortaa"/>
            </a:endParaRPr>
          </a:p>
        </p:txBody>
      </p:sp>
      <p:sp>
        <p:nvSpPr>
          <p:cNvPr id="55" name="Google Shape;55;p13"/>
          <p:cNvSpPr/>
          <p:nvPr/>
        </p:nvSpPr>
        <p:spPr>
          <a:xfrm>
            <a:off x="298900" y="1260100"/>
            <a:ext cx="1771800" cy="2365500"/>
          </a:xfrm>
          <a:prstGeom prst="round2SameRect">
            <a:avLst>
              <a:gd fmla="val 0" name="adj1"/>
              <a:gd fmla="val 22789" name="adj2"/>
            </a:avLst>
          </a:prstGeom>
          <a:solidFill>
            <a:srgbClr val="FFFFFF"/>
          </a:solidFill>
          <a:ln cap="flat" cmpd="sng" w="9525">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900" u="sng">
                <a:latin typeface="Comfortaa"/>
                <a:ea typeface="Comfortaa"/>
                <a:cs typeface="Comfortaa"/>
                <a:sym typeface="Comfortaa"/>
              </a:rPr>
              <a:t>Styles of writing to be covered</a:t>
            </a:r>
            <a:endParaRPr b="1" sz="900" u="sng">
              <a:latin typeface="Comfortaa"/>
              <a:ea typeface="Comfortaa"/>
              <a:cs typeface="Comfortaa"/>
              <a:sym typeface="Comfortaa"/>
            </a:endParaRPr>
          </a:p>
          <a:p>
            <a:pPr indent="-140799" lvl="0" marL="89999" rtl="0" algn="l">
              <a:spcBef>
                <a:spcPts val="0"/>
              </a:spcBef>
              <a:spcAft>
                <a:spcPts val="0"/>
              </a:spcAft>
              <a:buSzPts val="800"/>
              <a:buFont typeface="Comfortaa"/>
              <a:buChar char="●"/>
            </a:pPr>
            <a:r>
              <a:rPr lang="en-GB" sz="800">
                <a:latin typeface="Comfortaa"/>
                <a:ea typeface="Comfortaa"/>
                <a:cs typeface="Comfortaa"/>
                <a:sym typeface="Comfortaa"/>
              </a:rPr>
              <a:t>Non-narrative: recount</a:t>
            </a:r>
            <a:endParaRPr sz="800">
              <a:latin typeface="Comfortaa"/>
              <a:ea typeface="Comfortaa"/>
              <a:cs typeface="Comfortaa"/>
              <a:sym typeface="Comfortaa"/>
            </a:endParaRPr>
          </a:p>
          <a:p>
            <a:pPr indent="-140799" lvl="0" marL="89999" rtl="0" algn="l">
              <a:spcBef>
                <a:spcPts val="0"/>
              </a:spcBef>
              <a:spcAft>
                <a:spcPts val="0"/>
              </a:spcAft>
              <a:buSzPts val="800"/>
              <a:buFont typeface="Comfortaa"/>
              <a:buChar char="●"/>
            </a:pPr>
            <a:r>
              <a:rPr lang="en-GB" sz="800">
                <a:latin typeface="Comfortaa"/>
                <a:ea typeface="Comfortaa"/>
                <a:cs typeface="Comfortaa"/>
                <a:sym typeface="Comfortaa"/>
              </a:rPr>
              <a:t>Non-narrative: Newspaper report</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900" u="sng">
                <a:latin typeface="Comfortaa"/>
                <a:ea typeface="Comfortaa"/>
                <a:cs typeface="Comfortaa"/>
                <a:sym typeface="Comfortaa"/>
              </a:rPr>
              <a:t>Grammar </a:t>
            </a:r>
            <a:endParaRPr b="1" sz="900" u="sng">
              <a:latin typeface="Comfortaa"/>
              <a:ea typeface="Comfortaa"/>
              <a:cs typeface="Comfortaa"/>
              <a:sym typeface="Comfortaa"/>
            </a:endParaRPr>
          </a:p>
          <a:p>
            <a:pPr indent="-137624" lvl="0" marL="89999" rtl="0" algn="l">
              <a:spcBef>
                <a:spcPts val="0"/>
              </a:spcBef>
              <a:spcAft>
                <a:spcPts val="0"/>
              </a:spcAft>
              <a:buSzPts val="750"/>
              <a:buFont typeface="Comfortaa"/>
              <a:buChar char="●"/>
            </a:pPr>
            <a:r>
              <a:rPr lang="en-GB" sz="750">
                <a:latin typeface="Comfortaa"/>
                <a:ea typeface="Comfortaa"/>
                <a:cs typeface="Comfortaa"/>
                <a:sym typeface="Comfortaa"/>
              </a:rPr>
              <a:t>Be able to manipulate tense for effect. </a:t>
            </a:r>
            <a:endParaRPr sz="750">
              <a:latin typeface="Comfortaa"/>
              <a:ea typeface="Comfortaa"/>
              <a:cs typeface="Comfortaa"/>
              <a:sym typeface="Comfortaa"/>
            </a:endParaRPr>
          </a:p>
          <a:p>
            <a:pPr indent="-137624" lvl="0" marL="89999" rtl="0" algn="l">
              <a:spcBef>
                <a:spcPts val="0"/>
              </a:spcBef>
              <a:spcAft>
                <a:spcPts val="0"/>
              </a:spcAft>
              <a:buSzPts val="750"/>
              <a:buFont typeface="Comfortaa"/>
              <a:buChar char="●"/>
            </a:pPr>
            <a:r>
              <a:rPr lang="en-GB" sz="750">
                <a:latin typeface="Comfortaa"/>
                <a:ea typeface="Comfortaa"/>
                <a:cs typeface="Comfortaa"/>
                <a:sym typeface="Comfortaa"/>
              </a:rPr>
              <a:t>Use rhetorical questions as a persuasive device.</a:t>
            </a:r>
            <a:endParaRPr sz="750">
              <a:latin typeface="Comfortaa"/>
              <a:ea typeface="Comfortaa"/>
              <a:cs typeface="Comfortaa"/>
              <a:sym typeface="Comfortaa"/>
            </a:endParaRPr>
          </a:p>
          <a:p>
            <a:pPr indent="-137624" lvl="0" marL="89999" rtl="0" algn="l">
              <a:spcBef>
                <a:spcPts val="0"/>
              </a:spcBef>
              <a:spcAft>
                <a:spcPts val="0"/>
              </a:spcAft>
              <a:buSzPts val="750"/>
              <a:buFont typeface="Comfortaa"/>
              <a:buChar char="●"/>
            </a:pPr>
            <a:r>
              <a:rPr lang="en-GB" sz="750">
                <a:latin typeface="Comfortaa"/>
                <a:ea typeface="Comfortaa"/>
                <a:cs typeface="Comfortaa"/>
                <a:sym typeface="Comfortaa"/>
              </a:rPr>
              <a:t>Use the passive mood to change perspective or point of view. </a:t>
            </a:r>
            <a:endParaRPr sz="750">
              <a:latin typeface="Comfortaa"/>
              <a:ea typeface="Comfortaa"/>
              <a:cs typeface="Comfortaa"/>
              <a:sym typeface="Comfortaa"/>
            </a:endParaRPr>
          </a:p>
          <a:p>
            <a:pPr indent="-137624" lvl="0" marL="89999" rtl="0" algn="l">
              <a:spcBef>
                <a:spcPts val="0"/>
              </a:spcBef>
              <a:spcAft>
                <a:spcPts val="0"/>
              </a:spcAft>
              <a:buSzPts val="750"/>
              <a:buFont typeface="Comfortaa"/>
              <a:buChar char="●"/>
            </a:pPr>
            <a:r>
              <a:rPr lang="en-GB" sz="750">
                <a:latin typeface="Comfortaa"/>
                <a:ea typeface="Comfortaa"/>
                <a:cs typeface="Comfortaa"/>
                <a:sym typeface="Comfortaa"/>
              </a:rPr>
              <a:t>Recognise vocabulary and structures  that are appropriate for formal speech and writing, including subjunctive forms. </a:t>
            </a:r>
            <a:endParaRPr sz="75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a:p>
            <a:pPr indent="0" lvl="0" marL="457200" rtl="0" algn="l">
              <a:spcBef>
                <a:spcPts val="0"/>
              </a:spcBef>
              <a:spcAft>
                <a:spcPts val="0"/>
              </a:spcAft>
              <a:buNone/>
            </a:pPr>
            <a:r>
              <a:t/>
            </a:r>
            <a:endParaRPr sz="750">
              <a:latin typeface="Comfortaa"/>
              <a:ea typeface="Comfortaa"/>
              <a:cs typeface="Comfortaa"/>
              <a:sym typeface="Comfortaa"/>
            </a:endParaRPr>
          </a:p>
          <a:p>
            <a:pPr indent="-89999" lvl="0" marL="89999" rtl="0" algn="l">
              <a:spcBef>
                <a:spcPts val="0"/>
              </a:spcBef>
              <a:spcAft>
                <a:spcPts val="0"/>
              </a:spcAft>
              <a:buNone/>
            </a:pPr>
            <a:r>
              <a:t/>
            </a:r>
            <a:endParaRPr sz="750">
              <a:latin typeface="Comfortaa"/>
              <a:ea typeface="Comfortaa"/>
              <a:cs typeface="Comfortaa"/>
              <a:sym typeface="Comfortaa"/>
            </a:endParaRPr>
          </a:p>
        </p:txBody>
      </p:sp>
      <p:sp>
        <p:nvSpPr>
          <p:cNvPr id="56" name="Google Shape;56;p13"/>
          <p:cNvSpPr/>
          <p:nvPr/>
        </p:nvSpPr>
        <p:spPr>
          <a:xfrm>
            <a:off x="1963675" y="1260100"/>
            <a:ext cx="843900" cy="1189200"/>
          </a:xfrm>
          <a:prstGeom prst="roundRect">
            <a:avLst>
              <a:gd fmla="val 16667" name="adj"/>
            </a:avLst>
          </a:prstGeom>
          <a:solidFill>
            <a:srgbClr val="FFFFFF"/>
          </a:solidFill>
          <a:ln cap="flat" cmpd="sng" w="9525">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Comfortaa"/>
                <a:ea typeface="Comfortaa"/>
                <a:cs typeface="Comfortaa"/>
                <a:sym typeface="Comfortaa"/>
              </a:rPr>
              <a:t>We are reading:</a:t>
            </a:r>
            <a:endParaRPr sz="800">
              <a:latin typeface="Comfortaa"/>
              <a:ea typeface="Comfortaa"/>
              <a:cs typeface="Comfortaa"/>
              <a:sym typeface="Comfortaa"/>
            </a:endParaRPr>
          </a:p>
        </p:txBody>
      </p:sp>
      <p:sp>
        <p:nvSpPr>
          <p:cNvPr id="57" name="Google Shape;57;p13"/>
          <p:cNvSpPr/>
          <p:nvPr/>
        </p:nvSpPr>
        <p:spPr>
          <a:xfrm>
            <a:off x="5828825" y="2429450"/>
            <a:ext cx="3006600" cy="2365500"/>
          </a:xfrm>
          <a:prstGeom prst="verticalScroll">
            <a:avLst>
              <a:gd fmla="val 12500" name="adj"/>
            </a:avLst>
          </a:prstGeom>
          <a:solidFill>
            <a:srgbClr val="FFFFFF"/>
          </a:solidFill>
          <a:ln cap="flat" cmpd="sng" w="9525">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omfortaa"/>
              <a:ea typeface="Comfortaa"/>
              <a:cs typeface="Comfortaa"/>
              <a:sym typeface="Comfortaa"/>
            </a:endParaRPr>
          </a:p>
        </p:txBody>
      </p:sp>
      <p:sp>
        <p:nvSpPr>
          <p:cNvPr id="58" name="Google Shape;58;p13"/>
          <p:cNvSpPr/>
          <p:nvPr/>
        </p:nvSpPr>
        <p:spPr>
          <a:xfrm>
            <a:off x="1982225" y="3421875"/>
            <a:ext cx="3828300" cy="1373100"/>
          </a:xfrm>
          <a:prstGeom prst="snip1Rect">
            <a:avLst>
              <a:gd fmla="val 50000" name="adj"/>
            </a:avLst>
          </a:prstGeom>
          <a:solidFill>
            <a:srgbClr val="FFFFFF"/>
          </a:solidFill>
          <a:ln cap="flat" cmpd="sng" w="9525">
            <a:solidFill>
              <a:srgbClr val="C9DAF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omfortaa"/>
              <a:ea typeface="Comfortaa"/>
              <a:cs typeface="Comfortaa"/>
              <a:sym typeface="Comfortaa"/>
            </a:endParaRPr>
          </a:p>
        </p:txBody>
      </p:sp>
      <p:sp>
        <p:nvSpPr>
          <p:cNvPr id="59" name="Google Shape;59;p13"/>
          <p:cNvSpPr/>
          <p:nvPr/>
        </p:nvSpPr>
        <p:spPr>
          <a:xfrm>
            <a:off x="143650" y="3485500"/>
            <a:ext cx="2000700" cy="1437000"/>
          </a:xfrm>
          <a:prstGeom prst="mathDivide">
            <a:avLst>
              <a:gd fmla="val 23520" name="adj1"/>
              <a:gd fmla="val 5880" name="adj2"/>
              <a:gd fmla="val 11760" name="adj3"/>
            </a:avLst>
          </a:prstGeom>
          <a:solidFill>
            <a:srgbClr val="FFFFFF"/>
          </a:solidFill>
          <a:ln cap="flat" cmpd="sng" w="2857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Maths</a:t>
            </a:r>
            <a:endParaRPr b="1">
              <a:latin typeface="Comfortaa"/>
              <a:ea typeface="Comfortaa"/>
              <a:cs typeface="Comfortaa"/>
              <a:sym typeface="Comfortaa"/>
            </a:endParaRPr>
          </a:p>
        </p:txBody>
      </p:sp>
      <p:sp>
        <p:nvSpPr>
          <p:cNvPr id="60" name="Google Shape;60;p13"/>
          <p:cNvSpPr/>
          <p:nvPr/>
        </p:nvSpPr>
        <p:spPr>
          <a:xfrm>
            <a:off x="5725775" y="2307850"/>
            <a:ext cx="3212700" cy="456900"/>
          </a:xfrm>
          <a:prstGeom prst="ellipseRibbon2">
            <a:avLst>
              <a:gd fmla="val 25000" name="adj1"/>
              <a:gd fmla="val 50000" name="adj2"/>
              <a:gd fmla="val 12500" name="adj3"/>
            </a:avLst>
          </a:prstGeom>
          <a:solidFill>
            <a:srgbClr val="FFFFFF"/>
          </a:solidFill>
          <a:ln cap="flat" cmpd="sng" w="28575">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Computing</a:t>
            </a:r>
            <a:endParaRPr b="1">
              <a:latin typeface="Comfortaa"/>
              <a:ea typeface="Comfortaa"/>
              <a:cs typeface="Comfortaa"/>
              <a:sym typeface="Comfortaa"/>
            </a:endParaRPr>
          </a:p>
        </p:txBody>
      </p:sp>
      <p:sp>
        <p:nvSpPr>
          <p:cNvPr id="61" name="Google Shape;61;p13"/>
          <p:cNvSpPr/>
          <p:nvPr/>
        </p:nvSpPr>
        <p:spPr>
          <a:xfrm>
            <a:off x="2825975" y="1156925"/>
            <a:ext cx="2685900" cy="2168700"/>
          </a:xfrm>
          <a:prstGeom prst="snip2SameRect">
            <a:avLst>
              <a:gd fmla="val 16667" name="adj1"/>
              <a:gd fmla="val 0" name="adj2"/>
            </a:avLst>
          </a:prstGeom>
          <a:solidFill>
            <a:srgbClr val="FFFFFF"/>
          </a:solidFill>
          <a:ln cap="flat" cmpd="sng" w="952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omfortaa"/>
              <a:ea typeface="Comfortaa"/>
              <a:cs typeface="Comfortaa"/>
              <a:sym typeface="Comfortaa"/>
            </a:endParaRPr>
          </a:p>
        </p:txBody>
      </p:sp>
      <p:sp>
        <p:nvSpPr>
          <p:cNvPr id="62" name="Google Shape;62;p13"/>
          <p:cNvSpPr/>
          <p:nvPr/>
        </p:nvSpPr>
        <p:spPr>
          <a:xfrm>
            <a:off x="3072825" y="930325"/>
            <a:ext cx="2299200" cy="705600"/>
          </a:xfrm>
          <a:prstGeom prst="cloudCallout">
            <a:avLst>
              <a:gd fmla="val 57689" name="adj1"/>
              <a:gd fmla="val 49981" name="adj2"/>
            </a:avLst>
          </a:prstGeom>
          <a:solidFill>
            <a:srgbClr val="FFFFFF"/>
          </a:solidFill>
          <a:ln cap="flat" cmpd="sng" w="2857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Science</a:t>
            </a:r>
            <a:endParaRPr b="1">
              <a:latin typeface="Comfortaa"/>
              <a:ea typeface="Comfortaa"/>
              <a:cs typeface="Comfortaa"/>
              <a:sym typeface="Comfortaa"/>
            </a:endParaRPr>
          </a:p>
        </p:txBody>
      </p:sp>
      <p:sp>
        <p:nvSpPr>
          <p:cNvPr id="63" name="Google Shape;63;p13"/>
          <p:cNvSpPr/>
          <p:nvPr/>
        </p:nvSpPr>
        <p:spPr>
          <a:xfrm>
            <a:off x="5828825" y="817925"/>
            <a:ext cx="3006600" cy="1489800"/>
          </a:xfrm>
          <a:prstGeom prst="rect">
            <a:avLst/>
          </a:prstGeom>
          <a:solidFill>
            <a:schemeClr val="lt1"/>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64" name="Google Shape;64;p13"/>
          <p:cNvSpPr/>
          <p:nvPr/>
        </p:nvSpPr>
        <p:spPr>
          <a:xfrm>
            <a:off x="6694775" y="862175"/>
            <a:ext cx="1274700" cy="250500"/>
          </a:xfrm>
          <a:prstGeom prst="rect">
            <a:avLst/>
          </a:prstGeom>
          <a:solidFill>
            <a:srgbClr val="FFFFFF"/>
          </a:solidFill>
          <a:ln cap="flat" cmpd="sng" w="2857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Geography</a:t>
            </a:r>
            <a:endParaRPr b="1">
              <a:latin typeface="Comfortaa"/>
              <a:ea typeface="Comfortaa"/>
              <a:cs typeface="Comfortaa"/>
              <a:sym typeface="Comfortaa"/>
            </a:endParaRPr>
          </a:p>
        </p:txBody>
      </p:sp>
      <p:sp>
        <p:nvSpPr>
          <p:cNvPr id="65" name="Google Shape;65;p13"/>
          <p:cNvSpPr txBox="1"/>
          <p:nvPr/>
        </p:nvSpPr>
        <p:spPr>
          <a:xfrm>
            <a:off x="2070700" y="3421875"/>
            <a:ext cx="3426600" cy="1437000"/>
          </a:xfrm>
          <a:prstGeom prst="rect">
            <a:avLst/>
          </a:prstGeom>
          <a:noFill/>
          <a:ln>
            <a:noFill/>
          </a:ln>
        </p:spPr>
        <p:txBody>
          <a:bodyPr anchorCtr="0" anchor="t" bIns="91425" lIns="450000" spcFirstLastPara="1" rIns="91425" wrap="square" tIns="91425">
            <a:noAutofit/>
          </a:bodyPr>
          <a:lstStyle/>
          <a:p>
            <a:pPr indent="0" lvl="0" marL="0" rtl="0" algn="l">
              <a:spcBef>
                <a:spcPts val="0"/>
              </a:spcBef>
              <a:spcAft>
                <a:spcPts val="0"/>
              </a:spcAft>
              <a:buNone/>
            </a:pPr>
            <a:r>
              <a:rPr lang="en-GB" sz="750" u="sng">
                <a:solidFill>
                  <a:schemeClr val="dk1"/>
                </a:solidFill>
                <a:latin typeface="Comfortaa"/>
                <a:ea typeface="Comfortaa"/>
                <a:cs typeface="Comfortaa"/>
                <a:sym typeface="Comfortaa"/>
              </a:rPr>
              <a:t>SATs Revision </a:t>
            </a:r>
            <a:endParaRPr sz="750" u="sng">
              <a:solidFill>
                <a:schemeClr val="dk1"/>
              </a:solidFill>
              <a:latin typeface="Comfortaa"/>
              <a:ea typeface="Comfortaa"/>
              <a:cs typeface="Comfortaa"/>
              <a:sym typeface="Comfortaa"/>
            </a:endParaRPr>
          </a:p>
          <a:p>
            <a:pPr indent="-47625" lvl="0" marL="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  Addition, subtraction, multiplication and division</a:t>
            </a:r>
            <a:endParaRPr sz="750">
              <a:solidFill>
                <a:schemeClr val="dk1"/>
              </a:solidFill>
              <a:latin typeface="Comfortaa"/>
              <a:ea typeface="Comfortaa"/>
              <a:cs typeface="Comfortaa"/>
              <a:sym typeface="Comfortaa"/>
            </a:endParaRPr>
          </a:p>
          <a:p>
            <a:pPr indent="-47625" lvl="0" marL="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  Converting between decimal, fraction and percentages </a:t>
            </a:r>
            <a:endParaRPr sz="750">
              <a:solidFill>
                <a:schemeClr val="dk1"/>
              </a:solidFill>
              <a:latin typeface="Comfortaa"/>
              <a:ea typeface="Comfortaa"/>
              <a:cs typeface="Comfortaa"/>
              <a:sym typeface="Comfortaa"/>
            </a:endParaRPr>
          </a:p>
          <a:p>
            <a:pPr indent="-47625" lvl="0" marL="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  Fractions - equivalent fractions, adding and subtracting fractions with different denominators, multiplying and dividing fractions</a:t>
            </a:r>
            <a:endParaRPr sz="750">
              <a:solidFill>
                <a:schemeClr val="dk1"/>
              </a:solidFill>
              <a:latin typeface="Comfortaa"/>
              <a:ea typeface="Comfortaa"/>
              <a:cs typeface="Comfortaa"/>
              <a:sym typeface="Comfortaa"/>
            </a:endParaRPr>
          </a:p>
          <a:p>
            <a:pPr indent="-47625" lvl="0" marL="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  Money problems</a:t>
            </a:r>
            <a:endParaRPr sz="750">
              <a:solidFill>
                <a:schemeClr val="dk1"/>
              </a:solidFill>
              <a:latin typeface="Comfortaa"/>
              <a:ea typeface="Comfortaa"/>
              <a:cs typeface="Comfortaa"/>
              <a:sym typeface="Comfortaa"/>
            </a:endParaRPr>
          </a:p>
          <a:p>
            <a:pPr indent="-47625" lvl="0" marL="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  Measure problems</a:t>
            </a:r>
            <a:endParaRPr sz="750">
              <a:solidFill>
                <a:schemeClr val="dk1"/>
              </a:solidFill>
              <a:latin typeface="Comfortaa"/>
              <a:ea typeface="Comfortaa"/>
              <a:cs typeface="Comfortaa"/>
              <a:sym typeface="Comfortaa"/>
            </a:endParaRPr>
          </a:p>
          <a:p>
            <a:pPr indent="-47625" lvl="0" marL="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  Perimeter problems</a:t>
            </a:r>
            <a:endParaRPr sz="750">
              <a:solidFill>
                <a:schemeClr val="dk1"/>
              </a:solidFill>
              <a:latin typeface="Comfortaa"/>
              <a:ea typeface="Comfortaa"/>
              <a:cs typeface="Comfortaa"/>
              <a:sym typeface="Comfortaa"/>
            </a:endParaRPr>
          </a:p>
          <a:p>
            <a:pPr indent="-47625" lvl="0" marL="0" rtl="0" algn="l">
              <a:spcBef>
                <a:spcPts val="0"/>
              </a:spcBef>
              <a:spcAft>
                <a:spcPts val="0"/>
              </a:spcAft>
              <a:buClr>
                <a:schemeClr val="dk1"/>
              </a:buClr>
              <a:buSzPts val="750"/>
              <a:buFont typeface="Comfortaa"/>
              <a:buChar char="●"/>
            </a:pPr>
            <a:r>
              <a:rPr lang="en-GB" sz="750">
                <a:solidFill>
                  <a:schemeClr val="dk1"/>
                </a:solidFill>
                <a:latin typeface="Comfortaa"/>
                <a:ea typeface="Comfortaa"/>
                <a:cs typeface="Comfortaa"/>
                <a:sym typeface="Comfortaa"/>
              </a:rPr>
              <a:t>  Angles and shape</a:t>
            </a:r>
            <a:endParaRPr sz="750">
              <a:solidFill>
                <a:schemeClr val="dk1"/>
              </a:solidFill>
              <a:latin typeface="Comfortaa"/>
              <a:ea typeface="Comfortaa"/>
              <a:cs typeface="Comfortaa"/>
              <a:sym typeface="Comfortaa"/>
            </a:endParaRPr>
          </a:p>
          <a:p>
            <a:pPr indent="0" lvl="0" marL="457200" rtl="0" algn="l">
              <a:spcBef>
                <a:spcPts val="0"/>
              </a:spcBef>
              <a:spcAft>
                <a:spcPts val="0"/>
              </a:spcAft>
              <a:buNone/>
            </a:pPr>
            <a:r>
              <a:t/>
            </a:r>
            <a:endParaRPr sz="75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50" u="sng">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50">
              <a:solidFill>
                <a:schemeClr val="dk1"/>
              </a:solidFill>
              <a:latin typeface="Comfortaa"/>
              <a:ea typeface="Comfortaa"/>
              <a:cs typeface="Comfortaa"/>
              <a:sym typeface="Comfortaa"/>
            </a:endParaRPr>
          </a:p>
          <a:p>
            <a:pPr indent="0" lvl="0" marL="457200" rtl="0" algn="l">
              <a:spcBef>
                <a:spcPts val="0"/>
              </a:spcBef>
              <a:spcAft>
                <a:spcPts val="0"/>
              </a:spcAft>
              <a:buNone/>
            </a:pPr>
            <a:r>
              <a:t/>
            </a:r>
            <a:endParaRPr b="1" sz="800" u="sng">
              <a:solidFill>
                <a:schemeClr val="dk1"/>
              </a:solidFill>
              <a:latin typeface="Comfortaa"/>
              <a:ea typeface="Comfortaa"/>
              <a:cs typeface="Comfortaa"/>
              <a:sym typeface="Comfortaa"/>
            </a:endParaRPr>
          </a:p>
        </p:txBody>
      </p:sp>
      <p:sp>
        <p:nvSpPr>
          <p:cNvPr id="66" name="Google Shape;66;p13"/>
          <p:cNvSpPr txBox="1"/>
          <p:nvPr/>
        </p:nvSpPr>
        <p:spPr>
          <a:xfrm>
            <a:off x="2903525" y="1401275"/>
            <a:ext cx="2630700" cy="19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1000" u="sng">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900" u="sng">
                <a:solidFill>
                  <a:schemeClr val="dk1"/>
                </a:solidFill>
                <a:latin typeface="Comfortaa"/>
                <a:ea typeface="Comfortaa"/>
                <a:cs typeface="Comfortaa"/>
                <a:sym typeface="Comfortaa"/>
              </a:rPr>
              <a:t>Living things and their habitats</a:t>
            </a:r>
            <a:endParaRPr sz="900" u="sng">
              <a:solidFill>
                <a:schemeClr val="dk1"/>
              </a:solidFill>
              <a:latin typeface="Comfortaa"/>
              <a:ea typeface="Comfortaa"/>
              <a:cs typeface="Comfortaa"/>
              <a:sym typeface="Comfortaa"/>
            </a:endParaRPr>
          </a:p>
          <a:p>
            <a:pPr indent="-140799" lvl="0" marL="89999"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Research animals and plants from a broad range of other habitats and decide where they belong in the classification system. </a:t>
            </a:r>
            <a:endParaRPr sz="800">
              <a:solidFill>
                <a:schemeClr val="dk1"/>
              </a:solidFill>
              <a:latin typeface="Comfortaa"/>
              <a:ea typeface="Comfortaa"/>
              <a:cs typeface="Comfortaa"/>
              <a:sym typeface="Comfortaa"/>
            </a:endParaRPr>
          </a:p>
          <a:p>
            <a:pPr indent="-140799" lvl="0" marL="89999"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Describe how living things are classified into broad groups according to common observable characteristics and based on similarities and differences, including microorganisms, plants and animals. </a:t>
            </a:r>
            <a:endParaRPr sz="800">
              <a:solidFill>
                <a:schemeClr val="dk1"/>
              </a:solidFill>
              <a:latin typeface="Comfortaa"/>
              <a:ea typeface="Comfortaa"/>
              <a:cs typeface="Comfortaa"/>
              <a:sym typeface="Comfortaa"/>
            </a:endParaRPr>
          </a:p>
          <a:p>
            <a:pPr indent="-140799" lvl="0" marL="89999"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Create an animal classification key. </a:t>
            </a:r>
            <a:endParaRPr sz="800">
              <a:solidFill>
                <a:schemeClr val="dk1"/>
              </a:solidFill>
              <a:latin typeface="Comfortaa"/>
              <a:ea typeface="Comfortaa"/>
              <a:cs typeface="Comfortaa"/>
              <a:sym typeface="Comfortaa"/>
            </a:endParaRPr>
          </a:p>
          <a:p>
            <a:pPr indent="-140799" lvl="0" marL="89999"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Understand microorganisms and that although some make us ill, some are used deliberately. </a:t>
            </a:r>
            <a:endParaRPr sz="800">
              <a:solidFill>
                <a:schemeClr val="dk1"/>
              </a:solidFill>
              <a:latin typeface="Comfortaa"/>
              <a:ea typeface="Comfortaa"/>
              <a:cs typeface="Comfortaa"/>
              <a:sym typeface="Comfortaa"/>
            </a:endParaRPr>
          </a:p>
        </p:txBody>
      </p:sp>
      <p:sp>
        <p:nvSpPr>
          <p:cNvPr id="67" name="Google Shape;67;p13"/>
          <p:cNvSpPr txBox="1"/>
          <p:nvPr/>
        </p:nvSpPr>
        <p:spPr>
          <a:xfrm>
            <a:off x="6092275" y="2764750"/>
            <a:ext cx="2545800" cy="9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000" u="sng">
                <a:solidFill>
                  <a:schemeClr val="dk1"/>
                </a:solidFill>
                <a:latin typeface="Comfortaa"/>
                <a:ea typeface="Comfortaa"/>
                <a:cs typeface="Comfortaa"/>
                <a:sym typeface="Comfortaa"/>
              </a:rPr>
              <a:t>Programming movements: Micro:bit</a:t>
            </a:r>
            <a:endParaRPr b="1" sz="1000" u="sng">
              <a:solidFill>
                <a:schemeClr val="dk1"/>
              </a:solidFill>
              <a:latin typeface="Comfortaa"/>
              <a:ea typeface="Comfortaa"/>
              <a:cs typeface="Comfortaa"/>
              <a:sym typeface="Comfortaa"/>
            </a:endParaRPr>
          </a:p>
          <a:p>
            <a:pPr indent="-139700" lvl="0" marL="179999" rtl="0" algn="l">
              <a:lnSpc>
                <a:spcPct val="100000"/>
              </a:lnSpc>
              <a:spcBef>
                <a:spcPts val="0"/>
              </a:spcBef>
              <a:spcAft>
                <a:spcPts val="0"/>
              </a:spcAft>
              <a:buClr>
                <a:schemeClr val="dk1"/>
              </a:buClr>
              <a:buSzPts val="850"/>
              <a:buFont typeface="Comfortaa"/>
              <a:buChar char="●"/>
            </a:pPr>
            <a:r>
              <a:rPr lang="en-GB" sz="850">
                <a:solidFill>
                  <a:schemeClr val="dk1"/>
                </a:solidFill>
                <a:latin typeface="Comfortaa"/>
                <a:ea typeface="Comfortaa"/>
                <a:cs typeface="Comfortaa"/>
                <a:sym typeface="Comfortaa"/>
              </a:rPr>
              <a:t>Understand how conditions are used in programs. </a:t>
            </a:r>
            <a:endParaRPr sz="850">
              <a:solidFill>
                <a:schemeClr val="dk1"/>
              </a:solidFill>
              <a:latin typeface="Comfortaa"/>
              <a:ea typeface="Comfortaa"/>
              <a:cs typeface="Comfortaa"/>
              <a:sym typeface="Comfortaa"/>
            </a:endParaRPr>
          </a:p>
          <a:p>
            <a:pPr indent="-139700" lvl="0" marL="179999" rtl="0" algn="l">
              <a:lnSpc>
                <a:spcPct val="100000"/>
              </a:lnSpc>
              <a:spcBef>
                <a:spcPts val="0"/>
              </a:spcBef>
              <a:spcAft>
                <a:spcPts val="0"/>
              </a:spcAft>
              <a:buClr>
                <a:schemeClr val="dk1"/>
              </a:buClr>
              <a:buSzPts val="850"/>
              <a:buFont typeface="Comfortaa"/>
              <a:buChar char="●"/>
            </a:pPr>
            <a:r>
              <a:rPr lang="en-GB" sz="850">
                <a:solidFill>
                  <a:schemeClr val="dk1"/>
                </a:solidFill>
                <a:latin typeface="Comfortaa"/>
                <a:ea typeface="Comfortaa"/>
                <a:cs typeface="Comfortaa"/>
                <a:sym typeface="Comfortaa"/>
              </a:rPr>
              <a:t>Use the ‘if...then...else…’ block</a:t>
            </a:r>
            <a:endParaRPr sz="850">
              <a:solidFill>
                <a:schemeClr val="dk1"/>
              </a:solidFill>
              <a:latin typeface="Comfortaa"/>
              <a:ea typeface="Comfortaa"/>
              <a:cs typeface="Comfortaa"/>
              <a:sym typeface="Comfortaa"/>
            </a:endParaRPr>
          </a:p>
          <a:p>
            <a:pPr indent="-139700" lvl="0" marL="179999" rtl="0" algn="l">
              <a:lnSpc>
                <a:spcPct val="100000"/>
              </a:lnSpc>
              <a:spcBef>
                <a:spcPts val="0"/>
              </a:spcBef>
              <a:spcAft>
                <a:spcPts val="0"/>
              </a:spcAft>
              <a:buClr>
                <a:schemeClr val="dk1"/>
              </a:buClr>
              <a:buSzPts val="850"/>
              <a:buFont typeface="Comfortaa"/>
              <a:buChar char="●"/>
            </a:pPr>
            <a:r>
              <a:rPr lang="en-GB" sz="850">
                <a:solidFill>
                  <a:schemeClr val="dk1"/>
                </a:solidFill>
                <a:latin typeface="Comfortaa"/>
                <a:ea typeface="Comfortaa"/>
                <a:cs typeface="Comfortaa"/>
                <a:sym typeface="Comfortaa"/>
              </a:rPr>
              <a:t>Plan a quiz using a storyboard </a:t>
            </a:r>
            <a:endParaRPr sz="850">
              <a:solidFill>
                <a:schemeClr val="dk1"/>
              </a:solidFill>
              <a:latin typeface="Comfortaa"/>
              <a:ea typeface="Comfortaa"/>
              <a:cs typeface="Comfortaa"/>
              <a:sym typeface="Comfortaa"/>
            </a:endParaRPr>
          </a:p>
          <a:p>
            <a:pPr indent="-139700" lvl="0" marL="179999" rtl="0" algn="l">
              <a:lnSpc>
                <a:spcPct val="100000"/>
              </a:lnSpc>
              <a:spcBef>
                <a:spcPts val="0"/>
              </a:spcBef>
              <a:spcAft>
                <a:spcPts val="0"/>
              </a:spcAft>
              <a:buClr>
                <a:schemeClr val="dk1"/>
              </a:buClr>
              <a:buSzPts val="850"/>
              <a:buFont typeface="Comfortaa"/>
              <a:buChar char="●"/>
            </a:pPr>
            <a:r>
              <a:rPr lang="en-GB" sz="850">
                <a:solidFill>
                  <a:schemeClr val="dk1"/>
                </a:solidFill>
                <a:latin typeface="Comfortaa"/>
                <a:ea typeface="Comfortaa"/>
                <a:cs typeface="Comfortaa"/>
                <a:sym typeface="Comfortaa"/>
              </a:rPr>
              <a:t>Design, write and debug programs that accomplish specific goals, including controlling or simulating physical systems; solve problems by decomposing them into smaller parts.</a:t>
            </a:r>
            <a:endParaRPr sz="850">
              <a:solidFill>
                <a:schemeClr val="dk1"/>
              </a:solidFill>
              <a:latin typeface="Comfortaa"/>
              <a:ea typeface="Comfortaa"/>
              <a:cs typeface="Comfortaa"/>
              <a:sym typeface="Comfortaa"/>
            </a:endParaRPr>
          </a:p>
          <a:p>
            <a:pPr indent="-139700" lvl="0" marL="179999" rtl="0" algn="l">
              <a:lnSpc>
                <a:spcPct val="100000"/>
              </a:lnSpc>
              <a:spcBef>
                <a:spcPts val="0"/>
              </a:spcBef>
              <a:spcAft>
                <a:spcPts val="0"/>
              </a:spcAft>
              <a:buClr>
                <a:schemeClr val="dk1"/>
              </a:buClr>
              <a:buSzPts val="850"/>
              <a:buFont typeface="Comfortaa"/>
              <a:buChar char="●"/>
            </a:pPr>
            <a:r>
              <a:rPr lang="en-GB" sz="850">
                <a:solidFill>
                  <a:schemeClr val="dk1"/>
                </a:solidFill>
                <a:latin typeface="Comfortaa"/>
                <a:ea typeface="Comfortaa"/>
                <a:cs typeface="Comfortaa"/>
                <a:sym typeface="Comfortaa"/>
              </a:rPr>
              <a:t>Use sequence, selection, and repetition in programs; work with variables and various forms of input and output.</a:t>
            </a:r>
            <a:endParaRPr sz="85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sz="900">
              <a:solidFill>
                <a:schemeClr val="dk1"/>
              </a:solidFill>
              <a:latin typeface="Comfortaa"/>
              <a:ea typeface="Comfortaa"/>
              <a:cs typeface="Comfortaa"/>
              <a:sym typeface="Comfortaa"/>
            </a:endParaRPr>
          </a:p>
        </p:txBody>
      </p:sp>
      <p:sp>
        <p:nvSpPr>
          <p:cNvPr id="68" name="Google Shape;68;p13"/>
          <p:cNvSpPr txBox="1"/>
          <p:nvPr/>
        </p:nvSpPr>
        <p:spPr>
          <a:xfrm>
            <a:off x="5810425" y="930313"/>
            <a:ext cx="31095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000" u="sng">
              <a:solidFill>
                <a:schemeClr val="dk1"/>
              </a:solidFill>
              <a:latin typeface="Comfortaa"/>
              <a:ea typeface="Comfortaa"/>
              <a:cs typeface="Comfortaa"/>
              <a:sym typeface="Comfortaa"/>
            </a:endParaRPr>
          </a:p>
          <a:p>
            <a:pPr indent="0" lvl="0" marL="0" rtl="0" algn="l">
              <a:spcBef>
                <a:spcPts val="0"/>
              </a:spcBef>
              <a:spcAft>
                <a:spcPts val="0"/>
              </a:spcAft>
              <a:buNone/>
            </a:pPr>
            <a:r>
              <a:rPr b="1" lang="en-GB" sz="1000" u="sng">
                <a:solidFill>
                  <a:schemeClr val="dk1"/>
                </a:solidFill>
                <a:latin typeface="Comfortaa"/>
                <a:ea typeface="Comfortaa"/>
                <a:cs typeface="Comfortaa"/>
                <a:sym typeface="Comfortaa"/>
              </a:rPr>
              <a:t>Central America</a:t>
            </a:r>
            <a:endParaRPr sz="1000">
              <a:solidFill>
                <a:schemeClr val="dk1"/>
              </a:solidFill>
              <a:latin typeface="Comfortaa"/>
              <a:ea typeface="Comfortaa"/>
              <a:cs typeface="Comfortaa"/>
              <a:sym typeface="Comfortaa"/>
            </a:endParaRPr>
          </a:p>
          <a:p>
            <a:pPr indent="-279400" lvl="0" marL="269999"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Where is Central America?</a:t>
            </a:r>
            <a:endParaRPr sz="800">
              <a:solidFill>
                <a:schemeClr val="dk1"/>
              </a:solidFill>
              <a:latin typeface="Comfortaa"/>
              <a:ea typeface="Comfortaa"/>
              <a:cs typeface="Comfortaa"/>
              <a:sym typeface="Comfortaa"/>
            </a:endParaRPr>
          </a:p>
          <a:p>
            <a:pPr indent="-279400" lvl="0" marL="269999"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What are the physical features of Central America?</a:t>
            </a:r>
            <a:endParaRPr sz="800">
              <a:solidFill>
                <a:schemeClr val="dk1"/>
              </a:solidFill>
              <a:latin typeface="Comfortaa"/>
              <a:ea typeface="Comfortaa"/>
              <a:cs typeface="Comfortaa"/>
              <a:sym typeface="Comfortaa"/>
            </a:endParaRPr>
          </a:p>
          <a:p>
            <a:pPr indent="-279400" lvl="0" marL="269999"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What are the human features of Central America?</a:t>
            </a:r>
            <a:endParaRPr sz="800">
              <a:solidFill>
                <a:schemeClr val="dk1"/>
              </a:solidFill>
              <a:latin typeface="Comfortaa"/>
              <a:ea typeface="Comfortaa"/>
              <a:cs typeface="Comfortaa"/>
              <a:sym typeface="Comfortaa"/>
            </a:endParaRPr>
          </a:p>
          <a:p>
            <a:pPr indent="-279400" lvl="0" marL="269999"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How does the Panama Canal affect global trade?</a:t>
            </a:r>
            <a:endParaRPr sz="800">
              <a:solidFill>
                <a:schemeClr val="dk1"/>
              </a:solidFill>
              <a:latin typeface="Comfortaa"/>
              <a:ea typeface="Comfortaa"/>
              <a:cs typeface="Comfortaa"/>
              <a:sym typeface="Comfortaa"/>
            </a:endParaRPr>
          </a:p>
          <a:p>
            <a:pPr indent="-279400" lvl="0" marL="269999"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Fieldwork: How can we map the landscape around a canal?</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50">
              <a:solidFill>
                <a:schemeClr val="dk1"/>
              </a:solidFill>
              <a:latin typeface="Comfortaa"/>
              <a:ea typeface="Comfortaa"/>
              <a:cs typeface="Comfortaa"/>
              <a:sym typeface="Comfortaa"/>
            </a:endParaRPr>
          </a:p>
        </p:txBody>
      </p:sp>
      <p:sp>
        <p:nvSpPr>
          <p:cNvPr id="69" name="Google Shape;69;p13"/>
          <p:cNvSpPr txBox="1"/>
          <p:nvPr/>
        </p:nvSpPr>
        <p:spPr>
          <a:xfrm rot="-486551">
            <a:off x="1247835" y="15684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latin typeface="Comfortaa"/>
                <a:ea typeface="Comfortaa"/>
                <a:cs typeface="Comfortaa"/>
                <a:sym typeface="Comfortaa"/>
              </a:rPr>
              <a:t>Year 6</a:t>
            </a:r>
            <a:endParaRPr sz="1300">
              <a:latin typeface="Comfortaa"/>
              <a:ea typeface="Comfortaa"/>
              <a:cs typeface="Comfortaa"/>
              <a:sym typeface="Comfortaa"/>
            </a:endParaRPr>
          </a:p>
        </p:txBody>
      </p:sp>
      <p:pic>
        <p:nvPicPr>
          <p:cNvPr id="70" name="Google Shape;70;p13"/>
          <p:cNvPicPr preferRelativeResize="0"/>
          <p:nvPr/>
        </p:nvPicPr>
        <p:blipFill>
          <a:blip r:embed="rId3">
            <a:alphaModFix/>
          </a:blip>
          <a:stretch>
            <a:fillRect/>
          </a:stretch>
        </p:blipFill>
        <p:spPr>
          <a:xfrm>
            <a:off x="2152675" y="1668737"/>
            <a:ext cx="459402" cy="705600"/>
          </a:xfrm>
          <a:prstGeom prst="rect">
            <a:avLst/>
          </a:prstGeom>
          <a:noFill/>
          <a:ln>
            <a:noFill/>
          </a:ln>
        </p:spPr>
      </p:pic>
      <p:pic>
        <p:nvPicPr>
          <p:cNvPr id="71" name="Google Shape;71;p13"/>
          <p:cNvPicPr preferRelativeResize="0"/>
          <p:nvPr/>
        </p:nvPicPr>
        <p:blipFill>
          <a:blip r:embed="rId4">
            <a:alphaModFix/>
          </a:blip>
          <a:stretch>
            <a:fillRect/>
          </a:stretch>
        </p:blipFill>
        <p:spPr>
          <a:xfrm>
            <a:off x="8154828" y="699498"/>
            <a:ext cx="558746" cy="413175"/>
          </a:xfrm>
          <a:prstGeom prst="rect">
            <a:avLst/>
          </a:prstGeom>
          <a:noFill/>
          <a:ln>
            <a:noFill/>
          </a:ln>
        </p:spPr>
      </p:pic>
      <p:pic>
        <p:nvPicPr>
          <p:cNvPr id="72" name="Google Shape;72;p13"/>
          <p:cNvPicPr preferRelativeResize="0"/>
          <p:nvPr/>
        </p:nvPicPr>
        <p:blipFill>
          <a:blip r:embed="rId5">
            <a:alphaModFix/>
          </a:blip>
          <a:stretch>
            <a:fillRect/>
          </a:stretch>
        </p:blipFill>
        <p:spPr>
          <a:xfrm>
            <a:off x="8354419" y="4419824"/>
            <a:ext cx="690055" cy="55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p:nvPr/>
        </p:nvSpPr>
        <p:spPr>
          <a:xfrm>
            <a:off x="3234625" y="2968550"/>
            <a:ext cx="2630100" cy="1757100"/>
          </a:xfrm>
          <a:prstGeom prst="foldedCorner">
            <a:avLst>
              <a:gd fmla="val 25843" name="adj"/>
            </a:avLst>
          </a:prstGeom>
          <a:solidFill>
            <a:srgbClr val="FFFFFF"/>
          </a:solidFill>
          <a:ln cap="flat" cmpd="sng" w="9525">
            <a:solidFill>
              <a:srgbClr val="F9CB9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50">
              <a:latin typeface="Comfortaa"/>
              <a:ea typeface="Comfortaa"/>
              <a:cs typeface="Comfortaa"/>
              <a:sym typeface="Comfortaa"/>
            </a:endParaRPr>
          </a:p>
          <a:p>
            <a:pPr indent="0" lvl="0" marL="0" rtl="0" algn="l">
              <a:spcBef>
                <a:spcPts val="0"/>
              </a:spcBef>
              <a:spcAft>
                <a:spcPts val="0"/>
              </a:spcAft>
              <a:buNone/>
            </a:pPr>
            <a:r>
              <a:t/>
            </a:r>
            <a:endParaRPr sz="850">
              <a:latin typeface="Comfortaa"/>
              <a:ea typeface="Comfortaa"/>
              <a:cs typeface="Comfortaa"/>
              <a:sym typeface="Comfortaa"/>
            </a:endParaRPr>
          </a:p>
          <a:p>
            <a:pPr indent="0" lvl="0" marL="0" rtl="0" algn="l">
              <a:spcBef>
                <a:spcPts val="0"/>
              </a:spcBef>
              <a:spcAft>
                <a:spcPts val="0"/>
              </a:spcAft>
              <a:buNone/>
            </a:pPr>
            <a:r>
              <a:rPr lang="en-GB" sz="800">
                <a:solidFill>
                  <a:schemeClr val="dk1"/>
                </a:solidFill>
                <a:latin typeface="Comfortaa"/>
                <a:ea typeface="Comfortaa"/>
                <a:cs typeface="Comfortaa"/>
                <a:sym typeface="Comfortaa"/>
              </a:rPr>
              <a:t>In PSHE year 6 will be learning about relationships and healthy lifestyles: </a:t>
            </a:r>
            <a:endParaRPr sz="800">
              <a:solidFill>
                <a:schemeClr val="dk1"/>
              </a:solidFill>
              <a:latin typeface="Comfortaa"/>
              <a:ea typeface="Comfortaa"/>
              <a:cs typeface="Comfortaa"/>
              <a:sym typeface="Comfortaa"/>
            </a:endParaRPr>
          </a:p>
          <a:p>
            <a:pPr indent="-279400" lvl="0" marL="36000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Taking responsibility for their health </a:t>
            </a:r>
            <a:endParaRPr sz="800">
              <a:solidFill>
                <a:schemeClr val="dk1"/>
              </a:solidFill>
              <a:latin typeface="Comfortaa"/>
              <a:ea typeface="Comfortaa"/>
              <a:cs typeface="Comfortaa"/>
              <a:sym typeface="Comfortaa"/>
            </a:endParaRPr>
          </a:p>
          <a:p>
            <a:pPr indent="-279400" lvl="0" marL="36000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Making choices that will benefit their health well-being </a:t>
            </a:r>
            <a:endParaRPr sz="800">
              <a:solidFill>
                <a:schemeClr val="dk1"/>
              </a:solidFill>
              <a:latin typeface="Comfortaa"/>
              <a:ea typeface="Comfortaa"/>
              <a:cs typeface="Comfortaa"/>
              <a:sym typeface="Comfortaa"/>
            </a:endParaRPr>
          </a:p>
          <a:p>
            <a:pPr indent="-279400" lvl="0" marL="36000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Thinking about decisions that may put them in a vulnerable position. </a:t>
            </a:r>
            <a:endParaRPr sz="800">
              <a:solidFill>
                <a:schemeClr val="dk1"/>
              </a:solidFill>
              <a:latin typeface="Comfortaa"/>
              <a:ea typeface="Comfortaa"/>
              <a:cs typeface="Comfortaa"/>
              <a:sym typeface="Comfortaa"/>
            </a:endParaRPr>
          </a:p>
          <a:p>
            <a:pPr indent="-279400" lvl="0" marL="36000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Understand mental health and what it means to be emotionally well. </a:t>
            </a:r>
            <a:endParaRPr sz="800">
              <a:solidFill>
                <a:schemeClr val="dk1"/>
              </a:solidFill>
              <a:latin typeface="Comfortaa"/>
              <a:ea typeface="Comfortaa"/>
              <a:cs typeface="Comfortaa"/>
              <a:sym typeface="Comfortaa"/>
            </a:endParaRPr>
          </a:p>
        </p:txBody>
      </p:sp>
      <p:sp>
        <p:nvSpPr>
          <p:cNvPr id="78" name="Google Shape;78;p14"/>
          <p:cNvSpPr/>
          <p:nvPr/>
        </p:nvSpPr>
        <p:spPr>
          <a:xfrm>
            <a:off x="5815175" y="2862950"/>
            <a:ext cx="3135600" cy="2227800"/>
          </a:xfrm>
          <a:prstGeom prst="ellipseRibbon2">
            <a:avLst>
              <a:gd fmla="val 25000" name="adj1"/>
              <a:gd fmla="val 100000" name="adj2"/>
              <a:gd fmla="val 12500" name="adj3"/>
            </a:avLst>
          </a:prstGeom>
          <a:solidFill>
            <a:srgbClr val="FFFFFF"/>
          </a:solidFill>
          <a:ln cap="flat" cmpd="sng" w="952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omfortaa"/>
              <a:ea typeface="Comfortaa"/>
              <a:cs typeface="Comfortaa"/>
              <a:sym typeface="Comfortaa"/>
            </a:endParaRPr>
          </a:p>
        </p:txBody>
      </p:sp>
      <p:sp>
        <p:nvSpPr>
          <p:cNvPr id="79" name="Google Shape;79;p14"/>
          <p:cNvSpPr/>
          <p:nvPr/>
        </p:nvSpPr>
        <p:spPr>
          <a:xfrm>
            <a:off x="4674750" y="874552"/>
            <a:ext cx="2731200" cy="1919100"/>
          </a:xfrm>
          <a:prstGeom prst="doubleWave">
            <a:avLst>
              <a:gd fmla="val 6250" name="adj1"/>
              <a:gd fmla="val 0" name="adj2"/>
            </a:avLst>
          </a:prstGeom>
          <a:solidFill>
            <a:srgbClr val="FFFFFF"/>
          </a:solidFill>
          <a:ln cap="flat" cmpd="sng" w="9525">
            <a:solidFill>
              <a:srgbClr val="C27BA0"/>
            </a:solidFill>
            <a:prstDash val="solid"/>
            <a:round/>
            <a:headEnd len="sm" w="sm" type="none"/>
            <a:tailEnd len="sm" w="sm" type="none"/>
          </a:ln>
        </p:spPr>
        <p:txBody>
          <a:bodyPr anchorCtr="0" anchor="t" bIns="91425" lIns="91425" spcFirstLastPara="1" rIns="91425" wrap="square" tIns="91425">
            <a:noAutofit/>
          </a:bodyPr>
          <a:lstStyle/>
          <a:p>
            <a:pPr indent="-140799" lvl="0" marL="179999" rtl="0" algn="l">
              <a:spcBef>
                <a:spcPts val="0"/>
              </a:spcBef>
              <a:spcAft>
                <a:spcPts val="0"/>
              </a:spcAft>
              <a:buSzPts val="800"/>
              <a:buFont typeface="Comfortaa"/>
              <a:buChar char="●"/>
            </a:pPr>
            <a:r>
              <a:rPr lang="en-GB" sz="800">
                <a:latin typeface="Comfortaa"/>
                <a:ea typeface="Comfortaa"/>
                <a:cs typeface="Comfortaa"/>
                <a:sym typeface="Comfortaa"/>
              </a:rPr>
              <a:t>Explore the role of leaders  and why they are important in communities and organisations. </a:t>
            </a:r>
            <a:endParaRPr sz="800">
              <a:latin typeface="Comfortaa"/>
              <a:ea typeface="Comfortaa"/>
              <a:cs typeface="Comfortaa"/>
              <a:sym typeface="Comfortaa"/>
            </a:endParaRPr>
          </a:p>
          <a:p>
            <a:pPr indent="-140799" lvl="0" marL="179999" rtl="0" algn="l">
              <a:spcBef>
                <a:spcPts val="0"/>
              </a:spcBef>
              <a:spcAft>
                <a:spcPts val="0"/>
              </a:spcAft>
              <a:buSzPts val="800"/>
              <a:buFont typeface="Comfortaa"/>
              <a:buChar char="●"/>
            </a:pPr>
            <a:r>
              <a:rPr lang="en-GB" sz="800">
                <a:latin typeface="Comfortaa"/>
                <a:ea typeface="Comfortaa"/>
                <a:cs typeface="Comfortaa"/>
                <a:sym typeface="Comfortaa"/>
              </a:rPr>
              <a:t>Identify the qualities and characteristics that make someone an effective leader.</a:t>
            </a:r>
            <a:endParaRPr sz="800">
              <a:latin typeface="Comfortaa"/>
              <a:ea typeface="Comfortaa"/>
              <a:cs typeface="Comfortaa"/>
              <a:sym typeface="Comfortaa"/>
            </a:endParaRPr>
          </a:p>
          <a:p>
            <a:pPr indent="-140799" lvl="0" marL="179999" rtl="0" algn="l">
              <a:spcBef>
                <a:spcPts val="0"/>
              </a:spcBef>
              <a:spcAft>
                <a:spcPts val="0"/>
              </a:spcAft>
              <a:buSzPts val="800"/>
              <a:buFont typeface="Comfortaa"/>
              <a:buChar char="●"/>
            </a:pPr>
            <a:r>
              <a:rPr lang="en-GB" sz="800">
                <a:latin typeface="Comfortaa"/>
                <a:ea typeface="Comfortaa"/>
                <a:cs typeface="Comfortaa"/>
                <a:sym typeface="Comfortaa"/>
              </a:rPr>
              <a:t>Learn about an important religious leader in the Newham community and their contributions.</a:t>
            </a:r>
            <a:endParaRPr sz="800">
              <a:latin typeface="Comfortaa"/>
              <a:ea typeface="Comfortaa"/>
              <a:cs typeface="Comfortaa"/>
              <a:sym typeface="Comfortaa"/>
            </a:endParaRPr>
          </a:p>
          <a:p>
            <a:pPr indent="-140799" lvl="0" marL="179999" rtl="0" algn="l">
              <a:spcBef>
                <a:spcPts val="0"/>
              </a:spcBef>
              <a:spcAft>
                <a:spcPts val="0"/>
              </a:spcAft>
              <a:buSzPts val="800"/>
              <a:buFont typeface="Comfortaa"/>
              <a:buChar char="●"/>
            </a:pPr>
            <a:r>
              <a:rPr lang="en-GB" sz="800">
                <a:latin typeface="Comfortaa"/>
                <a:ea typeface="Comfortaa"/>
                <a:cs typeface="Comfortaa"/>
                <a:sym typeface="Comfortaa"/>
              </a:rPr>
              <a:t>Discover significant religious leaders from around the world and their impact on </a:t>
            </a:r>
            <a:endParaRPr sz="800">
              <a:latin typeface="Comfortaa"/>
              <a:ea typeface="Comfortaa"/>
              <a:cs typeface="Comfortaa"/>
              <a:sym typeface="Comfortaa"/>
            </a:endParaRPr>
          </a:p>
          <a:p>
            <a:pPr indent="0" lvl="0" marL="0" rtl="0" algn="l">
              <a:spcBef>
                <a:spcPts val="0"/>
              </a:spcBef>
              <a:spcAft>
                <a:spcPts val="0"/>
              </a:spcAft>
              <a:buNone/>
            </a:pPr>
            <a:r>
              <a:rPr lang="en-GB" sz="800">
                <a:latin typeface="Comfortaa"/>
                <a:ea typeface="Comfortaa"/>
                <a:cs typeface="Comfortaa"/>
                <a:sym typeface="Comfortaa"/>
              </a:rPr>
              <a:t>      their respective faiths.</a:t>
            </a:r>
            <a:endParaRPr sz="800">
              <a:latin typeface="Comfortaa"/>
              <a:ea typeface="Comfortaa"/>
              <a:cs typeface="Comfortaa"/>
              <a:sym typeface="Comfortaa"/>
            </a:endParaRPr>
          </a:p>
        </p:txBody>
      </p:sp>
      <p:sp>
        <p:nvSpPr>
          <p:cNvPr id="80" name="Google Shape;80;p14"/>
          <p:cNvSpPr/>
          <p:nvPr/>
        </p:nvSpPr>
        <p:spPr>
          <a:xfrm>
            <a:off x="6063325" y="2913275"/>
            <a:ext cx="1473900" cy="367500"/>
          </a:xfrm>
          <a:prstGeom prst="snip2DiagRect">
            <a:avLst>
              <a:gd fmla="val 0" name="adj1"/>
              <a:gd fmla="val 50000" name="adj2"/>
            </a:avLst>
          </a:prstGeom>
          <a:solidFill>
            <a:srgbClr val="FFFFFF"/>
          </a:solidFill>
          <a:ln cap="flat" cmpd="sng" w="19050">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latin typeface="Comfortaa"/>
                <a:ea typeface="Comfortaa"/>
                <a:cs typeface="Comfortaa"/>
                <a:sym typeface="Comfortaa"/>
              </a:rPr>
              <a:t>ART</a:t>
            </a:r>
            <a:endParaRPr b="1" sz="1100">
              <a:latin typeface="Comfortaa"/>
              <a:ea typeface="Comfortaa"/>
              <a:cs typeface="Comfortaa"/>
              <a:sym typeface="Comfortaa"/>
            </a:endParaRPr>
          </a:p>
        </p:txBody>
      </p:sp>
      <p:sp>
        <p:nvSpPr>
          <p:cNvPr id="81" name="Google Shape;81;p14"/>
          <p:cNvSpPr/>
          <p:nvPr/>
        </p:nvSpPr>
        <p:spPr>
          <a:xfrm>
            <a:off x="486325" y="2974700"/>
            <a:ext cx="2549700" cy="1820100"/>
          </a:xfrm>
          <a:prstGeom prst="round2SameRect">
            <a:avLst>
              <a:gd fmla="val 34012" name="adj1"/>
              <a:gd fmla="val 0" name="adj2"/>
            </a:avLst>
          </a:prstGeom>
          <a:solidFill>
            <a:srgbClr val="FFFFFF"/>
          </a:solidFill>
          <a:ln cap="flat" cmpd="sng" w="9525">
            <a:solidFill>
              <a:srgbClr val="A64D7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9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9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1000">
                <a:solidFill>
                  <a:schemeClr val="dk1"/>
                </a:solidFill>
                <a:latin typeface="Comfortaa"/>
                <a:ea typeface="Comfortaa"/>
                <a:cs typeface="Comfortaa"/>
                <a:sym typeface="Comfortaa"/>
              </a:rPr>
              <a:t>The children will continue learning the violin, learning:</a:t>
            </a:r>
            <a:endParaRPr sz="10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1000">
                <a:solidFill>
                  <a:schemeClr val="dk1"/>
                </a:solidFill>
                <a:latin typeface="Comfortaa"/>
                <a:ea typeface="Comfortaa"/>
                <a:cs typeface="Comfortaa"/>
                <a:sym typeface="Comfortaa"/>
              </a:rPr>
              <a:t>-how to play scales</a:t>
            </a:r>
            <a:endParaRPr sz="10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1000">
                <a:solidFill>
                  <a:schemeClr val="dk1"/>
                </a:solidFill>
                <a:latin typeface="Comfortaa"/>
                <a:ea typeface="Comfortaa"/>
                <a:cs typeface="Comfortaa"/>
                <a:sym typeface="Comfortaa"/>
              </a:rPr>
              <a:t>-how to play in an </a:t>
            </a:r>
            <a:r>
              <a:rPr lang="en-GB" sz="1000">
                <a:solidFill>
                  <a:schemeClr val="dk1"/>
                </a:solidFill>
                <a:latin typeface="Comfortaa"/>
                <a:ea typeface="Comfortaa"/>
                <a:cs typeface="Comfortaa"/>
                <a:sym typeface="Comfortaa"/>
              </a:rPr>
              <a:t>ensemble</a:t>
            </a:r>
            <a:endParaRPr sz="10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GB" sz="1000">
                <a:solidFill>
                  <a:schemeClr val="dk1"/>
                </a:solidFill>
                <a:latin typeface="Comfortaa"/>
                <a:ea typeface="Comfortaa"/>
                <a:cs typeface="Comfortaa"/>
                <a:sym typeface="Comfortaa"/>
              </a:rPr>
              <a:t>-how to play rhythms</a:t>
            </a:r>
            <a:endParaRPr sz="1000">
              <a:solidFill>
                <a:schemeClr val="dk1"/>
              </a:solidFill>
              <a:latin typeface="Comfortaa"/>
              <a:ea typeface="Comfortaa"/>
              <a:cs typeface="Comfortaa"/>
              <a:sym typeface="Comfortaa"/>
            </a:endParaRPr>
          </a:p>
        </p:txBody>
      </p:sp>
      <p:sp>
        <p:nvSpPr>
          <p:cNvPr id="82" name="Google Shape;82;p14"/>
          <p:cNvSpPr txBox="1"/>
          <p:nvPr/>
        </p:nvSpPr>
        <p:spPr>
          <a:xfrm>
            <a:off x="3499900" y="3004706"/>
            <a:ext cx="1282500" cy="294000"/>
          </a:xfrm>
          <a:prstGeom prst="rect">
            <a:avLst/>
          </a:prstGeom>
          <a:solidFill>
            <a:srgbClr val="FFFFFF"/>
          </a:solidFill>
          <a:ln cap="flat" cmpd="sng" w="1905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PSHE</a:t>
            </a:r>
            <a:endParaRPr b="1">
              <a:latin typeface="Comfortaa"/>
              <a:ea typeface="Comfortaa"/>
              <a:cs typeface="Comfortaa"/>
              <a:sym typeface="Comfortaa"/>
            </a:endParaRPr>
          </a:p>
        </p:txBody>
      </p:sp>
      <p:sp>
        <p:nvSpPr>
          <p:cNvPr id="83" name="Google Shape;83;p14"/>
          <p:cNvSpPr/>
          <p:nvPr/>
        </p:nvSpPr>
        <p:spPr>
          <a:xfrm>
            <a:off x="1679500" y="2948650"/>
            <a:ext cx="1473900" cy="486300"/>
          </a:xfrm>
          <a:prstGeom prst="teardrop">
            <a:avLst>
              <a:gd fmla="val 100000" name="adj"/>
            </a:avLst>
          </a:prstGeom>
          <a:solidFill>
            <a:srgbClr val="FFFFFF"/>
          </a:solidFill>
          <a:ln cap="flat" cmpd="sng" w="19050">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Music</a:t>
            </a:r>
            <a:endParaRPr b="1">
              <a:latin typeface="Comfortaa"/>
              <a:ea typeface="Comfortaa"/>
              <a:cs typeface="Comfortaa"/>
              <a:sym typeface="Comfortaa"/>
            </a:endParaRPr>
          </a:p>
        </p:txBody>
      </p:sp>
      <p:sp>
        <p:nvSpPr>
          <p:cNvPr id="84" name="Google Shape;84;p14"/>
          <p:cNvSpPr/>
          <p:nvPr/>
        </p:nvSpPr>
        <p:spPr>
          <a:xfrm>
            <a:off x="4782400" y="782275"/>
            <a:ext cx="2247600" cy="296100"/>
          </a:xfrm>
          <a:prstGeom prst="roundRect">
            <a:avLst>
              <a:gd fmla="val 16667" name="adj"/>
            </a:avLst>
          </a:prstGeom>
          <a:solidFill>
            <a:srgbClr val="FFFFFF"/>
          </a:solid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Religious Education</a:t>
            </a:r>
            <a:endParaRPr b="1">
              <a:latin typeface="Comfortaa"/>
              <a:ea typeface="Comfortaa"/>
              <a:cs typeface="Comfortaa"/>
              <a:sym typeface="Comfortaa"/>
            </a:endParaRPr>
          </a:p>
        </p:txBody>
      </p:sp>
      <p:sp>
        <p:nvSpPr>
          <p:cNvPr id="85" name="Google Shape;85;p14"/>
          <p:cNvSpPr/>
          <p:nvPr/>
        </p:nvSpPr>
        <p:spPr>
          <a:xfrm>
            <a:off x="7450100" y="614250"/>
            <a:ext cx="1378200" cy="1446600"/>
          </a:xfrm>
          <a:prstGeom prst="downArrowCallout">
            <a:avLst>
              <a:gd fmla="val 25000" name="adj1"/>
              <a:gd fmla="val 25000" name="adj2"/>
              <a:gd fmla="val 25000" name="adj3"/>
              <a:gd fmla="val 64977" name="adj4"/>
            </a:avLst>
          </a:prstGeom>
          <a:solidFill>
            <a:srgbClr val="FF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900">
                <a:solidFill>
                  <a:schemeClr val="dk1"/>
                </a:solidFill>
                <a:latin typeface="Comfortaa"/>
                <a:ea typeface="Comfortaa"/>
                <a:cs typeface="Comfortaa"/>
                <a:sym typeface="Comfortaa"/>
              </a:rPr>
              <a:t>Geography Fieldwork - mapping a location by a canal.</a:t>
            </a:r>
            <a:endParaRPr sz="9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1"/>
              </a:solidFill>
              <a:latin typeface="Comfortaa"/>
              <a:ea typeface="Comfortaa"/>
              <a:cs typeface="Comfortaa"/>
              <a:sym typeface="Comfortaa"/>
            </a:endParaRPr>
          </a:p>
        </p:txBody>
      </p:sp>
      <p:sp>
        <p:nvSpPr>
          <p:cNvPr id="86" name="Google Shape;86;p14"/>
          <p:cNvSpPr/>
          <p:nvPr/>
        </p:nvSpPr>
        <p:spPr>
          <a:xfrm>
            <a:off x="7450088" y="2060975"/>
            <a:ext cx="1473876" cy="486324"/>
          </a:xfrm>
          <a:prstGeom prst="flowChartTerminator">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Curriculum Enrichment</a:t>
            </a:r>
            <a:endParaRPr b="1">
              <a:latin typeface="Comfortaa"/>
              <a:ea typeface="Comfortaa"/>
              <a:cs typeface="Comfortaa"/>
              <a:sym typeface="Comfortaa"/>
            </a:endParaRPr>
          </a:p>
        </p:txBody>
      </p:sp>
      <p:graphicFrame>
        <p:nvGraphicFramePr>
          <p:cNvPr id="87" name="Google Shape;87;p14"/>
          <p:cNvGraphicFramePr/>
          <p:nvPr/>
        </p:nvGraphicFramePr>
        <p:xfrm>
          <a:off x="373150" y="744825"/>
          <a:ext cx="3000000" cy="3000000"/>
        </p:xfrm>
        <a:graphic>
          <a:graphicData uri="http://schemas.openxmlformats.org/drawingml/2006/table">
            <a:tbl>
              <a:tblPr>
                <a:noFill/>
                <a:tableStyleId>{8EAD31A5-B796-4FCE-BC27-9D2BA63028DE}</a:tableStyleId>
              </a:tblPr>
              <a:tblGrid>
                <a:gridCol w="1393750"/>
                <a:gridCol w="747825"/>
                <a:gridCol w="2039675"/>
              </a:tblGrid>
              <a:tr h="346450">
                <a:tc gridSpan="3">
                  <a:txBody>
                    <a:bodyPr/>
                    <a:lstStyle/>
                    <a:p>
                      <a:pPr indent="0" lvl="0" marL="0" rtl="0" algn="ctr">
                        <a:spcBef>
                          <a:spcPts val="0"/>
                        </a:spcBef>
                        <a:spcAft>
                          <a:spcPts val="0"/>
                        </a:spcAft>
                        <a:buNone/>
                      </a:pPr>
                      <a:r>
                        <a:rPr b="1" lang="en-GB" sz="1100">
                          <a:solidFill>
                            <a:srgbClr val="000000"/>
                          </a:solidFill>
                          <a:latin typeface="Comfortaa"/>
                          <a:ea typeface="Comfortaa"/>
                          <a:cs typeface="Comfortaa"/>
                          <a:sym typeface="Comfortaa"/>
                        </a:rPr>
                        <a:t>Physical Education (PE)</a:t>
                      </a:r>
                      <a:endParaRPr b="1" sz="1100">
                        <a:latin typeface="Comfortaa"/>
                        <a:ea typeface="Comfortaa"/>
                        <a:cs typeface="Comfortaa"/>
                        <a:sym typeface="Comfortaa"/>
                      </a:endParaRPr>
                    </a:p>
                  </a:txBody>
                  <a:tcPr marT="91425" marB="91425" marR="91425" marL="91425">
                    <a:lnL cap="flat" cmpd="sng" w="28575">
                      <a:solidFill>
                        <a:srgbClr val="D5A6BD"/>
                      </a:solidFill>
                      <a:prstDash val="solid"/>
                      <a:round/>
                      <a:headEnd len="sm" w="sm" type="none"/>
                      <a:tailEnd len="sm" w="sm" type="none"/>
                    </a:lnL>
                    <a:lnR cap="flat" cmpd="sng" w="28575">
                      <a:solidFill>
                        <a:srgbClr val="D5A6BD"/>
                      </a:solidFill>
                      <a:prstDash val="solid"/>
                      <a:round/>
                      <a:headEnd len="sm" w="sm" type="none"/>
                      <a:tailEnd len="sm" w="sm" type="none"/>
                    </a:lnR>
                    <a:lnT cap="flat" cmpd="sng" w="28575">
                      <a:solidFill>
                        <a:srgbClr val="D5A6BD"/>
                      </a:solidFill>
                      <a:prstDash val="solid"/>
                      <a:round/>
                      <a:headEnd len="sm" w="sm" type="none"/>
                      <a:tailEnd len="sm" w="sm" type="none"/>
                    </a:lnT>
                    <a:lnB cap="flat" cmpd="sng" w="28575">
                      <a:solidFill>
                        <a:srgbClr val="D5A6BD"/>
                      </a:solidFill>
                      <a:prstDash val="solid"/>
                      <a:round/>
                      <a:headEnd len="sm" w="sm" type="none"/>
                      <a:tailEnd len="sm" w="sm" type="none"/>
                    </a:lnB>
                    <a:solidFill>
                      <a:srgbClr val="FFFFFF"/>
                    </a:solidFill>
                  </a:tcPr>
                </a:tc>
                <a:tc hMerge="1"/>
                <a:tc hMerge="1"/>
              </a:tr>
              <a:tr h="286200">
                <a:tc gridSpan="2">
                  <a:txBody>
                    <a:bodyPr/>
                    <a:lstStyle/>
                    <a:p>
                      <a:pPr indent="0" lvl="0" marL="0" rtl="0" algn="l">
                        <a:spcBef>
                          <a:spcPts val="0"/>
                        </a:spcBef>
                        <a:spcAft>
                          <a:spcPts val="0"/>
                        </a:spcAft>
                        <a:buNone/>
                      </a:pPr>
                      <a:r>
                        <a:rPr lang="en-GB" sz="700">
                          <a:latin typeface="Comfortaa"/>
                          <a:ea typeface="Comfortaa"/>
                          <a:cs typeface="Comfortaa"/>
                          <a:sym typeface="Comfortaa"/>
                        </a:rPr>
                        <a:t>This term your PE will be on: Wednesdays </a:t>
                      </a:r>
                      <a:endParaRPr sz="7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2857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FEFEF"/>
                    </a:solidFill>
                  </a:tcPr>
                </a:tc>
                <a:tc hMerge="1"/>
                <a:tc rowSpan="2">
                  <a:txBody>
                    <a:bodyPr/>
                    <a:lstStyle/>
                    <a:p>
                      <a:pPr indent="0" lvl="0" marL="0" rtl="0" algn="l">
                        <a:spcBef>
                          <a:spcPts val="0"/>
                        </a:spcBef>
                        <a:spcAft>
                          <a:spcPts val="0"/>
                        </a:spcAft>
                        <a:buNone/>
                      </a:pPr>
                      <a:r>
                        <a:t/>
                      </a:r>
                      <a:endParaRPr sz="11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2857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chemeClr val="lt1"/>
                    </a:solidFill>
                  </a:tcPr>
                </a:tc>
              </a:tr>
              <a:tr h="391650">
                <a:tc gridSpan="2">
                  <a:txBody>
                    <a:bodyPr/>
                    <a:lstStyle/>
                    <a:p>
                      <a:pPr indent="0" lvl="0" marL="0" rtl="0" algn="ctr">
                        <a:spcBef>
                          <a:spcPts val="0"/>
                        </a:spcBef>
                        <a:spcAft>
                          <a:spcPts val="0"/>
                        </a:spcAft>
                        <a:buNone/>
                      </a:pPr>
                      <a:r>
                        <a:rPr lang="en-GB" sz="800">
                          <a:latin typeface="Comfortaa"/>
                          <a:ea typeface="Comfortaa"/>
                          <a:cs typeface="Comfortaa"/>
                          <a:sym typeface="Comfortaa"/>
                        </a:rPr>
                        <a:t>Fundamental Focus</a:t>
                      </a:r>
                      <a:endParaRPr sz="8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hMerge="1"/>
                <a:tc vMerge="1"/>
              </a:tr>
              <a:tr h="361525">
                <a:tc gridSpan="2">
                  <a:txBody>
                    <a:bodyPr/>
                    <a:lstStyle/>
                    <a:p>
                      <a:pPr indent="0" lvl="0" marL="0" rtl="0" algn="ctr">
                        <a:spcBef>
                          <a:spcPts val="0"/>
                        </a:spcBef>
                        <a:spcAft>
                          <a:spcPts val="0"/>
                        </a:spcAft>
                        <a:buNone/>
                      </a:pPr>
                      <a:r>
                        <a:rPr lang="en-GB" sz="800">
                          <a:latin typeface="Comfortaa"/>
                          <a:ea typeface="Comfortaa"/>
                          <a:cs typeface="Comfortaa"/>
                          <a:sym typeface="Comfortaa"/>
                        </a:rPr>
                        <a:t>Sport Specific Focus</a:t>
                      </a:r>
                      <a:endParaRPr sz="8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hMerge="1"/>
                <a:tc>
                  <a:txBody>
                    <a:bodyPr/>
                    <a:lstStyle/>
                    <a:p>
                      <a:pPr indent="0" lvl="0" marL="0" rtl="0" algn="l">
                        <a:spcBef>
                          <a:spcPts val="0"/>
                        </a:spcBef>
                        <a:spcAft>
                          <a:spcPts val="0"/>
                        </a:spcAft>
                        <a:buNone/>
                      </a:pPr>
                      <a:r>
                        <a:rPr lang="en-GB" sz="700">
                          <a:latin typeface="Comfortaa"/>
                          <a:ea typeface="Comfortaa"/>
                          <a:cs typeface="Comfortaa"/>
                          <a:sym typeface="Comfortaa"/>
                        </a:rPr>
                        <a:t>Rounders/Baseball</a:t>
                      </a:r>
                      <a:endParaRPr sz="7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41000">
                <a:tc rowSpan="2">
                  <a:txBody>
                    <a:bodyPr/>
                    <a:lstStyle/>
                    <a:p>
                      <a:pPr indent="0" lvl="0" marL="0" rtl="0" algn="ctr">
                        <a:spcBef>
                          <a:spcPts val="0"/>
                        </a:spcBef>
                        <a:spcAft>
                          <a:spcPts val="0"/>
                        </a:spcAft>
                        <a:buNone/>
                      </a:pPr>
                      <a:r>
                        <a:rPr lang="en-GB" sz="800">
                          <a:latin typeface="Comfortaa"/>
                          <a:ea typeface="Comfortaa"/>
                          <a:cs typeface="Comfortaa"/>
                          <a:sym typeface="Comfortaa"/>
                        </a:rPr>
                        <a:t>Whole child focus</a:t>
                      </a:r>
                      <a:endParaRPr sz="8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GB" sz="500">
                          <a:solidFill>
                            <a:schemeClr val="dk1"/>
                          </a:solidFill>
                          <a:latin typeface="Comfortaa"/>
                          <a:ea typeface="Comfortaa"/>
                          <a:cs typeface="Comfortaa"/>
                          <a:sym typeface="Comfortaa"/>
                        </a:rPr>
                        <a:t>PE award for:</a:t>
                      </a:r>
                      <a:endParaRPr sz="5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GB" sz="700">
                          <a:latin typeface="Comfortaa"/>
                          <a:ea typeface="Comfortaa"/>
                          <a:cs typeface="Comfortaa"/>
                          <a:sym typeface="Comfortaa"/>
                        </a:rPr>
                        <a:t>Manage emotional wellbeing</a:t>
                      </a:r>
                      <a:endParaRPr sz="7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41000">
                <a:tc vMerge="1"/>
                <a:tc>
                  <a:txBody>
                    <a:bodyPr/>
                    <a:lstStyle/>
                    <a:p>
                      <a:pPr indent="0" lvl="0" marL="0" rtl="0" algn="ctr">
                        <a:spcBef>
                          <a:spcPts val="0"/>
                        </a:spcBef>
                        <a:spcAft>
                          <a:spcPts val="0"/>
                        </a:spcAft>
                        <a:buNone/>
                      </a:pPr>
                      <a:r>
                        <a:rPr lang="en-GB" sz="500">
                          <a:latin typeface="Comfortaa"/>
                          <a:ea typeface="Comfortaa"/>
                          <a:cs typeface="Comfortaa"/>
                          <a:sym typeface="Comfortaa"/>
                        </a:rPr>
                        <a:t>Learning about:</a:t>
                      </a:r>
                      <a:endParaRPr sz="5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Clr>
                          <a:schemeClr val="dk1"/>
                        </a:buClr>
                        <a:buSzPts val="1100"/>
                        <a:buFont typeface="Arial"/>
                        <a:buNone/>
                      </a:pPr>
                      <a:r>
                        <a:rPr lang="en-GB" sz="700">
                          <a:solidFill>
                            <a:schemeClr val="dk1"/>
                          </a:solidFill>
                          <a:latin typeface="Comfortaa"/>
                          <a:ea typeface="Comfortaa"/>
                          <a:cs typeface="Comfortaa"/>
                          <a:sym typeface="Comfortaa"/>
                        </a:rPr>
                        <a:t>Managing emotions under pressure</a:t>
                      </a:r>
                      <a:endParaRPr sz="7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bl>
          </a:graphicData>
        </a:graphic>
      </p:graphicFrame>
      <p:sp>
        <p:nvSpPr>
          <p:cNvPr id="88" name="Google Shape;88;p14"/>
          <p:cNvSpPr txBox="1"/>
          <p:nvPr/>
        </p:nvSpPr>
        <p:spPr>
          <a:xfrm>
            <a:off x="6132125" y="3285650"/>
            <a:ext cx="2501700" cy="1198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1000"/>
              </a:spcBef>
              <a:spcAft>
                <a:spcPts val="0"/>
              </a:spcAft>
              <a:buNone/>
            </a:pPr>
            <a:r>
              <a:rPr lang="en-GB" sz="800">
                <a:solidFill>
                  <a:schemeClr val="dk1"/>
                </a:solidFill>
                <a:latin typeface="Comfortaa"/>
                <a:ea typeface="Comfortaa"/>
                <a:cs typeface="Comfortaa"/>
                <a:sym typeface="Comfortaa"/>
              </a:rPr>
              <a:t>Year 6 will be learning about  Aztec sculpture including ceramics, stone carvings and the Aztec Sun Stone. They will consider how ceramic artist Grayson Perry takes influence from ancient civilizations. They will also explore Rachel Whiteread’s plaster sculptures and develop designs and</a:t>
            </a:r>
            <a:r>
              <a:rPr lang="en-GB" sz="800">
                <a:solidFill>
                  <a:schemeClr val="dk1"/>
                </a:solidFill>
                <a:latin typeface="Comfortaa"/>
                <a:ea typeface="Comfortaa"/>
                <a:cs typeface="Comfortaa"/>
                <a:sym typeface="Comfortaa"/>
              </a:rPr>
              <a:t> ideas using plaster and clay</a:t>
            </a:r>
            <a:r>
              <a:rPr lang="en-GB" sz="900">
                <a:solidFill>
                  <a:schemeClr val="dk1"/>
                </a:solidFill>
                <a:latin typeface="Comfortaa"/>
                <a:ea typeface="Comfortaa"/>
                <a:cs typeface="Comfortaa"/>
                <a:sym typeface="Comfortaa"/>
              </a:rPr>
              <a:t>.</a:t>
            </a:r>
            <a:endParaRPr sz="800">
              <a:solidFill>
                <a:schemeClr val="dk1"/>
              </a:solidFill>
              <a:latin typeface="Comfortaa"/>
              <a:ea typeface="Comfortaa"/>
              <a:cs typeface="Comfortaa"/>
              <a:sym typeface="Comfortaa"/>
            </a:endParaRPr>
          </a:p>
        </p:txBody>
      </p:sp>
      <p:pic>
        <p:nvPicPr>
          <p:cNvPr id="89" name="Google Shape;89;p14"/>
          <p:cNvPicPr preferRelativeResize="0"/>
          <p:nvPr/>
        </p:nvPicPr>
        <p:blipFill rotWithShape="1">
          <a:blip r:embed="rId3">
            <a:alphaModFix/>
          </a:blip>
          <a:srcRect b="0" l="0" r="21365" t="0"/>
          <a:stretch/>
        </p:blipFill>
        <p:spPr>
          <a:xfrm>
            <a:off x="2338625" y="3938618"/>
            <a:ext cx="697402" cy="886882"/>
          </a:xfrm>
          <a:prstGeom prst="rect">
            <a:avLst/>
          </a:prstGeom>
          <a:noFill/>
          <a:ln cap="flat" cmpd="sng" w="9525">
            <a:solidFill>
              <a:srgbClr val="FFFFFF"/>
            </a:solidFill>
            <a:prstDash val="solid"/>
            <a:round/>
            <a:headEnd len="sm" w="sm" type="none"/>
            <a:tailEnd len="sm" w="sm" type="none"/>
          </a:ln>
        </p:spPr>
      </p:pic>
      <p:pic>
        <p:nvPicPr>
          <p:cNvPr id="90" name="Google Shape;90;p14"/>
          <p:cNvPicPr preferRelativeResize="0"/>
          <p:nvPr/>
        </p:nvPicPr>
        <p:blipFill>
          <a:blip r:embed="rId4">
            <a:alphaModFix/>
          </a:blip>
          <a:stretch>
            <a:fillRect/>
          </a:stretch>
        </p:blipFill>
        <p:spPr>
          <a:xfrm>
            <a:off x="7066649" y="2292374"/>
            <a:ext cx="558751" cy="558751"/>
          </a:xfrm>
          <a:prstGeom prst="rect">
            <a:avLst/>
          </a:prstGeom>
          <a:solidFill>
            <a:srgbClr val="FFFFFF"/>
          </a:solidFill>
          <a:ln cap="flat" cmpd="sng" w="9525">
            <a:solidFill>
              <a:srgbClr val="C27BA0"/>
            </a:solidFill>
            <a:prstDash val="solid"/>
            <a:round/>
            <a:headEnd len="sm" w="sm" type="none"/>
            <a:tailEnd len="sm" w="sm" type="none"/>
          </a:ln>
        </p:spPr>
      </p:pic>
      <p:sp>
        <p:nvSpPr>
          <p:cNvPr id="91" name="Google Shape;91;p14">
            <a:hlinkClick r:id="rId5"/>
          </p:cNvPr>
          <p:cNvSpPr/>
          <p:nvPr/>
        </p:nvSpPr>
        <p:spPr>
          <a:xfrm>
            <a:off x="7959425" y="4485225"/>
            <a:ext cx="918300" cy="454200"/>
          </a:xfrm>
          <a:prstGeom prst="roundRect">
            <a:avLst>
              <a:gd fmla="val 16667" name="adj"/>
            </a:avLst>
          </a:prstGeom>
          <a:solidFill>
            <a:srgbClr val="FFF2CC"/>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700">
                <a:solidFill>
                  <a:srgbClr val="674EA7"/>
                </a:solidFill>
                <a:latin typeface="Comfortaa"/>
                <a:ea typeface="Comfortaa"/>
                <a:cs typeface="Comfortaa"/>
                <a:sym typeface="Comfortaa"/>
              </a:rPr>
              <a:t>Click here to go back to the main page</a:t>
            </a:r>
            <a:endParaRPr b="1" sz="700">
              <a:solidFill>
                <a:srgbClr val="674EA7"/>
              </a:solidFill>
              <a:latin typeface="Comfortaa"/>
              <a:ea typeface="Comfortaa"/>
              <a:cs typeface="Comfortaa"/>
              <a:sym typeface="Comfortaa"/>
            </a:endParaRPr>
          </a:p>
        </p:txBody>
      </p:sp>
      <p:pic>
        <p:nvPicPr>
          <p:cNvPr id="92" name="Google Shape;92;p14"/>
          <p:cNvPicPr preferRelativeResize="0"/>
          <p:nvPr/>
        </p:nvPicPr>
        <p:blipFill rotWithShape="1">
          <a:blip r:embed="rId6">
            <a:alphaModFix/>
          </a:blip>
          <a:srcRect b="0" l="8434" r="67251" t="0"/>
          <a:stretch/>
        </p:blipFill>
        <p:spPr>
          <a:xfrm>
            <a:off x="3582140" y="1174416"/>
            <a:ext cx="664035" cy="522634"/>
          </a:xfrm>
          <a:prstGeom prst="rect">
            <a:avLst/>
          </a:prstGeom>
          <a:noFill/>
          <a:ln cap="flat" cmpd="sng" w="19050">
            <a:solidFill>
              <a:srgbClr val="EAD1DC"/>
            </a:solidFill>
            <a:prstDash val="solid"/>
            <a:round/>
            <a:headEnd len="sm" w="sm" type="none"/>
            <a:tailEnd len="sm" w="sm" type="none"/>
          </a:ln>
        </p:spPr>
      </p:pic>
      <p:pic>
        <p:nvPicPr>
          <p:cNvPr id="93" name="Google Shape;93;p14"/>
          <p:cNvPicPr preferRelativeResize="0"/>
          <p:nvPr/>
        </p:nvPicPr>
        <p:blipFill rotWithShape="1">
          <a:blip r:embed="rId6">
            <a:alphaModFix/>
          </a:blip>
          <a:srcRect b="0" l="73682" r="2003" t="0"/>
          <a:stretch/>
        </p:blipFill>
        <p:spPr>
          <a:xfrm>
            <a:off x="2772300" y="1174400"/>
            <a:ext cx="664035" cy="522634"/>
          </a:xfrm>
          <a:prstGeom prst="rect">
            <a:avLst/>
          </a:prstGeom>
          <a:noFill/>
          <a:ln cap="flat" cmpd="sng" w="19050">
            <a:solidFill>
              <a:srgbClr val="EAD1DC"/>
            </a:solidFill>
            <a:prstDash val="solid"/>
            <a:round/>
            <a:headEnd len="sm" w="sm" type="none"/>
            <a:tailEnd len="sm" w="sm" type="none"/>
          </a:ln>
        </p:spPr>
      </p:pic>
      <p:pic>
        <p:nvPicPr>
          <p:cNvPr id="94" name="Google Shape;94;p14" title="File:Baseball bat.svg - Wikipedia"/>
          <p:cNvPicPr preferRelativeResize="0"/>
          <p:nvPr/>
        </p:nvPicPr>
        <p:blipFill>
          <a:blip r:embed="rId7">
            <a:alphaModFix/>
          </a:blip>
          <a:stretch>
            <a:fillRect/>
          </a:stretch>
        </p:blipFill>
        <p:spPr>
          <a:xfrm>
            <a:off x="3747126" y="1813350"/>
            <a:ext cx="334075" cy="247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