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</p:sldIdLst>
  <p:sldSz cy="5143500" cx="9144000"/>
  <p:notesSz cx="6858000" cy="9144000"/>
  <p:embeddedFontLst>
    <p:embeddedFont>
      <p:font typeface="Comfortaa"/>
      <p:regular r:id="rId9"/>
      <p:bold r:id="rId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8F39856-77C3-4FD6-AC65-AD2AD9B2BBF9}">
  <a:tblStyle styleId="{38F39856-77C3-4FD6-AC65-AD2AD9B2BB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0" Type="http://schemas.openxmlformats.org/officeDocument/2006/relationships/font" Target="fonts/Comforta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font" Target="fonts/Comforta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7d7612c7f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7d7612c7f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Relationship Id="rId7" Type="http://schemas.openxmlformats.org/officeDocument/2006/relationships/image" Target="../media/image2.png"/><Relationship Id="rId8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hyperlink" Target="https://docs.google.com/presentation/d/e/2PACX-1vSL46KspeC73Un3hVv5SwdmDJPK5L21Tq7Xg6FWlROgzyI-oUskTVFqytOvPKXuOt9GwkSDszx5JcX9/pub?start=false&amp;loop=false&amp;delayms=3000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471675" y="817925"/>
            <a:ext cx="1613700" cy="3390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2857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English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486375" y="1260100"/>
            <a:ext cx="1584300" cy="2291700"/>
          </a:xfrm>
          <a:prstGeom prst="round2SameRect">
            <a:avLst>
              <a:gd fmla="val 0" name="adj1"/>
              <a:gd fmla="val 22789" name="adj2"/>
            </a:avLst>
          </a:prstGeom>
          <a:solidFill>
            <a:srgbClr val="FFFFFF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1982225" y="1223250"/>
            <a:ext cx="736800" cy="1290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mfortaa"/>
                <a:ea typeface="Comfortaa"/>
                <a:cs typeface="Comfortaa"/>
                <a:sym typeface="Comfortaa"/>
              </a:rPr>
              <a:t>We are reading: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5828825" y="2277050"/>
            <a:ext cx="3006600" cy="2365500"/>
          </a:xfrm>
          <a:prstGeom prst="vertic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1982225" y="3628875"/>
            <a:ext cx="3684600" cy="1208400"/>
          </a:xfrm>
          <a:prstGeom prst="snip1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143650" y="3485500"/>
            <a:ext cx="2000700" cy="1437000"/>
          </a:xfrm>
          <a:prstGeom prst="mathDivide">
            <a:avLst>
              <a:gd fmla="val 23520" name="adj1"/>
              <a:gd fmla="val 5880" name="adj2"/>
              <a:gd fmla="val 11760" name="adj3"/>
            </a:avLst>
          </a:prstGeom>
          <a:solidFill>
            <a:srgbClr val="FFFFFF"/>
          </a:solidFill>
          <a:ln cap="flat" cmpd="sng" w="2857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Maths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5725775" y="2155450"/>
            <a:ext cx="3212700" cy="456900"/>
          </a:xfrm>
          <a:prstGeom prst="ellipseRibbon2">
            <a:avLst>
              <a:gd fmla="val 25000" name="adj1"/>
              <a:gd fmla="val 50000" name="adj2"/>
              <a:gd fmla="val 12500" name="adj3"/>
            </a:avLst>
          </a:prstGeom>
          <a:solidFill>
            <a:srgbClr val="FFFFFF"/>
          </a:solidFill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Geography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2825975" y="1156925"/>
            <a:ext cx="2685900" cy="23949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3072825" y="930325"/>
            <a:ext cx="2299200" cy="705600"/>
          </a:xfrm>
          <a:prstGeom prst="cloudCallout">
            <a:avLst>
              <a:gd fmla="val 57689" name="adj1"/>
              <a:gd fmla="val 49981" name="adj2"/>
            </a:avLst>
          </a:prstGeom>
          <a:solidFill>
            <a:srgbClr val="FFFFFF"/>
          </a:solidFill>
          <a:ln cap="flat" cmpd="sng" w="2857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Science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5990925" y="832675"/>
            <a:ext cx="2630700" cy="12084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6075675" y="930325"/>
            <a:ext cx="2461200" cy="1013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6727825" y="788525"/>
            <a:ext cx="1274700" cy="2505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Computing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2038700" y="3591675"/>
            <a:ext cx="31647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Fractions</a:t>
            </a:r>
            <a:endParaRPr b="1" sz="8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Unit and non-unit fractions of shapes and </a:t>
            </a: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quantities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Equivalent fractions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Adding and subtracting fractions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8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Geometry and angle</a:t>
            </a:r>
            <a:endParaRPr b="1" sz="8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Acute and obtuse angles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Measuring angles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Regular and irregular polygons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Lines of symmetry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0947" y="1635925"/>
            <a:ext cx="501125" cy="7723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600575" y="1332125"/>
            <a:ext cx="1274700" cy="20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Writing</a:t>
            </a:r>
            <a:endParaRPr b="1" sz="8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62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fortaa"/>
              <a:buChar char="●"/>
            </a:pPr>
            <a:r>
              <a:rPr lang="en-GB" sz="7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Setting description</a:t>
            </a:r>
            <a:endParaRPr sz="75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62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fortaa"/>
              <a:buChar char="●"/>
            </a:pPr>
            <a:r>
              <a:rPr lang="en-GB" sz="7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Recount</a:t>
            </a:r>
            <a:endParaRPr sz="75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62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fortaa"/>
              <a:buChar char="●"/>
            </a:pPr>
            <a:r>
              <a:rPr lang="en-GB" sz="7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Persuasive letter</a:t>
            </a:r>
            <a:endParaRPr sz="75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8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Grammar</a:t>
            </a:r>
            <a:endParaRPr b="1" sz="8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62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fortaa"/>
              <a:buChar char="●"/>
            </a:pPr>
            <a:r>
              <a:rPr lang="en-GB" sz="7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Commas for embedded clauses</a:t>
            </a:r>
            <a:endParaRPr sz="75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62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fortaa"/>
              <a:buChar char="●"/>
            </a:pPr>
            <a:r>
              <a:rPr lang="en-GB" sz="7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Relative pronouns and clauses</a:t>
            </a:r>
            <a:endParaRPr sz="75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62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fortaa"/>
              <a:buChar char="●"/>
            </a:pPr>
            <a:r>
              <a:rPr lang="en-GB" sz="7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Subordinate clauses</a:t>
            </a:r>
            <a:endParaRPr sz="75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2993675" y="1559725"/>
            <a:ext cx="2447400" cy="1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Biology - Plants</a:t>
            </a:r>
            <a:endParaRPr b="1" sz="8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62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function of different parts of a plant.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plants transport water and nutrients.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Observe a flower garden.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Role of the flower in a plant.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plants are cross-pollinated.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6174225" y="983425"/>
            <a:ext cx="2447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News Report</a:t>
            </a:r>
            <a:endParaRPr b="1"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Online Safety: Age restrictions on games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News Report (continued) 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do I record a video?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do I write a script?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perform in a video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to edit a video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5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 rotWithShape="1">
          <a:blip r:embed="rId4">
            <a:alphaModFix/>
          </a:blip>
          <a:srcRect b="5078" l="28523" r="22616" t="4235"/>
          <a:stretch/>
        </p:blipFill>
        <p:spPr>
          <a:xfrm>
            <a:off x="3390688" y="2744022"/>
            <a:ext cx="567825" cy="7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3697" y="2850426"/>
            <a:ext cx="913466" cy="68105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/>
        </p:nvSpPr>
        <p:spPr>
          <a:xfrm>
            <a:off x="6141475" y="2650200"/>
            <a:ext cx="24474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India</a:t>
            </a:r>
            <a:endParaRPr b="1" sz="8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Where is India?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Which city is India’s capital?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are India’s physical features?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are some of New Delhi’s physical features?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mfortaa"/>
              <a:buChar char="●"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is the weather like in New Delhi?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1250" y="3864925"/>
            <a:ext cx="670159" cy="741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34396" y="4066046"/>
            <a:ext cx="501126" cy="33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8525" y="3939050"/>
            <a:ext cx="942051" cy="5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 rotWithShape="1">
          <a:blip r:embed="rId9">
            <a:alphaModFix/>
          </a:blip>
          <a:srcRect b="61397" l="0" r="22720" t="0"/>
          <a:stretch/>
        </p:blipFill>
        <p:spPr>
          <a:xfrm>
            <a:off x="4345413" y="4021425"/>
            <a:ext cx="942050" cy="7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02515" y="1442290"/>
            <a:ext cx="501125" cy="5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/>
          <p:nvPr/>
        </p:nvSpPr>
        <p:spPr>
          <a:xfrm>
            <a:off x="3315725" y="2924300"/>
            <a:ext cx="2570400" cy="1820100"/>
          </a:xfrm>
          <a:prstGeom prst="foldedCorner">
            <a:avLst>
              <a:gd fmla="val 25843" name="adj"/>
            </a:avLst>
          </a:prstGeom>
          <a:solidFill>
            <a:srgbClr val="FFFFFF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6255675" y="2839550"/>
            <a:ext cx="2549700" cy="1989600"/>
          </a:xfrm>
          <a:prstGeom prst="ellipseRibbon2">
            <a:avLst>
              <a:gd fmla="val 14088" name="adj1"/>
              <a:gd fmla="val 100000" name="adj2"/>
              <a:gd fmla="val 12500" name="adj3"/>
            </a:avLst>
          </a:prstGeom>
          <a:solidFill>
            <a:srgbClr val="FFFFFF"/>
          </a:solidFill>
          <a:ln cap="flat" cmpd="sng" w="952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4856075" y="873875"/>
            <a:ext cx="2509800" cy="1977000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6026400" y="2824825"/>
            <a:ext cx="1473900" cy="3675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Comfortaa"/>
                <a:ea typeface="Comfortaa"/>
                <a:cs typeface="Comfortaa"/>
                <a:sym typeface="Comfortaa"/>
              </a:rPr>
              <a:t>Art</a:t>
            </a:r>
            <a:endParaRPr b="1"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486325" y="2898500"/>
            <a:ext cx="2549700" cy="1820100"/>
          </a:xfrm>
          <a:prstGeom prst="round2SameRect">
            <a:avLst>
              <a:gd fmla="val 34012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We </a:t>
            </a: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continue</a:t>
            </a: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 listening to a wide range of music. This half term, we will be  listening to famous Indian composer A. R. Rahman</a:t>
            </a:r>
            <a:endParaRPr b="1" sz="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We </a:t>
            </a: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will</a:t>
            </a: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 also continue learning the </a:t>
            </a:r>
            <a:r>
              <a:rPr b="1" lang="en-GB" sz="900">
                <a:latin typeface="Comfortaa"/>
                <a:ea typeface="Comfortaa"/>
                <a:cs typeface="Comfortaa"/>
                <a:sym typeface="Comfortaa"/>
              </a:rPr>
              <a:t>ukulele</a:t>
            </a: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. We will be </a:t>
            </a:r>
            <a:r>
              <a:rPr b="1" lang="en-GB" sz="900">
                <a:latin typeface="Comfortaa"/>
                <a:ea typeface="Comfortaa"/>
                <a:cs typeface="Comfortaa"/>
                <a:sym typeface="Comfortaa"/>
              </a:rPr>
              <a:t>strumming chords</a:t>
            </a: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 and trying out different strumming patterns. 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3499900" y="2824825"/>
            <a:ext cx="1282500" cy="309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PSHE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1700200" y="2824825"/>
            <a:ext cx="1473900" cy="486300"/>
          </a:xfrm>
          <a:prstGeom prst="teardrop">
            <a:avLst>
              <a:gd fmla="val 100000" name="adj"/>
            </a:avLst>
          </a:prstGeom>
          <a:solidFill>
            <a:srgbClr val="FFFFFF"/>
          </a:solidFill>
          <a:ln cap="flat" cmpd="sng" w="1905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Music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4782400" y="817950"/>
            <a:ext cx="2247600" cy="309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Religious Education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7545775" y="695275"/>
            <a:ext cx="1282500" cy="12453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Comfortaa"/>
                <a:ea typeface="Comfortaa"/>
                <a:cs typeface="Comfortaa"/>
                <a:sym typeface="Comfortaa"/>
              </a:rPr>
              <a:t>Gardening Workshop - Enterprise pop up sale. 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Comfortaa"/>
                <a:ea typeface="Comfortaa"/>
                <a:cs typeface="Comfortaa"/>
                <a:sym typeface="Comfortaa"/>
              </a:rPr>
              <a:t>Trip to West Ham Park linked to our Science topic. 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7450088" y="1984775"/>
            <a:ext cx="1473876" cy="486324"/>
          </a:xfrm>
          <a:prstGeom prst="flowChartTerminator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Curriculum Enrichment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93" name="Google Shape;93;p14"/>
          <p:cNvGraphicFramePr/>
          <p:nvPr/>
        </p:nvGraphicFramePr>
        <p:xfrm>
          <a:off x="390750" y="81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{38F39856-77C3-4FD6-AC65-AD2AD9B2BBF9}</a:tableStyleId>
              </a:tblPr>
              <a:tblGrid>
                <a:gridCol w="1393750"/>
                <a:gridCol w="747825"/>
                <a:gridCol w="2039675"/>
              </a:tblGrid>
              <a:tr h="369075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00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Physical Education (PE)</a:t>
                      </a:r>
                      <a:endParaRPr b="1"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2839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This term your PE will be on: Thursday</a:t>
                      </a:r>
                      <a:endParaRPr sz="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 hMerge="1"/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981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Fundamental Focus</a:t>
                      </a:r>
                      <a:endParaRPr sz="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vMerge="1"/>
              </a:tr>
              <a:tr h="3279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Sport Specific Focus</a:t>
                      </a:r>
                      <a:endParaRPr sz="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7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Tennis</a:t>
                      </a:r>
                      <a:endParaRPr sz="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3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Whole child focus</a:t>
                      </a:r>
                      <a:endParaRPr sz="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PE award for:</a:t>
                      </a:r>
                      <a:endParaRPr sz="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7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Labelling Other’s Emotions</a:t>
                      </a:r>
                      <a:endParaRPr sz="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3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Learning about:</a:t>
                      </a:r>
                      <a:endParaRPr sz="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7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Developing Emotional Vocabulary</a:t>
                      </a:r>
                      <a:endParaRPr sz="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4" name="Google Shape;94;p14"/>
          <p:cNvSpPr txBox="1"/>
          <p:nvPr/>
        </p:nvSpPr>
        <p:spPr>
          <a:xfrm>
            <a:off x="4847650" y="1083863"/>
            <a:ext cx="2326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 u="sng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What can we learn about special symbols and signs used in religions?</a:t>
            </a:r>
            <a:endParaRPr b="1" sz="600" u="sng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Learn the meanings behind common signs and symbols</a:t>
            </a:r>
            <a:endParaRPr sz="6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Explore the symbolic meanings embedded in artefacts from Muslim culture.</a:t>
            </a:r>
            <a:endParaRPr sz="6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Discover how art and symbols are used in Muslim places of worship and religious practices.</a:t>
            </a:r>
            <a:endParaRPr sz="6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Identify the symbols present in stories from the Christian faith.</a:t>
            </a:r>
            <a:endParaRPr sz="6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Understand the importance of the cross to Christian believers.</a:t>
            </a:r>
            <a:endParaRPr sz="6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Learn how to craft Christian art pieces that hold personal and spiritual significance.</a:t>
            </a:r>
            <a:endParaRPr sz="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3380524" y="3142800"/>
            <a:ext cx="24099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Relationships</a:t>
            </a:r>
            <a:endParaRPr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 To identify the roles and responsibilities of each member of my family.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 To identify and put into practice some of the skills of friendship.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 </a:t>
            </a: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know and use some strategies for keeping myself safe online.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 How some of the actions and work of people around the world help and influence my life.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 To understand how my needs and rights are shared by children around the world. 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-To know how to express my appreciation to my friends and family.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6676375" y="3216575"/>
            <a:ext cx="1791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Sculpting</a:t>
            </a:r>
            <a:r>
              <a:rPr lang="en-GB" sz="7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Abstract Forms</a:t>
            </a:r>
            <a:endParaRPr sz="7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Analyse an artwork - Naum Gabo and Anish Kapoor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Draw abstract curves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Sculpt organic forms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Create and abstract </a:t>
            </a: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sculpture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Decorate a sculpture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0102" y="4276997"/>
            <a:ext cx="420176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4149" y="3340950"/>
            <a:ext cx="420183" cy="129687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 b="0" l="2239" r="65011" t="0"/>
          <a:stretch/>
        </p:blipFill>
        <p:spPr>
          <a:xfrm>
            <a:off x="2777325" y="1255105"/>
            <a:ext cx="689723" cy="454175"/>
          </a:xfrm>
          <a:prstGeom prst="rect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 b="0" l="67251" r="0" t="0"/>
          <a:stretch/>
        </p:blipFill>
        <p:spPr>
          <a:xfrm>
            <a:off x="3539052" y="1255100"/>
            <a:ext cx="689723" cy="454200"/>
          </a:xfrm>
          <a:prstGeom prst="rect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1" name="Google Shape;101;p14" title="Tennis Racket Clipart Free Stock Photo - Public Domain Picture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4450" y="1687925"/>
            <a:ext cx="612751" cy="45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7500" y="2752524"/>
            <a:ext cx="811063" cy="454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" name="Google Shape;103;p14">
            <a:hlinkClick r:id="rId8"/>
          </p:cNvPr>
          <p:cNvSpPr/>
          <p:nvPr/>
        </p:nvSpPr>
        <p:spPr>
          <a:xfrm>
            <a:off x="7959425" y="4485225"/>
            <a:ext cx="918300" cy="4542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Click here to go back to the main page</a:t>
            </a:r>
            <a:endParaRPr b="1" sz="700">
              <a:solidFill>
                <a:srgbClr val="674EA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