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Comforta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259D8E-F5AC-4E0B-B0A8-96667C4F89D3}">
  <a:tblStyle styleId="{BE259D8E-F5AC-4E0B-B0A8-96667C4F89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Comfortaa-bold.fntdata"/><Relationship Id="rId12" Type="http://schemas.openxmlformats.org/officeDocument/2006/relationships/font" Target="fonts/Comforta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b06d3ad1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b06d3ad1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b06d3ad17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b06d3ad17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d1fd7e29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d1fd7e29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d1fd7e29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d1fd7e29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meo.com/showcase/9340990/video/697396393" TargetMode="External"/><Relationship Id="rId4" Type="http://schemas.openxmlformats.org/officeDocument/2006/relationships/hyperlink" Target="https://vimeo.com/showcase/9340990/video/697396393" TargetMode="External"/><Relationship Id="rId9" Type="http://schemas.openxmlformats.org/officeDocument/2006/relationships/image" Target="../media/image5.png"/><Relationship Id="rId5" Type="http://schemas.openxmlformats.org/officeDocument/2006/relationships/hyperlink" Target="https://vimeo.com/showcase/9340990/video/697396393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hyperlink" Target="https://parents.fft.org.uk/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docs.google.com/presentation/d/e/2PACX-1vSL46KspeC73Un3hVv5SwdmDJPK5L21Tq7Xg6FWlROgzyI-oUskTVFqytOvPKXuOt9GwkSDszx5JcX9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/>
        </p:nvSpPr>
        <p:spPr>
          <a:xfrm>
            <a:off x="471675" y="7417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6"/>
          <p:cNvSpPr/>
          <p:nvPr/>
        </p:nvSpPr>
        <p:spPr>
          <a:xfrm>
            <a:off x="298900" y="1183900"/>
            <a:ext cx="1846800" cy="24195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Styles of writing to be covered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Non-narrative explanation letter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Narrative description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Non-narrative recount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Non-narrative: Non-chronological report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Grammar 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8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To begin to use the conjunction ‘and’ and ‘but’ to join ideas. 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8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To use full stops and capitals more accurately and consistently. 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8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Adjectives are used to describe and add detail to nouns. 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89999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6"/>
          <p:cNvSpPr/>
          <p:nvPr/>
        </p:nvSpPr>
        <p:spPr>
          <a:xfrm>
            <a:off x="2063675" y="1359125"/>
            <a:ext cx="1048500" cy="2047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-Mariama- different but the same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-Where the Wild Things are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-Conker the C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hameleon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-Little Polar Bear: Where are 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you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going Lars?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6"/>
          <p:cNvSpPr/>
          <p:nvPr/>
        </p:nvSpPr>
        <p:spPr>
          <a:xfrm>
            <a:off x="5905025" y="242945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6"/>
          <p:cNvSpPr/>
          <p:nvPr/>
        </p:nvSpPr>
        <p:spPr>
          <a:xfrm>
            <a:off x="2242800" y="3467200"/>
            <a:ext cx="3461400" cy="14898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6"/>
          <p:cNvSpPr/>
          <p:nvPr/>
        </p:nvSpPr>
        <p:spPr>
          <a:xfrm>
            <a:off x="401000" y="354235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5801975" y="23078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3064175" y="1156925"/>
            <a:ext cx="2685900" cy="2168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33110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6"/>
          <p:cNvSpPr/>
          <p:nvPr/>
        </p:nvSpPr>
        <p:spPr>
          <a:xfrm>
            <a:off x="5828825" y="817925"/>
            <a:ext cx="3006600" cy="14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6694775" y="86217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2242800" y="3381400"/>
            <a:ext cx="3525600" cy="14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0000" spcFirstLastPara="1" rIns="91425" wrap="square" tIns="91425">
            <a:noAutofit/>
          </a:bodyPr>
          <a:lstStyle/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Addition and subtraction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•Explore addition and subtraction involving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2- digit numbers and ones.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•Represent and explain addition and subtraction with regrouping.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•Investigate number bonds within 20.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Money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•Name coins and notes and understand their value.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•Represent the same value using different coins.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•Find change.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57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3141725" y="1401275"/>
            <a:ext cx="26307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Plants (A)</a:t>
            </a:r>
            <a:endParaRPr sz="11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the weather changes 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seasonal weather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the basic structure of a tree 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there are different types of trees 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71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Explore the local environment</a:t>
            </a: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6168475" y="2764750"/>
            <a:ext cx="2545800" cy="18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Programming animations 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become familiar with and explore ScratchJr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begin to create simple programs by following algorithms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Learners will begin to amend and change a code to observe its impact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their own programs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that reflect a specified topic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5810425" y="930313"/>
            <a:ext cx="31095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Hot and cold places</a:t>
            </a:r>
            <a:endParaRPr b="1" sz="85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are the Earth’s poles and equator?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are the features of the Arctic region?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are the Arctic and Sahara similar and different?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do we adapt to hot and cold places?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mfortaa"/>
                <a:ea typeface="Comfortaa"/>
                <a:cs typeface="Comfortaa"/>
                <a:sym typeface="Comfortaa"/>
              </a:rPr>
              <a:t>Year 1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Google Shape;116;p26"/>
          <p:cNvPicPr preferRelativeResize="0"/>
          <p:nvPr/>
        </p:nvPicPr>
        <p:blipFill rotWithShape="1">
          <a:blip r:embed="rId3">
            <a:alphaModFix/>
          </a:blip>
          <a:srcRect b="17017" l="15442" r="18620" t="15904"/>
          <a:stretch/>
        </p:blipFill>
        <p:spPr>
          <a:xfrm>
            <a:off x="8517400" y="4185925"/>
            <a:ext cx="626600" cy="8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400" y="3090750"/>
            <a:ext cx="626600" cy="66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5">
            <a:alphaModFix/>
          </a:blip>
          <a:srcRect b="54773" l="5194" r="8798" t="7806"/>
          <a:stretch/>
        </p:blipFill>
        <p:spPr>
          <a:xfrm>
            <a:off x="5007473" y="4636284"/>
            <a:ext cx="720875" cy="31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1638" y="743026"/>
            <a:ext cx="626600" cy="55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/>
          <p:nvPr/>
        </p:nvSpPr>
        <p:spPr>
          <a:xfrm>
            <a:off x="3001000" y="2968550"/>
            <a:ext cx="3319500" cy="1919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Relationships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identify the members of my family and understand that there are lots of different types of families.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identify what being a good friend means to me.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appropriate ways of physical contact to greet my friends and know which ways I prefer.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who can help me in my school community.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recognise my qualities as a person and a friend.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tell you why I appreciate someone who is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special to me.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6320625" y="2862950"/>
            <a:ext cx="2630100" cy="22278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4674750" y="874552"/>
            <a:ext cx="2731200" cy="1919100"/>
          </a:xfrm>
          <a:prstGeom prst="doubleWave">
            <a:avLst>
              <a:gd fmla="val 6250" name="adj1"/>
              <a:gd fmla="val 831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 u="sng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does it mean to belong to Hinduism?</a:t>
            </a:r>
            <a:endParaRPr b="1" sz="700" u="sng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-Understand the importance of belonging in navigating life's challenges and experiences.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-Learn about the concept of karma and its impact on actions and consequences.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-Discover the significance of Brahman in Hinduism.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-Explore the life and teachings of Krishna.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-Discover how the practice of puja aids Hindus in leading a virtuous life.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-Understand the symbolism and significance of the Aum symbol in Hinduism.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6528775" y="2913275"/>
            <a:ext cx="12363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333925" y="2974700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Pitch 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Exploring sounds in the environment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Singing in high and low voices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Adding instruments to storytelling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Writing down our music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Performing our music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3499900" y="3004706"/>
            <a:ext cx="1282500" cy="29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1527100" y="2948650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4782400" y="782275"/>
            <a:ext cx="2247600" cy="29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7"/>
          <p:cNvSpPr/>
          <p:nvPr/>
        </p:nvSpPr>
        <p:spPr>
          <a:xfrm>
            <a:off x="7450100" y="614250"/>
            <a:ext cx="1378200" cy="17379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Trip to West Ham Park to explore the local area and the trees within it.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Trip to the Young V&amp;A to develop our knowledge of ancient toys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7"/>
          <p:cNvSpPr/>
          <p:nvPr/>
        </p:nvSpPr>
        <p:spPr>
          <a:xfrm>
            <a:off x="7450088" y="2389550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4" name="Google Shape;134;p27"/>
          <p:cNvGraphicFramePr/>
          <p:nvPr/>
        </p:nvGraphicFramePr>
        <p:xfrm>
          <a:off x="373150" y="74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{BE259D8E-F5AC-4E0B-B0A8-96667C4F89D3}</a:tableStyleId>
              </a:tblPr>
              <a:tblGrid>
                <a:gridCol w="1393750"/>
                <a:gridCol w="747825"/>
                <a:gridCol w="2039675"/>
              </a:tblGrid>
              <a:tr h="346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6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Tuesday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1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vMerge="1"/>
              </a:tr>
              <a:tr h="3615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Games - Net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</a:t>
                      </a: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Relating to Emotions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Describing Types of Emotions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5" name="Google Shape;135;p27"/>
          <p:cNvSpPr txBox="1"/>
          <p:nvPr/>
        </p:nvSpPr>
        <p:spPr>
          <a:xfrm>
            <a:off x="6586485" y="3204575"/>
            <a:ext cx="20985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Sculpting</a:t>
            </a:r>
            <a:r>
              <a:rPr b="1" lang="en-GB" sz="10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the human figure</a:t>
            </a:r>
            <a:endParaRPr b="1" sz="105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66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mfortaa"/>
              <a:buChar char="●"/>
            </a:pPr>
            <a:r>
              <a:rPr lang="en-GB" sz="10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Analyse an artwork</a:t>
            </a:r>
            <a:endParaRPr sz="10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66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mfortaa"/>
              <a:buChar char="●"/>
            </a:pPr>
            <a:r>
              <a:rPr lang="en-GB" sz="10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Explore </a:t>
            </a:r>
            <a:r>
              <a:rPr lang="en-GB" sz="10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shadows</a:t>
            </a:r>
            <a:endParaRPr sz="10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66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mfortaa"/>
              <a:buChar char="●"/>
            </a:pPr>
            <a:r>
              <a:rPr lang="en-GB" sz="10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Draw elongated figures</a:t>
            </a:r>
            <a:endParaRPr sz="10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66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mfortaa"/>
              <a:buChar char="●"/>
            </a:pPr>
            <a:r>
              <a:rPr lang="en-GB" sz="10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a figure sculpture</a:t>
            </a:r>
            <a:endParaRPr sz="10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667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mfortaa"/>
              <a:buChar char="●"/>
            </a:pPr>
            <a:r>
              <a:rPr lang="en-GB" sz="10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Draw from a sculpture</a:t>
            </a:r>
            <a:endParaRPr sz="10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199" y="2462199"/>
            <a:ext cx="359427" cy="36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030" y="3003866"/>
            <a:ext cx="454200" cy="4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4227" y="1829200"/>
            <a:ext cx="359425" cy="24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 rotWithShape="1">
          <a:blip r:embed="rId6">
            <a:alphaModFix/>
          </a:blip>
          <a:srcRect b="0" l="70083" r="2959" t="0"/>
          <a:stretch/>
        </p:blipFill>
        <p:spPr>
          <a:xfrm>
            <a:off x="3576468" y="1169425"/>
            <a:ext cx="707282" cy="527625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27"/>
          <p:cNvPicPr preferRelativeResize="0"/>
          <p:nvPr/>
        </p:nvPicPr>
        <p:blipFill rotWithShape="1">
          <a:blip r:embed="rId6">
            <a:alphaModFix/>
          </a:blip>
          <a:srcRect b="0" l="0" r="73043" t="0"/>
          <a:stretch/>
        </p:blipFill>
        <p:spPr>
          <a:xfrm>
            <a:off x="2764600" y="1169425"/>
            <a:ext cx="707282" cy="527625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/>
        </p:nvSpPr>
        <p:spPr>
          <a:xfrm>
            <a:off x="201800" y="545750"/>
            <a:ext cx="2676300" cy="2624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GPCs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3071775" y="545750"/>
            <a:ext cx="2676300" cy="26241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words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5904375" y="545750"/>
            <a:ext cx="2932200" cy="445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books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8"/>
          <p:cNvSpPr/>
          <p:nvPr/>
        </p:nvSpPr>
        <p:spPr>
          <a:xfrm>
            <a:off x="111851" y="3523350"/>
            <a:ext cx="1503900" cy="1170900"/>
          </a:xfrm>
          <a:prstGeom prst="flowChartMagneticTap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Can your child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apply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their phonics to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decode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and read these words?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1615738" y="3298375"/>
            <a:ext cx="4178100" cy="17271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321625" y="2105925"/>
            <a:ext cx="1335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Click </a:t>
            </a:r>
            <a:r>
              <a:rPr b="1"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here</a:t>
            </a:r>
            <a:r>
              <a:rPr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 or scan the QR code to see how to pronounce these GPCs.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201800" y="67275"/>
            <a:ext cx="7932000" cy="41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and reading to practise at home with your Year 1 child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353700" y="1002175"/>
            <a:ext cx="2265900" cy="11037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(care)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tch (watch)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oe (toe)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 (phone)</a:t>
            </a: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6550" y="2220651"/>
            <a:ext cx="893100" cy="9146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8133800" y="162750"/>
            <a:ext cx="9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Summer 1</a:t>
            </a:r>
            <a:endParaRPr b="1"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3228375" y="1039650"/>
            <a:ext cx="2297100" cy="2024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again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their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through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climb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great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1776850" y="3405325"/>
            <a:ext cx="38559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deer       heard  </a:t>
            </a:r>
            <a:endParaRPr sz="19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nightmare    honey    months</a:t>
            </a:r>
            <a:endParaRPr sz="19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stretch       itchy </a:t>
            </a:r>
            <a:r>
              <a:rPr lang="en-GB" sz="1900">
                <a:solidFill>
                  <a:schemeClr val="dk2"/>
                </a:solidFill>
              </a:rPr>
              <a:t>  </a:t>
            </a:r>
            <a:endParaRPr sz="1900">
              <a:solidFill>
                <a:schemeClr val="dk2"/>
              </a:solidFill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5525" y="1039650"/>
            <a:ext cx="949500" cy="135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8945" y="3988617"/>
            <a:ext cx="720472" cy="75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/>
          <p:nvPr/>
        </p:nvSpPr>
        <p:spPr>
          <a:xfrm>
            <a:off x="5941750" y="3988625"/>
            <a:ext cx="1738500" cy="963000"/>
          </a:xfrm>
          <a:prstGeom prst="wedgeRoundRectCallout">
            <a:avLst>
              <a:gd fmla="val 29600" name="adj1"/>
              <a:gd fmla="val -98172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Watch out for your </a:t>
            </a:r>
            <a:r>
              <a:rPr i="1" lang="en-GB" sz="1200">
                <a:latin typeface="Comic Sans MS"/>
                <a:ea typeface="Comic Sans MS"/>
                <a:cs typeface="Comic Sans MS"/>
                <a:sym typeface="Comic Sans MS"/>
              </a:rPr>
              <a:t>weekly phonics email</a:t>
            </a:r>
            <a:r>
              <a:rPr lang="en-GB" sz="1200">
                <a:latin typeface="Comic Sans MS"/>
                <a:ea typeface="Comic Sans MS"/>
                <a:cs typeface="Comic Sans MS"/>
                <a:sym typeface="Comic Sans MS"/>
              </a:rPr>
              <a:t> with a link to our phonics books.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88249" y="1043498"/>
            <a:ext cx="949500" cy="135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199" y="2319999"/>
            <a:ext cx="1055626" cy="15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18550" y="2401663"/>
            <a:ext cx="1055625" cy="14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/>
        </p:nvSpPr>
        <p:spPr>
          <a:xfrm>
            <a:off x="1389525" y="513125"/>
            <a:ext cx="6433200" cy="554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FFT Parent Portal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75" y="1346925"/>
            <a:ext cx="4646050" cy="18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631975" y="3394575"/>
            <a:ext cx="7311600" cy="1210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Comic Sans MS"/>
                <a:ea typeface="Comic Sans MS"/>
                <a:cs typeface="Comic Sans MS"/>
                <a:sym typeface="Comic Sans MS"/>
              </a:rPr>
              <a:t>Access to Daily Readers and useful phonics videos.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Comic Sans MS"/>
                <a:ea typeface="Comic Sans MS"/>
                <a:cs typeface="Comic Sans MS"/>
                <a:sym typeface="Comic Sans MS"/>
              </a:rPr>
              <a:t>Go to: </a:t>
            </a:r>
            <a:r>
              <a:rPr lang="en-GB" sz="2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https://parents.fft.org.uk/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Comic Sans MS"/>
                <a:ea typeface="Comic Sans MS"/>
                <a:cs typeface="Comic Sans MS"/>
                <a:sym typeface="Comic Sans MS"/>
              </a:rPr>
              <a:t>Type in school code: z1f42n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1842" y="1477638"/>
            <a:ext cx="3343134" cy="16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>
            <a:hlinkClick r:id="rId6"/>
          </p:cNvPr>
          <p:cNvSpPr/>
          <p:nvPr/>
        </p:nvSpPr>
        <p:spPr>
          <a:xfrm>
            <a:off x="7959425" y="44852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