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Ultra"/>
      <p:regular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Ultra-regular.fntdata"/><Relationship Id="rId12" Type="http://schemas.openxmlformats.org/officeDocument/2006/relationships/font" Target="fonts/Comforta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b06d3ad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b06d3ad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d246fa40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d246fa40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d246fa40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d246fa40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showcase/93409905604790" TargetMode="External"/><Relationship Id="rId4" Type="http://schemas.openxmlformats.org/officeDocument/2006/relationships/hyperlink" Target="https://vimeo.com/showcase/93409905604790" TargetMode="External"/><Relationship Id="rId9" Type="http://schemas.openxmlformats.org/officeDocument/2006/relationships/image" Target="../media/image9.png"/><Relationship Id="rId5" Type="http://schemas.openxmlformats.org/officeDocument/2006/relationships/hyperlink" Target="https://vimeo.com/showcase/93409905604790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hyperlink" Target="https://parents.fft.org.uk/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docs.google.com/presentation/d/e/2PACX-1vRyuRBc79FO0UStqrIqZWO55KeLyYlH7vGLjKsiCfUoOhnuZ2jOp6hwPGqGwPZCCSmjCnxyrwTqLWAg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298900" y="1209675"/>
            <a:ext cx="1771800" cy="24159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7175" lvl="0" marL="457200" rtl="0" algn="l">
              <a:spcBef>
                <a:spcPts val="0"/>
              </a:spcBef>
              <a:spcAft>
                <a:spcPts val="0"/>
              </a:spcAft>
              <a:buSzPts val="45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read a variety of books with a focus on of space, including Beegu, When I Grow Up, Field Trip to the Moon and Toys in Space.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7175" lvl="0" marL="457200" rtl="0" algn="l">
              <a:spcBef>
                <a:spcPts val="0"/>
              </a:spcBef>
              <a:spcAft>
                <a:spcPts val="0"/>
              </a:spcAft>
              <a:buSzPts val="45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texts will help us write descriptions,  posters, instructions and explanation texts.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7175" lvl="0" marL="457200" rtl="0" algn="l">
              <a:spcBef>
                <a:spcPts val="0"/>
              </a:spcBef>
              <a:spcAft>
                <a:spcPts val="0"/>
              </a:spcAft>
              <a:buSzPts val="45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continue to segment and blend Phase 2 &amp; 3 sounds.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7175" lvl="0" marL="457200" rtl="0" algn="l">
              <a:spcBef>
                <a:spcPts val="0"/>
              </a:spcBef>
              <a:spcAft>
                <a:spcPts val="0"/>
              </a:spcAft>
              <a:buSzPts val="45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teach children Phase 4 blends.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7175" lvl="0" marL="457200" rtl="0" algn="l">
              <a:spcBef>
                <a:spcPts val="0"/>
              </a:spcBef>
              <a:spcAft>
                <a:spcPts val="0"/>
              </a:spcAft>
              <a:buSzPts val="45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focusing  on finger spaces and capital letters in writing.</a:t>
            </a:r>
            <a:endParaRPr b="1" sz="6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6"/>
          <p:cNvSpPr/>
          <p:nvPr/>
        </p:nvSpPr>
        <p:spPr>
          <a:xfrm>
            <a:off x="1963675" y="1260100"/>
            <a:ext cx="843900" cy="2118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6"/>
          <p:cNvSpPr/>
          <p:nvPr/>
        </p:nvSpPr>
        <p:spPr>
          <a:xfrm>
            <a:off x="5752625" y="3343850"/>
            <a:ext cx="3006600" cy="13191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6"/>
          <p:cNvSpPr/>
          <p:nvPr/>
        </p:nvSpPr>
        <p:spPr>
          <a:xfrm>
            <a:off x="1982225" y="3485500"/>
            <a:ext cx="3684600" cy="13191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6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5649575" y="32222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Personal Social and Emotional Development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2975250" y="1989567"/>
            <a:ext cx="2685900" cy="1348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3222100" y="1848625"/>
            <a:ext cx="2299200" cy="4389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Understanding the world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6"/>
          <p:cNvSpPr/>
          <p:nvPr/>
        </p:nvSpPr>
        <p:spPr>
          <a:xfrm>
            <a:off x="5828825" y="1503725"/>
            <a:ext cx="3006600" cy="14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436975" y="1131500"/>
            <a:ext cx="18564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Expressive Arts and Design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1659325" y="3482175"/>
            <a:ext cx="40371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our maths lessons this half term we will explore: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two amounts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•A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ddition and subtraction facts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•N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umbers to 20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023163" y="2152839"/>
            <a:ext cx="26307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explore the world around us by: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People &amp; Communities: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sharing our family customs and routines. ;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World: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talking about our world (Planet Earth), learning why astronauts go into Space and what other might encounter….  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6016075" y="3679150"/>
            <a:ext cx="25458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This</a:t>
            </a: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half </a:t>
            </a: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term the</a:t>
            </a: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topic is Relationships. The children will learn: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about different friendships 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How to have healthy relationships with friends and within families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How to regulate our own emotions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5810425" y="1489804"/>
            <a:ext cx="31095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 the course of the half term we will learn about::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Being Imaginative: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play cooperatively as part of a group to act out a story.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initiate movements and gestures to express and respond to feelings, ideas and experiences.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Exploring and Using Media and Materials: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select appropriate resources and adapt work if needed.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simple tools and techniques appropriately.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musical stories using appropriate instruments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Reception’s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458" y="2105225"/>
            <a:ext cx="716467" cy="5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112" y="4054725"/>
            <a:ext cx="1300600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9592" y="2852067"/>
            <a:ext cx="214200" cy="2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6775" y="2325981"/>
            <a:ext cx="282520" cy="2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0043" y="3790309"/>
            <a:ext cx="499325" cy="28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216" y="3792574"/>
            <a:ext cx="499325" cy="2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2251" y="4478899"/>
            <a:ext cx="939875" cy="18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8297" y="1717870"/>
            <a:ext cx="592038" cy="5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94772" y="2305863"/>
            <a:ext cx="419079" cy="5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94778" y="2893850"/>
            <a:ext cx="419077" cy="39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/>
          <p:nvPr/>
        </p:nvSpPr>
        <p:spPr>
          <a:xfrm>
            <a:off x="2926075" y="901781"/>
            <a:ext cx="2884500" cy="9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3018996" y="975190"/>
            <a:ext cx="2698800" cy="76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-Further develop and refine a range of ball skills including: throwing, catching, kicking, passing, batting, and aiming.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-Develop confidence, competence, precision and accuracy when engaging in activities that involve a ball.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Target games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3426125" y="817925"/>
            <a:ext cx="1856400" cy="214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5850075" y="583375"/>
            <a:ext cx="2974500" cy="445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books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201800" y="67275"/>
            <a:ext cx="78000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Reception child 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115150" y="478575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2982613" y="583175"/>
            <a:ext cx="2676300" cy="26241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0" y="3523350"/>
            <a:ext cx="1569900" cy="1170900"/>
          </a:xfrm>
          <a:prstGeom prst="flowChartMagneticTap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1569900" y="3311875"/>
            <a:ext cx="4178100" cy="1727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words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471000" y="989650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89325" y="3964075"/>
            <a:ext cx="1378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153250" y="2482025"/>
            <a:ext cx="1925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Click </a:t>
            </a:r>
            <a:r>
              <a:rPr b="1" lang="en-GB" sz="1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here </a:t>
            </a:r>
            <a:r>
              <a:rPr lang="en-GB" sz="1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or scan the QR code to see how to pronounce these phonemes.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1838288" y="3751950"/>
            <a:ext cx="37434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curl    burn    short    for  horse    allowed   noise  soil    fear</a:t>
            </a:r>
            <a:endParaRPr sz="24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6549" y="2389493"/>
            <a:ext cx="713100" cy="690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8035200" y="145875"/>
            <a:ext cx="952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Summer</a:t>
            </a:r>
            <a:r>
              <a:rPr b="1" lang="en-GB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</a:t>
            </a:r>
            <a:endParaRPr b="1"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365800" y="864700"/>
            <a:ext cx="21750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(corn)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ur (purple)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ow (cow)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oi (boil)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 (clear)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3037063" y="1011050"/>
            <a:ext cx="25674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  where  today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  what   come 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some   push   pull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   school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0470" y="4003692"/>
            <a:ext cx="720472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0750" y="989678"/>
            <a:ext cx="990175" cy="142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4725" y="989625"/>
            <a:ext cx="990175" cy="14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32076" y="2450988"/>
            <a:ext cx="996925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11354" y="2442945"/>
            <a:ext cx="996925" cy="144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>
            <a:off x="5941750" y="3988625"/>
            <a:ext cx="1738500" cy="963000"/>
          </a:xfrm>
          <a:prstGeom prst="wedgeRoundRectCallout">
            <a:avLst>
              <a:gd fmla="val 29600" name="adj1"/>
              <a:gd fmla="val -98172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Watch out for your </a:t>
            </a:r>
            <a:r>
              <a:rPr i="1" lang="en-GB" sz="1200">
                <a:latin typeface="Comic Sans MS"/>
                <a:ea typeface="Comic Sans MS"/>
                <a:cs typeface="Comic Sans MS"/>
                <a:sym typeface="Comic Sans MS"/>
              </a:rPr>
              <a:t>weekly phonics email</a:t>
            </a: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 with a link to our phonics books.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1389525" y="513125"/>
            <a:ext cx="6433200" cy="554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FFT Parent Portal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75" y="1346925"/>
            <a:ext cx="4646050" cy="18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631975" y="3394575"/>
            <a:ext cx="7311600" cy="1210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Access to Daily Readers and useful phonics videos.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Go to: </a:t>
            </a:r>
            <a:r>
              <a:rPr lang="en-GB" sz="2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https://parents.fft.org.uk/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Type in school code: z1f42n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1842" y="1477638"/>
            <a:ext cx="3343134" cy="16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>
            <a:hlinkClick r:id="rId6"/>
          </p:cNvPr>
          <p:cNvSpPr/>
          <p:nvPr/>
        </p:nvSpPr>
        <p:spPr>
          <a:xfrm>
            <a:off x="7959425" y="44852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