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5143500" cx="9144000"/>
  <p:notesSz cx="6858000" cy="9144000"/>
  <p:embeddedFontLst>
    <p:embeddedFont>
      <p:font typeface="Comfortaa Medium"/>
      <p:regular r:id="rId8"/>
      <p:bold r:id="rId9"/>
    </p:embeddedFont>
    <p:embeddedFont>
      <p:font typeface="Comfortaa"/>
      <p:regular r:id="rId10"/>
      <p:bold r:id="rId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omfortaa-bold.fntdata"/><Relationship Id="rId10" Type="http://schemas.openxmlformats.org/officeDocument/2006/relationships/font" Target="fonts/Comforta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ComfortaaMedium-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font" Target="fonts/ComfortaaMedium-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sz="9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Comic Sans MS"/>
              <a:ea typeface="Comic Sans MS"/>
              <a:cs typeface="Comic Sans MS"/>
              <a:sym typeface="Comic Sans M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3ad0738ca6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3ad0738ca6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sz="900">
              <a:solidFill>
                <a:schemeClr val="dk1"/>
              </a:solidFill>
              <a:latin typeface="Comic Sans MS"/>
              <a:ea typeface="Comic Sans MS"/>
              <a:cs typeface="Comic Sans MS"/>
              <a:sym typeface="Comic Sans MS"/>
            </a:endParaRPr>
          </a:p>
          <a:p>
            <a:pPr indent="0" lvl="0" marL="0" rtl="0" algn="l">
              <a:spcBef>
                <a:spcPts val="0"/>
              </a:spcBef>
              <a:spcAft>
                <a:spcPts val="0"/>
              </a:spcAft>
              <a:buClr>
                <a:schemeClr val="dk1"/>
              </a:buClr>
              <a:buSzPts val="1100"/>
              <a:buFont typeface="Arial"/>
              <a:buNone/>
            </a:pPr>
            <a:r>
              <a:t/>
            </a:r>
            <a:endParaRPr b="1" sz="900">
              <a:solidFill>
                <a:schemeClr val="dk1"/>
              </a:solidFill>
              <a:latin typeface="Comic Sans MS"/>
              <a:ea typeface="Comic Sans MS"/>
              <a:cs typeface="Comic Sans MS"/>
              <a:sym typeface="Comic Sans M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3.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 Id="rId4" Type="http://schemas.openxmlformats.org/officeDocument/2006/relationships/image" Target="../media/image2.png"/><Relationship Id="rId5" Type="http://schemas.openxmlformats.org/officeDocument/2006/relationships/image" Target="../media/image6.png"/><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4.png"/><Relationship Id="rId5" Type="http://schemas.openxmlformats.org/officeDocument/2006/relationships/hyperlink" Target="https://docs.google.com/presentation/d/e/2PACX-1vSL46KspeC73Un3hVv5SwdmDJPK5L21Tq7Xg6FWlROgzyI-oUskTVFqytOvPKXuOt9GwkSDszx5JcX9/pub?start=false&amp;loop=false&amp;delayms=300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sp>
        <p:nvSpPr>
          <p:cNvPr id="54" name="Google Shape;54;p13"/>
          <p:cNvSpPr txBox="1"/>
          <p:nvPr/>
        </p:nvSpPr>
        <p:spPr>
          <a:xfrm rot="-486551">
            <a:off x="1247835" y="15684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GB" sz="700">
                <a:solidFill>
                  <a:schemeClr val="dk1"/>
                </a:solidFill>
                <a:latin typeface="Comfortaa"/>
                <a:ea typeface="Comfortaa"/>
                <a:cs typeface="Comfortaa"/>
                <a:sym typeface="Comfortaa"/>
              </a:rPr>
              <a:t>Butterfly, bumblebee and ladybird</a:t>
            </a:r>
            <a:endParaRPr sz="7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sz="1300">
              <a:latin typeface="Comfortaa"/>
              <a:ea typeface="Comfortaa"/>
              <a:cs typeface="Comfortaa"/>
              <a:sym typeface="Comfortaa"/>
            </a:endParaRPr>
          </a:p>
        </p:txBody>
      </p:sp>
      <p:sp>
        <p:nvSpPr>
          <p:cNvPr id="55" name="Google Shape;55;p13"/>
          <p:cNvSpPr/>
          <p:nvPr/>
        </p:nvSpPr>
        <p:spPr>
          <a:xfrm>
            <a:off x="365450" y="1304650"/>
            <a:ext cx="3202800" cy="1119000"/>
          </a:xfrm>
          <a:prstGeom prst="rect">
            <a:avLst/>
          </a:prstGeom>
          <a:solidFill>
            <a:srgbClr val="FFFFFF"/>
          </a:solidFill>
          <a:ln cap="flat" cmpd="sng" w="19050">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28"/>
              </a:spcBef>
              <a:spcAft>
                <a:spcPts val="0"/>
              </a:spcAft>
              <a:buNone/>
            </a:pPr>
            <a:r>
              <a:rPr lang="en-GB" sz="804" u="sng">
                <a:solidFill>
                  <a:srgbClr val="000000"/>
                </a:solidFill>
                <a:latin typeface="Comfortaa"/>
                <a:ea typeface="Comfortaa"/>
                <a:cs typeface="Comfortaa"/>
                <a:sym typeface="Comfortaa"/>
              </a:rPr>
              <a:t>Butterfly</a:t>
            </a:r>
            <a:endParaRPr sz="804" u="sng">
              <a:solidFill>
                <a:srgbClr val="000000"/>
              </a:solidFill>
              <a:latin typeface="Comfortaa"/>
              <a:ea typeface="Comfortaa"/>
              <a:cs typeface="Comfortaa"/>
              <a:sym typeface="Comfortaa"/>
            </a:endParaRPr>
          </a:p>
          <a:p>
            <a:pPr indent="0" lvl="0" marL="0" rtl="0" algn="l">
              <a:spcBef>
                <a:spcPts val="28"/>
              </a:spcBef>
              <a:spcAft>
                <a:spcPts val="0"/>
              </a:spcAft>
              <a:buNone/>
            </a:pPr>
            <a:r>
              <a:t/>
            </a:r>
            <a:endParaRPr sz="804" u="sng">
              <a:latin typeface="Comfortaa"/>
              <a:ea typeface="Comfortaa"/>
              <a:cs typeface="Comfortaa"/>
              <a:sym typeface="Comfortaa"/>
            </a:endParaRPr>
          </a:p>
          <a:p>
            <a:pPr indent="0" lvl="0" marL="0" rtl="0" algn="l">
              <a:spcBef>
                <a:spcPts val="28"/>
              </a:spcBef>
              <a:spcAft>
                <a:spcPts val="0"/>
              </a:spcAft>
              <a:buNone/>
            </a:pPr>
            <a:r>
              <a:rPr lang="en-GB" sz="804">
                <a:solidFill>
                  <a:srgbClr val="000000"/>
                </a:solidFill>
                <a:latin typeface="Comfortaa"/>
                <a:ea typeface="Comfortaa"/>
                <a:cs typeface="Comfortaa"/>
                <a:sym typeface="Comfortaa"/>
              </a:rPr>
              <a:t>This term Butterfly are producing  a variety of different writing genres inspired by the books we are reading including a </a:t>
            </a:r>
            <a:r>
              <a:rPr lang="en-GB" sz="804">
                <a:latin typeface="Comfortaa"/>
                <a:ea typeface="Comfortaa"/>
                <a:cs typeface="Comfortaa"/>
                <a:sym typeface="Comfortaa"/>
              </a:rPr>
              <a:t>warning poster about an enormous turnip, a setting </a:t>
            </a:r>
            <a:r>
              <a:rPr lang="en-GB" sz="804">
                <a:latin typeface="Comfortaa"/>
                <a:ea typeface="Comfortaa"/>
                <a:cs typeface="Comfortaa"/>
                <a:sym typeface="Comfortaa"/>
              </a:rPr>
              <a:t>description and adverbs to indicate time</a:t>
            </a:r>
            <a:r>
              <a:rPr lang="en-GB" sz="804">
                <a:latin typeface="Comfortaa"/>
                <a:ea typeface="Comfortaa"/>
                <a:cs typeface="Comfortaa"/>
                <a:sym typeface="Comfortaa"/>
              </a:rPr>
              <a:t>.</a:t>
            </a:r>
            <a:r>
              <a:rPr lang="en-GB" sz="804">
                <a:solidFill>
                  <a:srgbClr val="000000"/>
                </a:solidFill>
                <a:latin typeface="Comfortaa"/>
                <a:ea typeface="Comfortaa"/>
                <a:cs typeface="Comfortaa"/>
                <a:sym typeface="Comfortaa"/>
              </a:rPr>
              <a:t> They will be developing their grammar skills;  with a particular focus on</a:t>
            </a:r>
            <a:r>
              <a:rPr lang="en-GB" sz="804">
                <a:latin typeface="Comfortaa"/>
                <a:ea typeface="Comfortaa"/>
                <a:cs typeface="Comfortaa"/>
                <a:sym typeface="Comfortaa"/>
              </a:rPr>
              <a:t> consolidating </a:t>
            </a:r>
            <a:r>
              <a:rPr lang="en-GB" sz="804">
                <a:latin typeface="Comfortaa"/>
                <a:ea typeface="Comfortaa"/>
                <a:cs typeface="Comfortaa"/>
                <a:sym typeface="Comfortaa"/>
              </a:rPr>
              <a:t>capital</a:t>
            </a:r>
            <a:r>
              <a:rPr lang="en-GB" sz="804">
                <a:latin typeface="Comfortaa"/>
                <a:ea typeface="Comfortaa"/>
                <a:cs typeface="Comfortaa"/>
                <a:sym typeface="Comfortaa"/>
              </a:rPr>
              <a:t> letters and full stops.</a:t>
            </a:r>
            <a:endParaRPr sz="804">
              <a:solidFill>
                <a:srgbClr val="000000"/>
              </a:solidFill>
              <a:latin typeface="Comfortaa"/>
              <a:ea typeface="Comfortaa"/>
              <a:cs typeface="Comfortaa"/>
              <a:sym typeface="Comfortaa"/>
            </a:endParaRPr>
          </a:p>
          <a:p>
            <a:pPr indent="0" lvl="0" marL="0" rtl="0" algn="l">
              <a:spcBef>
                <a:spcPts val="28"/>
              </a:spcBef>
              <a:spcAft>
                <a:spcPts val="0"/>
              </a:spcAft>
              <a:buNone/>
            </a:pPr>
            <a:r>
              <a:t/>
            </a:r>
            <a:endParaRPr sz="804" u="sng">
              <a:solidFill>
                <a:srgbClr val="000000"/>
              </a:solidFill>
              <a:latin typeface="Comfortaa"/>
              <a:ea typeface="Comfortaa"/>
              <a:cs typeface="Comfortaa"/>
              <a:sym typeface="Comfortaa"/>
            </a:endParaRPr>
          </a:p>
        </p:txBody>
      </p:sp>
      <p:sp>
        <p:nvSpPr>
          <p:cNvPr id="56" name="Google Shape;56;p13"/>
          <p:cNvSpPr/>
          <p:nvPr/>
        </p:nvSpPr>
        <p:spPr>
          <a:xfrm>
            <a:off x="386950" y="898600"/>
            <a:ext cx="3149700" cy="345900"/>
          </a:xfrm>
          <a:prstGeom prst="homePlate">
            <a:avLst>
              <a:gd fmla="val 50000" name="adj"/>
            </a:avLst>
          </a:prstGeom>
          <a:solidFill>
            <a:srgbClr val="FFFFFF"/>
          </a:solidFill>
          <a:ln cap="flat" cmpd="sng" w="19050">
            <a:solidFill>
              <a:srgbClr val="B6D7A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latin typeface="Comfortaa"/>
                <a:ea typeface="Comfortaa"/>
                <a:cs typeface="Comfortaa"/>
                <a:sym typeface="Comfortaa"/>
              </a:rPr>
              <a:t>Reading and Writing</a:t>
            </a:r>
            <a:endParaRPr b="1" sz="1200">
              <a:latin typeface="Comfortaa"/>
              <a:ea typeface="Comfortaa"/>
              <a:cs typeface="Comfortaa"/>
              <a:sym typeface="Comfortaa"/>
            </a:endParaRPr>
          </a:p>
        </p:txBody>
      </p:sp>
      <p:sp>
        <p:nvSpPr>
          <p:cNvPr id="57" name="Google Shape;57;p13"/>
          <p:cNvSpPr/>
          <p:nvPr/>
        </p:nvSpPr>
        <p:spPr>
          <a:xfrm>
            <a:off x="3690125" y="852275"/>
            <a:ext cx="1344300" cy="3996300"/>
          </a:xfrm>
          <a:prstGeom prst="roundRect">
            <a:avLst>
              <a:gd fmla="val 16667" name="adj"/>
            </a:avLst>
          </a:prstGeom>
          <a:solidFill>
            <a:srgbClr val="FFFFFF"/>
          </a:solidFill>
          <a:ln cap="flat" cmpd="sng" w="19050">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en-GB" sz="1000">
                <a:latin typeface="Comfortaa"/>
                <a:ea typeface="Comfortaa"/>
                <a:cs typeface="Comfortaa"/>
                <a:sym typeface="Comfortaa"/>
              </a:rPr>
              <a:t>We are reading:</a:t>
            </a:r>
            <a:endParaRPr b="1" sz="1000">
              <a:latin typeface="Comfortaa"/>
              <a:ea typeface="Comfortaa"/>
              <a:cs typeface="Comfortaa"/>
              <a:sym typeface="Comfortaa"/>
            </a:endParaRPr>
          </a:p>
          <a:p>
            <a:pPr indent="0" lvl="0" marL="0" rtl="0" algn="ctr">
              <a:spcBef>
                <a:spcPts val="0"/>
              </a:spcBef>
              <a:spcAft>
                <a:spcPts val="0"/>
              </a:spcAft>
              <a:buNone/>
            </a:pPr>
            <a:r>
              <a:t/>
            </a:r>
            <a:endParaRPr sz="700">
              <a:latin typeface="Comfortaa"/>
              <a:ea typeface="Comfortaa"/>
              <a:cs typeface="Comfortaa"/>
              <a:sym typeface="Comfortaa"/>
            </a:endParaRPr>
          </a:p>
        </p:txBody>
      </p:sp>
      <p:sp>
        <p:nvSpPr>
          <p:cNvPr id="58" name="Google Shape;58;p13"/>
          <p:cNvSpPr/>
          <p:nvPr/>
        </p:nvSpPr>
        <p:spPr>
          <a:xfrm>
            <a:off x="6117000" y="664675"/>
            <a:ext cx="1613100" cy="808200"/>
          </a:xfrm>
          <a:prstGeom prst="mathDivide">
            <a:avLst>
              <a:gd fmla="val 23520" name="adj1"/>
              <a:gd fmla="val 5880" name="adj2"/>
              <a:gd fmla="val 11760" name="adj3"/>
            </a:avLst>
          </a:prstGeom>
          <a:solidFill>
            <a:srgbClr val="FFFFFF"/>
          </a:solidFill>
          <a:ln cap="flat" cmpd="sng" w="28575">
            <a:solidFill>
              <a:srgbClr val="A4C2F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Maths</a:t>
            </a:r>
            <a:endParaRPr b="1">
              <a:latin typeface="Comfortaa"/>
              <a:ea typeface="Comfortaa"/>
              <a:cs typeface="Comfortaa"/>
              <a:sym typeface="Comfortaa"/>
            </a:endParaRPr>
          </a:p>
        </p:txBody>
      </p:sp>
      <p:sp>
        <p:nvSpPr>
          <p:cNvPr id="59" name="Google Shape;59;p13"/>
          <p:cNvSpPr/>
          <p:nvPr/>
        </p:nvSpPr>
        <p:spPr>
          <a:xfrm>
            <a:off x="381525" y="2491250"/>
            <a:ext cx="3224400" cy="1037100"/>
          </a:xfrm>
          <a:prstGeom prst="rect">
            <a:avLst/>
          </a:prstGeom>
          <a:solidFill>
            <a:srgbClr val="FFFFFF"/>
          </a:solidFill>
          <a:ln cap="flat" cmpd="sng" w="19050">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28"/>
              </a:spcBef>
              <a:spcAft>
                <a:spcPts val="0"/>
              </a:spcAft>
              <a:buNone/>
            </a:pPr>
            <a:r>
              <a:rPr lang="en-GB" sz="804" u="sng">
                <a:solidFill>
                  <a:srgbClr val="000000"/>
                </a:solidFill>
                <a:latin typeface="Comfortaa"/>
                <a:ea typeface="Comfortaa"/>
                <a:cs typeface="Comfortaa"/>
                <a:sym typeface="Comfortaa"/>
              </a:rPr>
              <a:t>Bumblebee</a:t>
            </a:r>
            <a:endParaRPr sz="804" u="sng">
              <a:solidFill>
                <a:srgbClr val="000000"/>
              </a:solidFill>
              <a:latin typeface="Comfortaa"/>
              <a:ea typeface="Comfortaa"/>
              <a:cs typeface="Comfortaa"/>
              <a:sym typeface="Comfortaa"/>
            </a:endParaRPr>
          </a:p>
          <a:p>
            <a:pPr indent="0" lvl="0" marL="0" rtl="0" algn="l">
              <a:spcBef>
                <a:spcPts val="28"/>
              </a:spcBef>
              <a:spcAft>
                <a:spcPts val="0"/>
              </a:spcAft>
              <a:buNone/>
            </a:pPr>
            <a:r>
              <a:rPr lang="en-GB" sz="804">
                <a:solidFill>
                  <a:srgbClr val="000000"/>
                </a:solidFill>
                <a:latin typeface="Comfortaa"/>
                <a:ea typeface="Comfortaa"/>
                <a:cs typeface="Comfortaa"/>
                <a:sym typeface="Comfortaa"/>
              </a:rPr>
              <a:t>This term Bumblebee will be exploring their stories through forms of role play and practical activities, they will be encouraged to enjoy a story independently. In writing they will develop their sentence structure using Colourful Semantics and begin to extend their sentences. </a:t>
            </a:r>
            <a:endParaRPr sz="804">
              <a:solidFill>
                <a:srgbClr val="000000"/>
              </a:solidFill>
              <a:latin typeface="Comfortaa"/>
              <a:ea typeface="Comfortaa"/>
              <a:cs typeface="Comfortaa"/>
              <a:sym typeface="Comfortaa"/>
            </a:endParaRPr>
          </a:p>
        </p:txBody>
      </p:sp>
      <p:sp>
        <p:nvSpPr>
          <p:cNvPr id="60" name="Google Shape;60;p13"/>
          <p:cNvSpPr/>
          <p:nvPr/>
        </p:nvSpPr>
        <p:spPr>
          <a:xfrm>
            <a:off x="343850" y="3595975"/>
            <a:ext cx="3224400" cy="1263300"/>
          </a:xfrm>
          <a:prstGeom prst="rect">
            <a:avLst/>
          </a:prstGeom>
          <a:solidFill>
            <a:srgbClr val="FFFFFF"/>
          </a:solidFill>
          <a:ln cap="flat" cmpd="sng" w="19050">
            <a:solidFill>
              <a:srgbClr val="B6D7A8"/>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28"/>
              </a:spcBef>
              <a:spcAft>
                <a:spcPts val="0"/>
              </a:spcAft>
              <a:buNone/>
            </a:pPr>
            <a:r>
              <a:rPr lang="en-GB" sz="1000" u="sng">
                <a:solidFill>
                  <a:srgbClr val="000000"/>
                </a:solidFill>
                <a:latin typeface="Comfortaa"/>
                <a:ea typeface="Comfortaa"/>
                <a:cs typeface="Comfortaa"/>
                <a:sym typeface="Comfortaa"/>
              </a:rPr>
              <a:t>Ladybird </a:t>
            </a:r>
            <a:endParaRPr sz="1000" u="sng">
              <a:solidFill>
                <a:srgbClr val="000000"/>
              </a:solidFill>
              <a:latin typeface="Comfortaa"/>
              <a:ea typeface="Comfortaa"/>
              <a:cs typeface="Comfortaa"/>
              <a:sym typeface="Comfortaa"/>
            </a:endParaRPr>
          </a:p>
          <a:p>
            <a:pPr indent="0" lvl="0" marL="0" rtl="0" algn="l">
              <a:spcBef>
                <a:spcPts val="28"/>
              </a:spcBef>
              <a:spcAft>
                <a:spcPts val="0"/>
              </a:spcAft>
              <a:buNone/>
            </a:pPr>
            <a:r>
              <a:rPr lang="en-GB" sz="800">
                <a:solidFill>
                  <a:srgbClr val="000000"/>
                </a:solidFill>
                <a:latin typeface="Comfortaa"/>
                <a:ea typeface="Comfortaa"/>
                <a:cs typeface="Comfortaa"/>
                <a:sym typeface="Comfortaa"/>
              </a:rPr>
              <a:t>This term Ladybird class will be exploring their stories through multi sensory resources, they will be looking at illustrations in the books and linking them to the colourful semantic keywords. In writing the Ladybirds will focus on their fine motor skills through practical</a:t>
            </a:r>
            <a:r>
              <a:rPr lang="en-GB" sz="800">
                <a:latin typeface="Comfortaa"/>
                <a:ea typeface="Comfortaa"/>
                <a:cs typeface="Comfortaa"/>
                <a:sym typeface="Comfortaa"/>
              </a:rPr>
              <a:t> </a:t>
            </a:r>
            <a:r>
              <a:rPr lang="en-GB" sz="800">
                <a:solidFill>
                  <a:srgbClr val="000000"/>
                </a:solidFill>
                <a:latin typeface="Comfortaa"/>
                <a:ea typeface="Comfortaa"/>
                <a:cs typeface="Comfortaa"/>
                <a:sym typeface="Comfortaa"/>
              </a:rPr>
              <a:t>and strengthening their grip through practical activities, they will have access to numerous writing tools.</a:t>
            </a:r>
            <a:endParaRPr sz="800" u="sng">
              <a:solidFill>
                <a:srgbClr val="000000"/>
              </a:solidFill>
              <a:latin typeface="Comfortaa"/>
              <a:ea typeface="Comfortaa"/>
              <a:cs typeface="Comfortaa"/>
              <a:sym typeface="Comfortaa"/>
            </a:endParaRPr>
          </a:p>
        </p:txBody>
      </p:sp>
      <p:sp>
        <p:nvSpPr>
          <p:cNvPr id="61" name="Google Shape;61;p13"/>
          <p:cNvSpPr/>
          <p:nvPr/>
        </p:nvSpPr>
        <p:spPr>
          <a:xfrm>
            <a:off x="5209400" y="1472875"/>
            <a:ext cx="3572700" cy="1037100"/>
          </a:xfrm>
          <a:prstGeom prst="rect">
            <a:avLst/>
          </a:prstGeom>
          <a:solidFill>
            <a:srgbClr val="FFFFFF"/>
          </a:solidFill>
          <a:ln cap="flat" cmpd="sng" w="1905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28"/>
              </a:spcBef>
              <a:spcAft>
                <a:spcPts val="0"/>
              </a:spcAft>
              <a:buNone/>
            </a:pPr>
            <a:r>
              <a:rPr lang="en-GB" sz="804" u="sng">
                <a:solidFill>
                  <a:srgbClr val="000000"/>
                </a:solidFill>
                <a:latin typeface="Comfortaa"/>
                <a:ea typeface="Comfortaa"/>
                <a:cs typeface="Comfortaa"/>
                <a:sym typeface="Comfortaa"/>
              </a:rPr>
              <a:t>Butterfly</a:t>
            </a:r>
            <a:endParaRPr sz="804" u="sng">
              <a:solidFill>
                <a:srgbClr val="000000"/>
              </a:solidFill>
              <a:latin typeface="Comfortaa"/>
              <a:ea typeface="Comfortaa"/>
              <a:cs typeface="Comfortaa"/>
              <a:sym typeface="Comfortaa"/>
            </a:endParaRPr>
          </a:p>
          <a:p>
            <a:pPr indent="0" lvl="0" marL="0" rtl="0" algn="l">
              <a:spcBef>
                <a:spcPts val="28"/>
              </a:spcBef>
              <a:spcAft>
                <a:spcPts val="0"/>
              </a:spcAft>
              <a:buNone/>
            </a:pPr>
            <a:r>
              <a:t/>
            </a:r>
            <a:endParaRPr sz="804" u="sng">
              <a:latin typeface="Comfortaa"/>
              <a:ea typeface="Comfortaa"/>
              <a:cs typeface="Comfortaa"/>
              <a:sym typeface="Comfortaa"/>
            </a:endParaRPr>
          </a:p>
          <a:p>
            <a:pPr indent="0" lvl="0" marL="0" rtl="0" algn="l">
              <a:spcBef>
                <a:spcPts val="28"/>
              </a:spcBef>
              <a:spcAft>
                <a:spcPts val="0"/>
              </a:spcAft>
              <a:buNone/>
            </a:pPr>
            <a:r>
              <a:rPr lang="en-GB" sz="804">
                <a:solidFill>
                  <a:srgbClr val="000000"/>
                </a:solidFill>
                <a:latin typeface="Comfortaa"/>
                <a:ea typeface="Comfortaa"/>
                <a:cs typeface="Comfortaa"/>
                <a:sym typeface="Comfortaa"/>
              </a:rPr>
              <a:t>As part of their basic maths skills, Butterfly will be </a:t>
            </a:r>
            <a:r>
              <a:rPr lang="en-GB" sz="804">
                <a:latin typeface="Comfortaa"/>
                <a:ea typeface="Comfortaa"/>
                <a:cs typeface="Comfortaa"/>
                <a:sym typeface="Comfortaa"/>
              </a:rPr>
              <a:t>learning about money and applying this to real life. </a:t>
            </a:r>
            <a:endParaRPr sz="804">
              <a:latin typeface="Comfortaa"/>
              <a:ea typeface="Comfortaa"/>
              <a:cs typeface="Comfortaa"/>
              <a:sym typeface="Comfortaa"/>
            </a:endParaRPr>
          </a:p>
          <a:p>
            <a:pPr indent="0" lvl="0" marL="0" rtl="0" algn="l">
              <a:spcBef>
                <a:spcPts val="28"/>
              </a:spcBef>
              <a:spcAft>
                <a:spcPts val="0"/>
              </a:spcAft>
              <a:buNone/>
            </a:pPr>
            <a:r>
              <a:rPr lang="en-GB" sz="804">
                <a:latin typeface="Comfortaa"/>
                <a:ea typeface="Comfortaa"/>
                <a:cs typeface="Comfortaa"/>
                <a:sym typeface="Comfortaa"/>
              </a:rPr>
              <a:t>They will be </a:t>
            </a:r>
            <a:r>
              <a:rPr lang="en-GB" sz="804">
                <a:latin typeface="Comfortaa"/>
                <a:ea typeface="Comfortaa"/>
                <a:cs typeface="Comfortaa"/>
                <a:sym typeface="Comfortaa"/>
              </a:rPr>
              <a:t>recognising</a:t>
            </a:r>
            <a:r>
              <a:rPr lang="en-GB" sz="804">
                <a:latin typeface="Comfortaa"/>
                <a:ea typeface="Comfortaa"/>
                <a:cs typeface="Comfortaa"/>
                <a:sym typeface="Comfortaa"/>
              </a:rPr>
              <a:t> coins and notes and relating this to the value of money. They will also be </a:t>
            </a:r>
            <a:r>
              <a:rPr lang="en-GB" sz="804">
                <a:latin typeface="Comfortaa"/>
                <a:ea typeface="Comfortaa"/>
                <a:cs typeface="Comfortaa"/>
                <a:sym typeface="Comfortaa"/>
              </a:rPr>
              <a:t>comparing</a:t>
            </a:r>
            <a:r>
              <a:rPr lang="en-GB" sz="804">
                <a:latin typeface="Comfortaa"/>
                <a:ea typeface="Comfortaa"/>
                <a:cs typeface="Comfortaa"/>
                <a:sym typeface="Comfortaa"/>
              </a:rPr>
              <a:t> money and using basic maths skills to problem solve.</a:t>
            </a:r>
            <a:endParaRPr sz="804">
              <a:latin typeface="Comfortaa"/>
              <a:ea typeface="Comfortaa"/>
              <a:cs typeface="Comfortaa"/>
              <a:sym typeface="Comfortaa"/>
            </a:endParaRPr>
          </a:p>
          <a:p>
            <a:pPr indent="0" lvl="0" marL="0" rtl="0" algn="l">
              <a:spcBef>
                <a:spcPts val="28"/>
              </a:spcBef>
              <a:spcAft>
                <a:spcPts val="0"/>
              </a:spcAft>
              <a:buNone/>
            </a:pPr>
            <a:r>
              <a:rPr lang="en-GB" sz="800">
                <a:solidFill>
                  <a:srgbClr val="000000"/>
                </a:solidFill>
                <a:latin typeface="Comfortaa"/>
                <a:ea typeface="Comfortaa"/>
                <a:cs typeface="Comfortaa"/>
                <a:sym typeface="Comfortaa"/>
              </a:rPr>
              <a:t> </a:t>
            </a:r>
            <a:endParaRPr sz="800">
              <a:solidFill>
                <a:srgbClr val="000000"/>
              </a:solidFill>
              <a:latin typeface="Comfortaa"/>
              <a:ea typeface="Comfortaa"/>
              <a:cs typeface="Comfortaa"/>
              <a:sym typeface="Comfortaa"/>
            </a:endParaRPr>
          </a:p>
          <a:p>
            <a:pPr indent="0" lvl="0" marL="0" rtl="0" algn="l">
              <a:spcBef>
                <a:spcPts val="28"/>
              </a:spcBef>
              <a:spcAft>
                <a:spcPts val="0"/>
              </a:spcAft>
              <a:buNone/>
            </a:pPr>
            <a:r>
              <a:t/>
            </a:r>
            <a:endParaRPr sz="800" u="sng">
              <a:solidFill>
                <a:srgbClr val="000000"/>
              </a:solidFill>
              <a:latin typeface="Comfortaa"/>
              <a:ea typeface="Comfortaa"/>
              <a:cs typeface="Comfortaa"/>
              <a:sym typeface="Comfortaa"/>
            </a:endParaRPr>
          </a:p>
        </p:txBody>
      </p:sp>
      <p:sp>
        <p:nvSpPr>
          <p:cNvPr id="62" name="Google Shape;62;p13"/>
          <p:cNvSpPr/>
          <p:nvPr/>
        </p:nvSpPr>
        <p:spPr>
          <a:xfrm>
            <a:off x="5187925" y="2571750"/>
            <a:ext cx="3611400" cy="1119000"/>
          </a:xfrm>
          <a:prstGeom prst="rect">
            <a:avLst/>
          </a:prstGeom>
          <a:solidFill>
            <a:srgbClr val="FFFFFF"/>
          </a:solidFill>
          <a:ln cap="flat" cmpd="sng" w="1905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28"/>
              </a:spcBef>
              <a:spcAft>
                <a:spcPts val="0"/>
              </a:spcAft>
              <a:buNone/>
            </a:pPr>
            <a:r>
              <a:rPr lang="en-GB" sz="804" u="sng">
                <a:solidFill>
                  <a:srgbClr val="000000"/>
                </a:solidFill>
                <a:latin typeface="Comfortaa"/>
                <a:ea typeface="Comfortaa"/>
                <a:cs typeface="Comfortaa"/>
                <a:sym typeface="Comfortaa"/>
              </a:rPr>
              <a:t>Bumblebee</a:t>
            </a:r>
            <a:endParaRPr sz="804" u="sng">
              <a:solidFill>
                <a:srgbClr val="000000"/>
              </a:solidFill>
              <a:latin typeface="Comfortaa"/>
              <a:ea typeface="Comfortaa"/>
              <a:cs typeface="Comfortaa"/>
              <a:sym typeface="Comfortaa"/>
            </a:endParaRPr>
          </a:p>
          <a:p>
            <a:pPr indent="0" lvl="0" marL="0" rtl="0" algn="l">
              <a:spcBef>
                <a:spcPts val="28"/>
              </a:spcBef>
              <a:spcAft>
                <a:spcPts val="0"/>
              </a:spcAft>
              <a:buClr>
                <a:schemeClr val="dk1"/>
              </a:buClr>
              <a:buSzPts val="1100"/>
              <a:buFont typeface="Arial"/>
              <a:buNone/>
            </a:pPr>
            <a:r>
              <a:rPr lang="en-GB" sz="804">
                <a:solidFill>
                  <a:schemeClr val="dk1"/>
                </a:solidFill>
                <a:latin typeface="Comfortaa"/>
                <a:ea typeface="Comfortaa"/>
                <a:cs typeface="Comfortaa"/>
                <a:sym typeface="Comfortaa"/>
              </a:rPr>
              <a:t>As part of their basic maths skills, Bumblebee will be continuing to develop their understanding of measuring volume and capacity. They will be consolidating their understanding of fractions (half) and learning about quarters through a mixture of practical activities and formal learning. They will also be consolidating their understanding of number (1-50) and developing their knowledge of 50-100 and beyond.</a:t>
            </a:r>
            <a:endParaRPr sz="800">
              <a:latin typeface="Comfortaa"/>
              <a:ea typeface="Comfortaa"/>
              <a:cs typeface="Comfortaa"/>
              <a:sym typeface="Comfortaa"/>
            </a:endParaRPr>
          </a:p>
        </p:txBody>
      </p:sp>
      <p:sp>
        <p:nvSpPr>
          <p:cNvPr id="63" name="Google Shape;63;p13"/>
          <p:cNvSpPr/>
          <p:nvPr/>
        </p:nvSpPr>
        <p:spPr>
          <a:xfrm>
            <a:off x="5187900" y="3729500"/>
            <a:ext cx="3611400" cy="1119000"/>
          </a:xfrm>
          <a:prstGeom prst="rect">
            <a:avLst/>
          </a:prstGeom>
          <a:solidFill>
            <a:srgbClr val="FFFFFF"/>
          </a:solidFill>
          <a:ln cap="flat" cmpd="sng" w="19050">
            <a:solidFill>
              <a:srgbClr val="A4C2F4"/>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28"/>
              </a:spcBef>
              <a:spcAft>
                <a:spcPts val="0"/>
              </a:spcAft>
              <a:buNone/>
            </a:pPr>
            <a:r>
              <a:rPr lang="en-GB" sz="804" u="sng">
                <a:solidFill>
                  <a:srgbClr val="000000"/>
                </a:solidFill>
                <a:latin typeface="Comfortaa"/>
                <a:ea typeface="Comfortaa"/>
                <a:cs typeface="Comfortaa"/>
                <a:sym typeface="Comfortaa"/>
              </a:rPr>
              <a:t>Ladybird</a:t>
            </a:r>
            <a:endParaRPr sz="804" u="sng">
              <a:solidFill>
                <a:srgbClr val="000000"/>
              </a:solidFill>
              <a:latin typeface="Comfortaa"/>
              <a:ea typeface="Comfortaa"/>
              <a:cs typeface="Comfortaa"/>
              <a:sym typeface="Comfortaa"/>
            </a:endParaRPr>
          </a:p>
          <a:p>
            <a:pPr indent="0" lvl="0" marL="0" rtl="0" algn="l">
              <a:spcBef>
                <a:spcPts val="28"/>
              </a:spcBef>
              <a:spcAft>
                <a:spcPts val="0"/>
              </a:spcAft>
              <a:buNone/>
            </a:pPr>
            <a:r>
              <a:rPr lang="en-GB" sz="804">
                <a:solidFill>
                  <a:srgbClr val="000000"/>
                </a:solidFill>
                <a:latin typeface="Comfortaa"/>
                <a:ea typeface="Comfortaa"/>
                <a:cs typeface="Comfortaa"/>
                <a:sym typeface="Comfortaa"/>
              </a:rPr>
              <a:t>In Ladybird, children will be focusing  on developing their understanding of number in sequence. Children will be learning this through various number rhymes. For example, ‘One, Two, Three, Four, five once I caught a fish alive ’. The</a:t>
            </a:r>
            <a:r>
              <a:rPr lang="en-GB" sz="804">
                <a:latin typeface="Comfortaa"/>
                <a:ea typeface="Comfortaa"/>
                <a:cs typeface="Comfortaa"/>
                <a:sym typeface="Comfortaa"/>
              </a:rPr>
              <a:t>y will also be introduced every day patterns around them and encouraged create their own simple patterns using colour and the sequencing toys</a:t>
            </a:r>
            <a:endParaRPr sz="804">
              <a:solidFill>
                <a:srgbClr val="000000"/>
              </a:solidFill>
              <a:latin typeface="Comfortaa"/>
              <a:ea typeface="Comfortaa"/>
              <a:cs typeface="Comfortaa"/>
              <a:sym typeface="Comfortaa"/>
            </a:endParaRPr>
          </a:p>
        </p:txBody>
      </p:sp>
      <p:pic>
        <p:nvPicPr>
          <p:cNvPr id="64" name="Google Shape;64;p13"/>
          <p:cNvPicPr preferRelativeResize="0"/>
          <p:nvPr/>
        </p:nvPicPr>
        <p:blipFill>
          <a:blip r:embed="rId4">
            <a:alphaModFix/>
          </a:blip>
          <a:stretch>
            <a:fillRect/>
          </a:stretch>
        </p:blipFill>
        <p:spPr>
          <a:xfrm>
            <a:off x="3828875" y="1328369"/>
            <a:ext cx="1066800" cy="1071563"/>
          </a:xfrm>
          <a:prstGeom prst="rect">
            <a:avLst/>
          </a:prstGeom>
          <a:noFill/>
          <a:ln>
            <a:noFill/>
          </a:ln>
        </p:spPr>
      </p:pic>
      <p:pic>
        <p:nvPicPr>
          <p:cNvPr id="65" name="Google Shape;65;p13"/>
          <p:cNvPicPr preferRelativeResize="0"/>
          <p:nvPr/>
        </p:nvPicPr>
        <p:blipFill>
          <a:blip r:embed="rId5">
            <a:alphaModFix/>
          </a:blip>
          <a:stretch>
            <a:fillRect/>
          </a:stretch>
        </p:blipFill>
        <p:spPr>
          <a:xfrm>
            <a:off x="3924350" y="2513177"/>
            <a:ext cx="945161" cy="1320075"/>
          </a:xfrm>
          <a:prstGeom prst="rect">
            <a:avLst/>
          </a:prstGeom>
          <a:solidFill>
            <a:srgbClr val="FFFFFF"/>
          </a:solidFill>
          <a:ln cap="flat" cmpd="sng" w="19050">
            <a:solidFill>
              <a:srgbClr val="B6D7A8"/>
            </a:solidFill>
            <a:prstDash val="solid"/>
            <a:round/>
            <a:headEnd len="sm" w="sm" type="none"/>
            <a:tailEnd len="sm" w="sm" type="none"/>
          </a:ln>
        </p:spPr>
      </p:pic>
      <p:pic>
        <p:nvPicPr>
          <p:cNvPr id="66" name="Google Shape;66;p13"/>
          <p:cNvPicPr preferRelativeResize="0"/>
          <p:nvPr/>
        </p:nvPicPr>
        <p:blipFill>
          <a:blip r:embed="rId6">
            <a:alphaModFix/>
          </a:blip>
          <a:stretch>
            <a:fillRect/>
          </a:stretch>
        </p:blipFill>
        <p:spPr>
          <a:xfrm>
            <a:off x="3945900" y="3908487"/>
            <a:ext cx="832750" cy="835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0" name="Shape 70"/>
        <p:cNvGrpSpPr/>
        <p:nvPr/>
      </p:nvGrpSpPr>
      <p:grpSpPr>
        <a:xfrm>
          <a:off x="0" y="0"/>
          <a:ext cx="0" cy="0"/>
          <a:chOff x="0" y="0"/>
          <a:chExt cx="0" cy="0"/>
        </a:xfrm>
      </p:grpSpPr>
      <p:sp>
        <p:nvSpPr>
          <p:cNvPr id="71" name="Google Shape;71;p14"/>
          <p:cNvSpPr txBox="1"/>
          <p:nvPr/>
        </p:nvSpPr>
        <p:spPr>
          <a:xfrm rot="-486551">
            <a:off x="1247835" y="156841"/>
            <a:ext cx="1278180" cy="376068"/>
          </a:xfrm>
          <a:prstGeom prst="rect">
            <a:avLst/>
          </a:prstGeom>
          <a:solidFill>
            <a:srgbClr val="FFFFFF"/>
          </a:solidFill>
          <a:ln cap="flat" cmpd="sng" w="38100">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en-GB" sz="700">
                <a:solidFill>
                  <a:schemeClr val="dk1"/>
                </a:solidFill>
                <a:latin typeface="Comfortaa"/>
                <a:ea typeface="Comfortaa"/>
                <a:cs typeface="Comfortaa"/>
                <a:sym typeface="Comfortaa"/>
              </a:rPr>
              <a:t>Butterfly, bumblebee and ladybird</a:t>
            </a:r>
            <a:endParaRPr sz="700">
              <a:solidFill>
                <a:schemeClr val="dk1"/>
              </a:solidFill>
              <a:latin typeface="Comfortaa"/>
              <a:ea typeface="Comfortaa"/>
              <a:cs typeface="Comfortaa"/>
              <a:sym typeface="Comfortaa"/>
            </a:endParaRPr>
          </a:p>
          <a:p>
            <a:pPr indent="0" lvl="0" marL="0" rtl="0" algn="ctr">
              <a:spcBef>
                <a:spcPts val="0"/>
              </a:spcBef>
              <a:spcAft>
                <a:spcPts val="0"/>
              </a:spcAft>
              <a:buNone/>
            </a:pPr>
            <a:r>
              <a:t/>
            </a:r>
            <a:endParaRPr sz="1300">
              <a:latin typeface="Comfortaa"/>
              <a:ea typeface="Comfortaa"/>
              <a:cs typeface="Comfortaa"/>
              <a:sym typeface="Comfortaa"/>
            </a:endParaRPr>
          </a:p>
        </p:txBody>
      </p:sp>
      <p:sp>
        <p:nvSpPr>
          <p:cNvPr id="72" name="Google Shape;72;p14"/>
          <p:cNvSpPr/>
          <p:nvPr/>
        </p:nvSpPr>
        <p:spPr>
          <a:xfrm>
            <a:off x="7266200" y="1127425"/>
            <a:ext cx="1514700" cy="3647100"/>
          </a:xfrm>
          <a:prstGeom prst="foldedCorner">
            <a:avLst>
              <a:gd fmla="val 25843" name="adj"/>
            </a:avLst>
          </a:prstGeom>
          <a:solidFill>
            <a:srgbClr val="FFFFFF"/>
          </a:solidFill>
          <a:ln cap="flat" cmpd="sng" w="19050">
            <a:solidFill>
              <a:srgbClr val="D5A6BD"/>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t/>
            </a:r>
            <a:endParaRPr sz="700">
              <a:solidFill>
                <a:srgbClr val="000000"/>
              </a:solidFill>
              <a:latin typeface="Comfortaa"/>
              <a:ea typeface="Comfortaa"/>
              <a:cs typeface="Comfortaa"/>
              <a:sym typeface="Comfortaa"/>
            </a:endParaRPr>
          </a:p>
          <a:p>
            <a:pPr indent="0" lvl="0" marL="0" rtl="0" algn="l">
              <a:spcBef>
                <a:spcPts val="0"/>
              </a:spcBef>
              <a:spcAft>
                <a:spcPts val="0"/>
              </a:spcAft>
              <a:buNone/>
            </a:pPr>
            <a:r>
              <a:rPr b="1" lang="en-GB" sz="700" u="sng">
                <a:solidFill>
                  <a:srgbClr val="000000"/>
                </a:solidFill>
                <a:latin typeface="Comfortaa"/>
                <a:ea typeface="Comfortaa"/>
                <a:cs typeface="Comfortaa"/>
                <a:sym typeface="Comfortaa"/>
              </a:rPr>
              <a:t>Building relationships</a:t>
            </a:r>
            <a:endParaRPr b="1" sz="700" u="sng">
              <a:solidFill>
                <a:srgbClr val="000000"/>
              </a:solidFill>
              <a:latin typeface="Comfortaa"/>
              <a:ea typeface="Comfortaa"/>
              <a:cs typeface="Comfortaa"/>
              <a:sym typeface="Comfortaa"/>
            </a:endParaRPr>
          </a:p>
          <a:p>
            <a:pPr indent="0" lvl="0" marL="0" rtl="0" algn="l">
              <a:spcBef>
                <a:spcPts val="0"/>
              </a:spcBef>
              <a:spcAft>
                <a:spcPts val="0"/>
              </a:spcAft>
              <a:buNone/>
            </a:pPr>
            <a:r>
              <a:t/>
            </a:r>
            <a:endParaRPr b="1" sz="700">
              <a:solidFill>
                <a:srgbClr val="000000"/>
              </a:solidFill>
              <a:latin typeface="Comfortaa"/>
              <a:ea typeface="Comfortaa"/>
              <a:cs typeface="Comfortaa"/>
              <a:sym typeface="Comfortaa"/>
            </a:endParaRPr>
          </a:p>
          <a:p>
            <a:pPr indent="0" lvl="0" marL="0" rtl="0" algn="l">
              <a:spcBef>
                <a:spcPts val="0"/>
              </a:spcBef>
              <a:spcAft>
                <a:spcPts val="0"/>
              </a:spcAft>
              <a:buNone/>
            </a:pPr>
            <a:r>
              <a:rPr b="1" lang="en-GB" sz="700">
                <a:solidFill>
                  <a:schemeClr val="dk1"/>
                </a:solidFill>
                <a:latin typeface="Comfortaa"/>
                <a:ea typeface="Comfortaa"/>
                <a:cs typeface="Comfortaa"/>
                <a:sym typeface="Comfortaa"/>
              </a:rPr>
              <a:t>- </a:t>
            </a:r>
            <a:r>
              <a:rPr b="1" lang="en-GB" sz="700">
                <a:solidFill>
                  <a:schemeClr val="dk1"/>
                </a:solidFill>
                <a:latin typeface="Comfortaa"/>
                <a:ea typeface="Comfortaa"/>
                <a:cs typeface="Comfortaa"/>
                <a:sym typeface="Comfortaa"/>
              </a:rPr>
              <a:t> </a:t>
            </a:r>
            <a:r>
              <a:rPr b="1" lang="en-GB" sz="700">
                <a:solidFill>
                  <a:schemeClr val="dk1"/>
                </a:solidFill>
                <a:latin typeface="Comfortaa"/>
                <a:ea typeface="Comfortaa"/>
                <a:cs typeface="Comfortaa"/>
                <a:sym typeface="Comfortaa"/>
              </a:rPr>
              <a:t>Communicates</a:t>
            </a:r>
            <a:r>
              <a:rPr b="1" lang="en-GB" sz="700">
                <a:solidFill>
                  <a:schemeClr val="dk1"/>
                </a:solidFill>
                <a:latin typeface="Comfortaa"/>
                <a:ea typeface="Comfortaa"/>
                <a:cs typeface="Comfortaa"/>
                <a:sym typeface="Comfortaa"/>
              </a:rPr>
              <a:t> what or who is </a:t>
            </a:r>
            <a:r>
              <a:rPr b="1" lang="en-GB" sz="700">
                <a:solidFill>
                  <a:schemeClr val="dk1"/>
                </a:solidFill>
                <a:latin typeface="Comfortaa"/>
                <a:ea typeface="Comfortaa"/>
                <a:cs typeface="Comfortaa"/>
                <a:sym typeface="Comfortaa"/>
              </a:rPr>
              <a:t>special</a:t>
            </a:r>
            <a:r>
              <a:rPr b="1" lang="en-GB" sz="700">
                <a:solidFill>
                  <a:schemeClr val="dk1"/>
                </a:solidFill>
                <a:latin typeface="Comfortaa"/>
                <a:ea typeface="Comfortaa"/>
                <a:cs typeface="Comfortaa"/>
                <a:sym typeface="Comfortaa"/>
              </a:rPr>
              <a:t> to them.</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GB" sz="700">
                <a:solidFill>
                  <a:schemeClr val="dk1"/>
                </a:solidFill>
                <a:latin typeface="Comfortaa"/>
                <a:ea typeface="Comfortaa"/>
                <a:cs typeface="Comfortaa"/>
                <a:sym typeface="Comfortaa"/>
              </a:rPr>
              <a:t>- Explain why something or someone is special to them.</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GB" sz="700">
                <a:solidFill>
                  <a:schemeClr val="dk1"/>
                </a:solidFill>
                <a:latin typeface="Comfortaa"/>
                <a:ea typeface="Comfortaa"/>
                <a:cs typeface="Comfortaa"/>
                <a:sym typeface="Comfortaa"/>
              </a:rPr>
              <a:t>- </a:t>
            </a:r>
            <a:r>
              <a:rPr b="1" lang="en-GB" sz="700">
                <a:solidFill>
                  <a:schemeClr val="dk1"/>
                </a:solidFill>
                <a:latin typeface="Comfortaa"/>
                <a:ea typeface="Comfortaa"/>
                <a:cs typeface="Comfortaa"/>
                <a:sym typeface="Comfortaa"/>
              </a:rPr>
              <a:t>Demonstrates</a:t>
            </a:r>
            <a:r>
              <a:rPr b="1" lang="en-GB" sz="700">
                <a:solidFill>
                  <a:schemeClr val="dk1"/>
                </a:solidFill>
                <a:latin typeface="Comfortaa"/>
                <a:ea typeface="Comfortaa"/>
                <a:cs typeface="Comfortaa"/>
                <a:sym typeface="Comfortaa"/>
              </a:rPr>
              <a:t> an awareness that not everyone feels like they do.</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sz="700">
              <a:solidFill>
                <a:srgbClr val="000000"/>
              </a:solidFill>
              <a:latin typeface="Comfortaa"/>
              <a:ea typeface="Comfortaa"/>
              <a:cs typeface="Comfortaa"/>
              <a:sym typeface="Comfortaa"/>
            </a:endParaRPr>
          </a:p>
          <a:p>
            <a:pPr indent="0" lvl="0" marL="0" rtl="0" algn="l">
              <a:spcBef>
                <a:spcPts val="0"/>
              </a:spcBef>
              <a:spcAft>
                <a:spcPts val="0"/>
              </a:spcAft>
              <a:buNone/>
            </a:pPr>
            <a:r>
              <a:rPr b="1" lang="en-GB" sz="700" u="sng">
                <a:solidFill>
                  <a:srgbClr val="000000"/>
                </a:solidFill>
                <a:latin typeface="Comfortaa"/>
                <a:ea typeface="Comfortaa"/>
                <a:cs typeface="Comfortaa"/>
                <a:sym typeface="Comfortaa"/>
              </a:rPr>
              <a:t>Managing self</a:t>
            </a:r>
            <a:endParaRPr b="1" sz="700" u="sng">
              <a:solidFill>
                <a:srgbClr val="000000"/>
              </a:solidFill>
              <a:latin typeface="Comfortaa"/>
              <a:ea typeface="Comfortaa"/>
              <a:cs typeface="Comfortaa"/>
              <a:sym typeface="Comfortaa"/>
            </a:endParaRPr>
          </a:p>
          <a:p>
            <a:pPr indent="0" lvl="0" marL="0" rtl="0" algn="l">
              <a:spcBef>
                <a:spcPts val="0"/>
              </a:spcBef>
              <a:spcAft>
                <a:spcPts val="0"/>
              </a:spcAft>
              <a:buNone/>
            </a:pPr>
            <a:r>
              <a:t/>
            </a:r>
            <a:endParaRPr b="1" sz="700">
              <a:solidFill>
                <a:srgbClr val="000000"/>
              </a:solidFill>
              <a:latin typeface="Comfortaa"/>
              <a:ea typeface="Comfortaa"/>
              <a:cs typeface="Comfortaa"/>
              <a:sym typeface="Comfortaa"/>
            </a:endParaRPr>
          </a:p>
          <a:p>
            <a:pPr indent="0" lvl="0" marL="0" rtl="0" algn="l">
              <a:spcBef>
                <a:spcPts val="0"/>
              </a:spcBef>
              <a:spcAft>
                <a:spcPts val="0"/>
              </a:spcAft>
              <a:buNone/>
            </a:pPr>
            <a:r>
              <a:rPr b="1" lang="en-GB" sz="700">
                <a:solidFill>
                  <a:schemeClr val="dk1"/>
                </a:solidFill>
                <a:latin typeface="Comfortaa"/>
                <a:ea typeface="Comfortaa"/>
                <a:cs typeface="Comfortaa"/>
                <a:sym typeface="Comfortaa"/>
              </a:rPr>
              <a:t>-Accepts that others may join their activity.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GB" sz="700">
                <a:solidFill>
                  <a:schemeClr val="dk1"/>
                </a:solidFill>
                <a:latin typeface="Comfortaa"/>
                <a:ea typeface="Comfortaa"/>
                <a:cs typeface="Comfortaa"/>
                <a:sym typeface="Comfortaa"/>
              </a:rPr>
              <a:t>- Accepts they may not be able to join an activity.</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rPr b="1" lang="en-GB" sz="700">
                <a:solidFill>
                  <a:schemeClr val="dk1"/>
                </a:solidFill>
                <a:latin typeface="Comfortaa"/>
                <a:ea typeface="Comfortaa"/>
                <a:cs typeface="Comfortaa"/>
                <a:sym typeface="Comfortaa"/>
              </a:rPr>
              <a:t>- Takes turns in a structures group discussion.</a:t>
            </a:r>
            <a:endParaRPr b="1" sz="7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700">
              <a:solidFill>
                <a:srgbClr val="000000"/>
              </a:solidFill>
              <a:latin typeface="Comfortaa"/>
              <a:ea typeface="Comfortaa"/>
              <a:cs typeface="Comfortaa"/>
              <a:sym typeface="Comfortaa"/>
            </a:endParaRPr>
          </a:p>
          <a:p>
            <a:pPr indent="0" lvl="0" marL="0" rtl="0" algn="l">
              <a:spcBef>
                <a:spcPts val="0"/>
              </a:spcBef>
              <a:spcAft>
                <a:spcPts val="0"/>
              </a:spcAft>
              <a:buNone/>
            </a:pPr>
            <a:r>
              <a:rPr b="1" lang="en-GB" sz="700" u="sng">
                <a:solidFill>
                  <a:srgbClr val="000000"/>
                </a:solidFill>
                <a:latin typeface="Comfortaa"/>
                <a:ea typeface="Comfortaa"/>
                <a:cs typeface="Comfortaa"/>
                <a:sym typeface="Comfortaa"/>
              </a:rPr>
              <a:t>Self-regulation</a:t>
            </a:r>
            <a:endParaRPr b="1" sz="700" u="sng">
              <a:solidFill>
                <a:srgbClr val="000000"/>
              </a:solidFill>
              <a:latin typeface="Comfortaa"/>
              <a:ea typeface="Comfortaa"/>
              <a:cs typeface="Comfortaa"/>
              <a:sym typeface="Comfortaa"/>
            </a:endParaRPr>
          </a:p>
          <a:p>
            <a:pPr indent="0" lvl="0" marL="0" rtl="0" algn="l">
              <a:spcBef>
                <a:spcPts val="0"/>
              </a:spcBef>
              <a:spcAft>
                <a:spcPts val="0"/>
              </a:spcAft>
              <a:buNone/>
            </a:pPr>
            <a:r>
              <a:t/>
            </a:r>
            <a:endParaRPr b="1" sz="700">
              <a:solidFill>
                <a:srgbClr val="000000"/>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700">
                <a:solidFill>
                  <a:schemeClr val="dk1"/>
                </a:solidFill>
                <a:latin typeface="Comfortaa"/>
                <a:ea typeface="Comfortaa"/>
                <a:cs typeface="Comfortaa"/>
                <a:sym typeface="Comfortaa"/>
              </a:rPr>
              <a:t>- </a:t>
            </a:r>
            <a:r>
              <a:rPr b="1" lang="en-GB" sz="700">
                <a:solidFill>
                  <a:schemeClr val="dk1"/>
                </a:solidFill>
                <a:latin typeface="Comfortaa"/>
                <a:ea typeface="Comfortaa"/>
                <a:cs typeface="Comfortaa"/>
                <a:sym typeface="Comfortaa"/>
              </a:rPr>
              <a:t>Makes requests to a member of staff  </a:t>
            </a:r>
            <a:endParaRPr b="1" sz="7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700">
                <a:solidFill>
                  <a:schemeClr val="dk1"/>
                </a:solidFill>
                <a:latin typeface="Comfortaa"/>
                <a:ea typeface="Comfortaa"/>
                <a:cs typeface="Comfortaa"/>
                <a:sym typeface="Comfortaa"/>
              </a:rPr>
              <a:t>- Has a developing awareness of their own needs</a:t>
            </a:r>
            <a:endParaRPr b="1" sz="700">
              <a:latin typeface="Comfortaa"/>
              <a:ea typeface="Comfortaa"/>
              <a:cs typeface="Comfortaa"/>
              <a:sym typeface="Comfortaa"/>
            </a:endParaRPr>
          </a:p>
        </p:txBody>
      </p:sp>
      <p:sp>
        <p:nvSpPr>
          <p:cNvPr id="73" name="Google Shape;73;p14"/>
          <p:cNvSpPr/>
          <p:nvPr/>
        </p:nvSpPr>
        <p:spPr>
          <a:xfrm>
            <a:off x="424071" y="1260125"/>
            <a:ext cx="1687800" cy="2291700"/>
          </a:xfrm>
          <a:prstGeom prst="round2SameRect">
            <a:avLst>
              <a:gd fmla="val 0" name="adj1"/>
              <a:gd fmla="val 22789" name="adj2"/>
            </a:avLst>
          </a:prstGeom>
          <a:solidFill>
            <a:srgbClr val="FFFFFF"/>
          </a:solidFill>
          <a:ln cap="flat" cmpd="sng" w="19050">
            <a:solidFill>
              <a:srgbClr val="6AA84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solidFill>
                  <a:srgbClr val="000000"/>
                </a:solidFill>
                <a:latin typeface="Comfortaa"/>
                <a:ea typeface="Comfortaa"/>
                <a:cs typeface="Comfortaa"/>
                <a:sym typeface="Comfortaa"/>
              </a:rPr>
              <a:t>Listening, attention and understanding: </a:t>
            </a:r>
            <a:endParaRPr b="1" sz="8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sz="900">
              <a:solidFill>
                <a:schemeClr val="dk1"/>
              </a:solidFill>
              <a:latin typeface="Comfortaa Medium"/>
              <a:ea typeface="Comfortaa Medium"/>
              <a:cs typeface="Comfortaa Medium"/>
              <a:sym typeface="Comfortaa Medium"/>
            </a:endParaRPr>
          </a:p>
          <a:p>
            <a:pPr indent="0" lvl="0" marL="0" rtl="0" algn="l">
              <a:spcBef>
                <a:spcPts val="0"/>
              </a:spcBef>
              <a:spcAft>
                <a:spcPts val="0"/>
              </a:spcAft>
              <a:buClr>
                <a:schemeClr val="dk1"/>
              </a:buClr>
              <a:buSzPts val="1100"/>
              <a:buFont typeface="Arial"/>
              <a:buNone/>
            </a:pPr>
            <a:r>
              <a:rPr b="1" lang="en-GB" sz="600">
                <a:solidFill>
                  <a:schemeClr val="dk1"/>
                </a:solidFill>
                <a:latin typeface="Comfortaa"/>
                <a:ea typeface="Comfortaa"/>
                <a:cs typeface="Comfortaa"/>
                <a:sym typeface="Comfortaa"/>
              </a:rPr>
              <a:t>-Communicates with appropriate intonation </a:t>
            </a:r>
            <a:endParaRPr b="1" sz="6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600">
                <a:solidFill>
                  <a:schemeClr val="dk1"/>
                </a:solidFill>
                <a:latin typeface="Comfortaa"/>
                <a:ea typeface="Comfortaa"/>
                <a:cs typeface="Comfortaa"/>
                <a:sym typeface="Comfortaa"/>
              </a:rPr>
              <a:t>- Listens as part of a group for short periods </a:t>
            </a:r>
            <a:endParaRPr b="1" sz="6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600">
                <a:solidFill>
                  <a:schemeClr val="dk1"/>
                </a:solidFill>
                <a:latin typeface="Comfortaa"/>
                <a:ea typeface="Comfortaa"/>
                <a:cs typeface="Comfortaa"/>
                <a:sym typeface="Comfortaa"/>
              </a:rPr>
              <a:t>-Listens in self-led discussions.</a:t>
            </a:r>
            <a:endParaRPr b="1" sz="6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sz="900">
              <a:latin typeface="Comfortaa"/>
              <a:ea typeface="Comfortaa"/>
              <a:cs typeface="Comfortaa"/>
              <a:sym typeface="Comfortaa"/>
            </a:endParaRPr>
          </a:p>
          <a:p>
            <a:pPr indent="0" lvl="0" marL="0" rtl="0" algn="l">
              <a:spcBef>
                <a:spcPts val="0"/>
              </a:spcBef>
              <a:spcAft>
                <a:spcPts val="0"/>
              </a:spcAft>
              <a:buNone/>
            </a:pPr>
            <a:r>
              <a:t/>
            </a:r>
            <a:endParaRPr sz="900">
              <a:solidFill>
                <a:srgbClr val="000000"/>
              </a:solidFill>
              <a:latin typeface="Comfortaa"/>
              <a:ea typeface="Comfortaa"/>
              <a:cs typeface="Comfortaa"/>
              <a:sym typeface="Comfortaa"/>
            </a:endParaRPr>
          </a:p>
          <a:p>
            <a:pPr indent="0" lvl="0" marL="0" rtl="0" algn="l">
              <a:spcBef>
                <a:spcPts val="0"/>
              </a:spcBef>
              <a:spcAft>
                <a:spcPts val="0"/>
              </a:spcAft>
              <a:buNone/>
            </a:pPr>
            <a:r>
              <a:rPr b="1" lang="en-GB" sz="800">
                <a:solidFill>
                  <a:srgbClr val="000000"/>
                </a:solidFill>
                <a:latin typeface="Comfortaa"/>
                <a:ea typeface="Comfortaa"/>
                <a:cs typeface="Comfortaa"/>
                <a:sym typeface="Comfortaa"/>
              </a:rPr>
              <a:t>Speaking:</a:t>
            </a:r>
            <a:endParaRPr b="1" sz="8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b="1" sz="800">
              <a:solidFill>
                <a:srgbClr val="000000"/>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600">
                <a:solidFill>
                  <a:schemeClr val="dk1"/>
                </a:solidFill>
                <a:latin typeface="Comfortaa"/>
                <a:ea typeface="Comfortaa"/>
                <a:cs typeface="Comfortaa"/>
                <a:sym typeface="Comfortaa"/>
              </a:rPr>
              <a:t>- </a:t>
            </a:r>
            <a:r>
              <a:rPr b="1" lang="en-GB" sz="600">
                <a:solidFill>
                  <a:schemeClr val="dk1"/>
                </a:solidFill>
                <a:latin typeface="Comfortaa"/>
                <a:ea typeface="Comfortaa"/>
                <a:cs typeface="Comfortaa"/>
                <a:sym typeface="Comfortaa"/>
              </a:rPr>
              <a:t>Communicate in a manner that can be understood by a unfamiliar person.</a:t>
            </a:r>
            <a:endParaRPr b="1" sz="6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600">
                <a:solidFill>
                  <a:schemeClr val="dk1"/>
                </a:solidFill>
                <a:latin typeface="Comfortaa"/>
                <a:ea typeface="Comfortaa"/>
                <a:cs typeface="Comfortaa"/>
                <a:sym typeface="Comfortaa"/>
              </a:rPr>
              <a:t>- Express likes and dislikes.</a:t>
            </a:r>
            <a:endParaRPr b="1" sz="600">
              <a:solidFill>
                <a:schemeClr val="dk1"/>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600">
                <a:solidFill>
                  <a:schemeClr val="dk1"/>
                </a:solidFill>
                <a:latin typeface="Comfortaa"/>
                <a:ea typeface="Comfortaa"/>
                <a:cs typeface="Comfortaa"/>
                <a:sym typeface="Comfortaa"/>
              </a:rPr>
              <a:t>- Express likes and dislikes giving simple reasons.</a:t>
            </a:r>
            <a:endParaRPr b="1" sz="1000">
              <a:latin typeface="Comfortaa"/>
              <a:ea typeface="Comfortaa"/>
              <a:cs typeface="Comfortaa"/>
              <a:sym typeface="Comfortaa"/>
            </a:endParaRPr>
          </a:p>
          <a:p>
            <a:pPr indent="0" lvl="0" marL="0" rtl="0" algn="l">
              <a:spcBef>
                <a:spcPts val="0"/>
              </a:spcBef>
              <a:spcAft>
                <a:spcPts val="0"/>
              </a:spcAft>
              <a:buNone/>
            </a:pPr>
            <a:r>
              <a:t/>
            </a:r>
            <a:endParaRPr sz="800">
              <a:latin typeface="Comfortaa"/>
              <a:ea typeface="Comfortaa"/>
              <a:cs typeface="Comfortaa"/>
              <a:sym typeface="Comfortaa"/>
            </a:endParaRPr>
          </a:p>
        </p:txBody>
      </p:sp>
      <p:sp>
        <p:nvSpPr>
          <p:cNvPr id="74" name="Google Shape;74;p14"/>
          <p:cNvSpPr/>
          <p:nvPr/>
        </p:nvSpPr>
        <p:spPr>
          <a:xfrm>
            <a:off x="4825400" y="2699100"/>
            <a:ext cx="2326200" cy="1917600"/>
          </a:xfrm>
          <a:prstGeom prst="verticalScroll">
            <a:avLst>
              <a:gd fmla="val 12500" name="adj"/>
            </a:avLst>
          </a:prstGeom>
          <a:solidFill>
            <a:srgbClr val="FFFFFF"/>
          </a:solidFill>
          <a:ln cap="flat" cmpd="sng" w="9525">
            <a:solidFill>
              <a:srgbClr val="FFE599"/>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800">
              <a:solidFill>
                <a:srgbClr val="000000"/>
              </a:solidFill>
              <a:latin typeface="Comfortaa"/>
              <a:ea typeface="Comfortaa"/>
              <a:cs typeface="Comfortaa"/>
              <a:sym typeface="Comfortaa"/>
            </a:endParaRPr>
          </a:p>
          <a:p>
            <a:pPr indent="0" lvl="0" marL="0" rtl="0" algn="l">
              <a:lnSpc>
                <a:spcPct val="115000"/>
              </a:lnSpc>
              <a:spcBef>
                <a:spcPts val="0"/>
              </a:spcBef>
              <a:spcAft>
                <a:spcPts val="0"/>
              </a:spcAft>
              <a:buNone/>
            </a:pPr>
            <a:r>
              <a:rPr b="1" lang="en-GB" sz="800" u="sng">
                <a:solidFill>
                  <a:srgbClr val="000000"/>
                </a:solidFill>
                <a:latin typeface="Comfortaa"/>
                <a:ea typeface="Comfortaa"/>
                <a:cs typeface="Comfortaa"/>
                <a:sym typeface="Comfortaa"/>
              </a:rPr>
              <a:t>Art and Design</a:t>
            </a:r>
            <a:endParaRPr b="1" sz="800" u="sng">
              <a:solidFill>
                <a:srgbClr val="000000"/>
              </a:solidFill>
              <a:latin typeface="Comfortaa"/>
              <a:ea typeface="Comfortaa"/>
              <a:cs typeface="Comfortaa"/>
              <a:sym typeface="Comfortaa"/>
            </a:endParaRPr>
          </a:p>
          <a:p>
            <a:pPr indent="0" lvl="0" marL="0" rtl="0" algn="l">
              <a:lnSpc>
                <a:spcPct val="115000"/>
              </a:lnSpc>
              <a:spcBef>
                <a:spcPts val="0"/>
              </a:spcBef>
              <a:spcAft>
                <a:spcPts val="0"/>
              </a:spcAft>
              <a:buClr>
                <a:srgbClr val="000000"/>
              </a:buClr>
              <a:buSzPts val="1100"/>
              <a:buFont typeface="Arial"/>
              <a:buNone/>
            </a:pPr>
            <a:r>
              <a:t/>
            </a:r>
            <a:endParaRPr b="1" sz="700" u="sng">
              <a:solidFill>
                <a:srgbClr val="000000"/>
              </a:solidFill>
              <a:latin typeface="Comfortaa"/>
              <a:ea typeface="Comfortaa"/>
              <a:cs typeface="Comfortaa"/>
              <a:sym typeface="Comfortaa"/>
            </a:endParaRPr>
          </a:p>
          <a:p>
            <a:pPr indent="0" lvl="0" marL="0" rtl="0" algn="l">
              <a:lnSpc>
                <a:spcPct val="115000"/>
              </a:lnSpc>
              <a:spcBef>
                <a:spcPts val="0"/>
              </a:spcBef>
              <a:spcAft>
                <a:spcPts val="0"/>
              </a:spcAft>
              <a:buNone/>
            </a:pPr>
            <a:r>
              <a:rPr lang="en-GB" sz="800">
                <a:solidFill>
                  <a:srgbClr val="000000"/>
                </a:solidFill>
                <a:latin typeface="Comfortaa"/>
                <a:ea typeface="Comfortaa"/>
                <a:cs typeface="Comfortaa"/>
                <a:sym typeface="Comfortaa"/>
              </a:rPr>
              <a:t>Explore, use and refine a variety of artistic effects to express their ideas and feelings. They w</a:t>
            </a:r>
            <a:r>
              <a:rPr lang="en-GB" sz="800">
                <a:latin typeface="Comfortaa"/>
                <a:ea typeface="Comfortaa"/>
                <a:cs typeface="Comfortaa"/>
                <a:sym typeface="Comfortaa"/>
              </a:rPr>
              <a:t>ill c</a:t>
            </a:r>
            <a:r>
              <a:rPr lang="en-GB" sz="800">
                <a:solidFill>
                  <a:srgbClr val="000000"/>
                </a:solidFill>
                <a:latin typeface="Comfortaa"/>
                <a:ea typeface="Comfortaa"/>
                <a:cs typeface="Comfortaa"/>
                <a:sym typeface="Comfortaa"/>
              </a:rPr>
              <a:t>reate </a:t>
            </a:r>
            <a:r>
              <a:rPr lang="en-GB" sz="800">
                <a:latin typeface="Comfortaa"/>
                <a:ea typeface="Comfortaa"/>
                <a:cs typeface="Comfortaa"/>
                <a:sym typeface="Comfortaa"/>
              </a:rPr>
              <a:t>work from </a:t>
            </a:r>
            <a:r>
              <a:rPr lang="en-GB" sz="800">
                <a:latin typeface="Comfortaa"/>
                <a:ea typeface="Comfortaa"/>
                <a:cs typeface="Comfortaa"/>
                <a:sym typeface="Comfortaa"/>
              </a:rPr>
              <a:t>their</a:t>
            </a:r>
            <a:r>
              <a:rPr lang="en-GB" sz="800">
                <a:latin typeface="Comfortaa"/>
                <a:ea typeface="Comfortaa"/>
                <a:cs typeface="Comfortaa"/>
                <a:sym typeface="Comfortaa"/>
              </a:rPr>
              <a:t> imagination and experiment to create visual </a:t>
            </a:r>
            <a:r>
              <a:rPr lang="en-GB" sz="800">
                <a:latin typeface="Comfortaa"/>
                <a:ea typeface="Comfortaa"/>
                <a:cs typeface="Comfortaa"/>
                <a:sym typeface="Comfortaa"/>
              </a:rPr>
              <a:t>effects</a:t>
            </a:r>
            <a:r>
              <a:rPr lang="en-GB" sz="800">
                <a:latin typeface="Comfortaa"/>
                <a:ea typeface="Comfortaa"/>
                <a:cs typeface="Comfortaa"/>
                <a:sym typeface="Comfortaa"/>
              </a:rPr>
              <a:t> that is also linked to their computing learning.</a:t>
            </a:r>
            <a:endParaRPr sz="800">
              <a:solidFill>
                <a:srgbClr val="000000"/>
              </a:solidFill>
              <a:latin typeface="Comfortaa"/>
              <a:ea typeface="Comfortaa"/>
              <a:cs typeface="Comfortaa"/>
              <a:sym typeface="Comfortaa"/>
            </a:endParaRPr>
          </a:p>
        </p:txBody>
      </p:sp>
      <p:sp>
        <p:nvSpPr>
          <p:cNvPr id="75" name="Google Shape;75;p14"/>
          <p:cNvSpPr/>
          <p:nvPr/>
        </p:nvSpPr>
        <p:spPr>
          <a:xfrm>
            <a:off x="1745300" y="3655025"/>
            <a:ext cx="2965500" cy="1253700"/>
          </a:xfrm>
          <a:prstGeom prst="snip1Rect">
            <a:avLst>
              <a:gd fmla="val 20972" name="adj"/>
            </a:avLst>
          </a:prstGeom>
          <a:solidFill>
            <a:srgbClr val="FFFFFF"/>
          </a:solidFill>
          <a:ln cap="flat" cmpd="sng" w="19050">
            <a:solidFill>
              <a:srgbClr val="B4A7D6"/>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GB" sz="800">
                <a:latin typeface="Comfortaa"/>
                <a:ea typeface="Comfortaa"/>
                <a:cs typeface="Comfortaa"/>
                <a:sym typeface="Comfortaa"/>
              </a:rPr>
              <a:t>- Recognises and explores how sounds can be changed.</a:t>
            </a:r>
            <a:endParaRPr b="1" sz="800">
              <a:latin typeface="Comfortaa"/>
              <a:ea typeface="Comfortaa"/>
              <a:cs typeface="Comfortaa"/>
              <a:sym typeface="Comfortaa"/>
            </a:endParaRPr>
          </a:p>
          <a:p>
            <a:pPr indent="0" lvl="0" marL="0" rtl="0" algn="l">
              <a:spcBef>
                <a:spcPts val="0"/>
              </a:spcBef>
              <a:spcAft>
                <a:spcPts val="0"/>
              </a:spcAft>
              <a:buNone/>
            </a:pPr>
            <a:r>
              <a:t/>
            </a:r>
            <a:endParaRPr b="1" sz="800">
              <a:latin typeface="Comfortaa"/>
              <a:ea typeface="Comfortaa"/>
              <a:cs typeface="Comfortaa"/>
              <a:sym typeface="Comfortaa"/>
            </a:endParaRPr>
          </a:p>
          <a:p>
            <a:pPr indent="0" lvl="0" marL="0" rtl="0" algn="l">
              <a:spcBef>
                <a:spcPts val="0"/>
              </a:spcBef>
              <a:spcAft>
                <a:spcPts val="0"/>
              </a:spcAft>
              <a:buNone/>
            </a:pPr>
            <a:r>
              <a:rPr b="1" lang="en-GB" sz="800">
                <a:latin typeface="Comfortaa"/>
                <a:ea typeface="Comfortaa"/>
                <a:cs typeface="Comfortaa"/>
                <a:sym typeface="Comfortaa"/>
              </a:rPr>
              <a:t>- Chooses an instrument which creates a specified sound.</a:t>
            </a:r>
            <a:endParaRPr b="1" sz="800">
              <a:latin typeface="Comfortaa"/>
              <a:ea typeface="Comfortaa"/>
              <a:cs typeface="Comfortaa"/>
              <a:sym typeface="Comfortaa"/>
            </a:endParaRPr>
          </a:p>
          <a:p>
            <a:pPr indent="0" lvl="0" marL="0" rtl="0" algn="l">
              <a:spcBef>
                <a:spcPts val="0"/>
              </a:spcBef>
              <a:spcAft>
                <a:spcPts val="0"/>
              </a:spcAft>
              <a:buNone/>
            </a:pPr>
            <a:r>
              <a:t/>
            </a:r>
            <a:endParaRPr b="1" sz="800">
              <a:latin typeface="Comfortaa"/>
              <a:ea typeface="Comfortaa"/>
              <a:cs typeface="Comfortaa"/>
              <a:sym typeface="Comfortaa"/>
            </a:endParaRPr>
          </a:p>
          <a:p>
            <a:pPr indent="0" lvl="0" marL="0" rtl="0" algn="l">
              <a:spcBef>
                <a:spcPts val="0"/>
              </a:spcBef>
              <a:spcAft>
                <a:spcPts val="0"/>
              </a:spcAft>
              <a:buNone/>
            </a:pPr>
            <a:r>
              <a:rPr b="1" lang="en-GB" sz="800">
                <a:latin typeface="Comfortaa"/>
                <a:ea typeface="Comfortaa"/>
                <a:cs typeface="Comfortaa"/>
                <a:sym typeface="Comfortaa"/>
              </a:rPr>
              <a:t>- Communicates about how the music makes them feel.</a:t>
            </a:r>
            <a:endParaRPr b="1" sz="800">
              <a:latin typeface="Comfortaa"/>
              <a:ea typeface="Comfortaa"/>
              <a:cs typeface="Comfortaa"/>
              <a:sym typeface="Comfortaa"/>
            </a:endParaRPr>
          </a:p>
        </p:txBody>
      </p:sp>
      <p:sp>
        <p:nvSpPr>
          <p:cNvPr id="76" name="Google Shape;76;p14"/>
          <p:cNvSpPr/>
          <p:nvPr/>
        </p:nvSpPr>
        <p:spPr>
          <a:xfrm>
            <a:off x="4710875" y="2409600"/>
            <a:ext cx="2496000" cy="731100"/>
          </a:xfrm>
          <a:prstGeom prst="ellipseRibbon2">
            <a:avLst>
              <a:gd fmla="val 25000" name="adj1"/>
              <a:gd fmla="val 50000" name="adj2"/>
              <a:gd fmla="val 12500" name="adj3"/>
            </a:avLst>
          </a:prstGeom>
          <a:solidFill>
            <a:srgbClr val="FFFFFF"/>
          </a:solidFill>
          <a:ln cap="flat" cmpd="sng" w="28575">
            <a:solidFill>
              <a:srgbClr val="FFE5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latin typeface="Comfortaa"/>
                <a:ea typeface="Comfortaa"/>
                <a:cs typeface="Comfortaa"/>
                <a:sym typeface="Comfortaa"/>
              </a:rPr>
              <a:t>Expressive art and design</a:t>
            </a:r>
            <a:endParaRPr b="1" sz="1200">
              <a:latin typeface="Comfortaa"/>
              <a:ea typeface="Comfortaa"/>
              <a:cs typeface="Comfortaa"/>
              <a:sym typeface="Comfortaa"/>
            </a:endParaRPr>
          </a:p>
        </p:txBody>
      </p:sp>
      <p:sp>
        <p:nvSpPr>
          <p:cNvPr id="77" name="Google Shape;77;p14"/>
          <p:cNvSpPr/>
          <p:nvPr/>
        </p:nvSpPr>
        <p:spPr>
          <a:xfrm>
            <a:off x="2238825" y="921075"/>
            <a:ext cx="2197800" cy="2611200"/>
          </a:xfrm>
          <a:prstGeom prst="snip2SameRect">
            <a:avLst>
              <a:gd fmla="val 16667" name="adj1"/>
              <a:gd fmla="val 0" name="adj2"/>
            </a:avLst>
          </a:prstGeom>
          <a:solidFill>
            <a:srgbClr val="FFFFFF"/>
          </a:solidFill>
          <a:ln cap="flat" cmpd="sng" w="19050">
            <a:solidFill>
              <a:srgbClr val="EA9999"/>
            </a:solidFill>
            <a:prstDash val="solid"/>
            <a:round/>
            <a:headEnd len="sm" w="sm" type="none"/>
            <a:tailEnd len="sm" w="sm" type="none"/>
          </a:ln>
        </p:spPr>
        <p:txBody>
          <a:bodyPr anchorCtr="0" anchor="t" bIns="91425" lIns="0" spcFirstLastPara="1" rIns="91425" wrap="square" tIns="0">
            <a:noAutofit/>
          </a:bodyPr>
          <a:lstStyle/>
          <a:p>
            <a:pPr indent="0" lvl="0" marL="0" rtl="0" algn="ctr">
              <a:spcBef>
                <a:spcPts val="0"/>
              </a:spcBef>
              <a:spcAft>
                <a:spcPts val="0"/>
              </a:spcAft>
              <a:buNone/>
            </a:pPr>
            <a:r>
              <a:t/>
            </a:r>
            <a:endParaRPr sz="7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sz="700">
              <a:solidFill>
                <a:srgbClr val="000000"/>
              </a:solidFill>
              <a:latin typeface="Comfortaa"/>
              <a:ea typeface="Comfortaa"/>
              <a:cs typeface="Comfortaa"/>
              <a:sym typeface="Comfortaa"/>
            </a:endParaRPr>
          </a:p>
          <a:p>
            <a:pPr indent="0" lvl="0" marL="0" rtl="0" algn="l">
              <a:spcBef>
                <a:spcPts val="0"/>
              </a:spcBef>
              <a:spcAft>
                <a:spcPts val="0"/>
              </a:spcAft>
              <a:buNone/>
            </a:pPr>
            <a:r>
              <a:t/>
            </a:r>
            <a:endParaRPr b="1" sz="700">
              <a:latin typeface="Comfortaa"/>
              <a:ea typeface="Comfortaa"/>
              <a:cs typeface="Comfortaa"/>
              <a:sym typeface="Comfortaa"/>
            </a:endParaRPr>
          </a:p>
          <a:p>
            <a:pPr indent="0" lvl="0" marL="0" rtl="0" algn="l">
              <a:spcBef>
                <a:spcPts val="0"/>
              </a:spcBef>
              <a:spcAft>
                <a:spcPts val="0"/>
              </a:spcAft>
              <a:buNone/>
            </a:pPr>
            <a:r>
              <a:rPr lang="en-GB" sz="800" u="sng">
                <a:solidFill>
                  <a:srgbClr val="000000"/>
                </a:solidFill>
                <a:latin typeface="Comfortaa"/>
                <a:ea typeface="Comfortaa"/>
                <a:cs typeface="Comfortaa"/>
                <a:sym typeface="Comfortaa"/>
              </a:rPr>
              <a:t>Geography</a:t>
            </a:r>
            <a:endParaRPr sz="800" u="sng">
              <a:solidFill>
                <a:srgbClr val="000000"/>
              </a:solidFill>
              <a:latin typeface="Comfortaa"/>
              <a:ea typeface="Comfortaa"/>
              <a:cs typeface="Comfortaa"/>
              <a:sym typeface="Comfortaa"/>
            </a:endParaRPr>
          </a:p>
          <a:p>
            <a:pPr indent="0" lvl="0" marL="0" rtl="0" algn="l">
              <a:spcBef>
                <a:spcPts val="0"/>
              </a:spcBef>
              <a:spcAft>
                <a:spcPts val="0"/>
              </a:spcAft>
              <a:buClr>
                <a:schemeClr val="dk1"/>
              </a:buClr>
              <a:buSzPts val="1100"/>
              <a:buFont typeface="Arial"/>
              <a:buNone/>
            </a:pPr>
            <a:r>
              <a:rPr b="1" lang="en-GB" sz="800">
                <a:solidFill>
                  <a:schemeClr val="dk1"/>
                </a:solidFill>
                <a:latin typeface="Comfortaa"/>
                <a:ea typeface="Comfortaa"/>
                <a:cs typeface="Comfortaa"/>
                <a:sym typeface="Comfortaa"/>
              </a:rPr>
              <a:t>Topic: Hot and Cold Places</a:t>
            </a:r>
            <a:endParaRPr b="1" sz="800">
              <a:latin typeface="Comfortaa"/>
              <a:ea typeface="Comfortaa"/>
              <a:cs typeface="Comfortaa"/>
              <a:sym typeface="Comfortaa"/>
            </a:endParaRPr>
          </a:p>
          <a:p>
            <a:pPr indent="0" lvl="0" marL="0" rtl="0" algn="l">
              <a:spcBef>
                <a:spcPts val="0"/>
              </a:spcBef>
              <a:spcAft>
                <a:spcPts val="0"/>
              </a:spcAft>
              <a:buNone/>
            </a:pPr>
            <a:r>
              <a:rPr b="1" lang="en-GB" sz="800">
                <a:solidFill>
                  <a:schemeClr val="dk1"/>
                </a:solidFill>
                <a:latin typeface="Comfortaa"/>
                <a:ea typeface="Comfortaa"/>
                <a:cs typeface="Comfortaa"/>
                <a:sym typeface="Comfortaa"/>
              </a:rPr>
              <a:t>-</a:t>
            </a:r>
            <a:r>
              <a:rPr lang="en-GB" sz="800">
                <a:solidFill>
                  <a:schemeClr val="dk1"/>
                </a:solidFill>
                <a:latin typeface="Comfortaa"/>
                <a:ea typeface="Comfortaa"/>
                <a:cs typeface="Comfortaa"/>
                <a:sym typeface="Comfortaa"/>
              </a:rPr>
              <a:t> </a:t>
            </a:r>
            <a:r>
              <a:rPr lang="en-GB" sz="800">
                <a:solidFill>
                  <a:schemeClr val="dk1"/>
                </a:solidFill>
                <a:latin typeface="Comfortaa"/>
                <a:ea typeface="Comfortaa"/>
                <a:cs typeface="Comfortaa"/>
                <a:sym typeface="Comfortaa"/>
              </a:rPr>
              <a:t>Looking at the Earth’s poles and equator.</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rPr lang="en-GB" sz="800">
                <a:solidFill>
                  <a:schemeClr val="dk1"/>
                </a:solidFill>
                <a:latin typeface="Comfortaa"/>
                <a:ea typeface="Comfortaa"/>
                <a:cs typeface="Comfortaa"/>
                <a:sym typeface="Comfortaa"/>
              </a:rPr>
              <a:t>- Researching Sahara and Arctic.</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rPr lang="en-GB" sz="800">
                <a:solidFill>
                  <a:schemeClr val="dk1"/>
                </a:solidFill>
                <a:latin typeface="Comfortaa"/>
                <a:ea typeface="Comfortaa"/>
                <a:cs typeface="Comfortaa"/>
                <a:sym typeface="Comfortaa"/>
              </a:rPr>
              <a:t>- How we adapt to hot and cold places.</a:t>
            </a:r>
            <a:endParaRPr sz="800">
              <a:solidFill>
                <a:schemeClr val="dk1"/>
              </a:solidFill>
              <a:latin typeface="Comfortaa"/>
              <a:ea typeface="Comfortaa"/>
              <a:cs typeface="Comfortaa"/>
              <a:sym typeface="Comfortaa"/>
            </a:endParaRPr>
          </a:p>
          <a:p>
            <a:pPr indent="0" lvl="0" marL="0" rtl="0" algn="l">
              <a:spcBef>
                <a:spcPts val="0"/>
              </a:spcBef>
              <a:spcAft>
                <a:spcPts val="0"/>
              </a:spcAft>
              <a:buNone/>
            </a:pPr>
            <a:r>
              <a:t/>
            </a:r>
            <a:endParaRPr b="1" sz="800">
              <a:solidFill>
                <a:srgbClr val="000000"/>
              </a:solidFill>
              <a:latin typeface="Comfortaa"/>
              <a:ea typeface="Comfortaa"/>
              <a:cs typeface="Comfortaa"/>
              <a:sym typeface="Comfortaa"/>
            </a:endParaRPr>
          </a:p>
          <a:p>
            <a:pPr indent="0" lvl="0" marL="0" rtl="0" algn="l">
              <a:spcBef>
                <a:spcPts val="0"/>
              </a:spcBef>
              <a:spcAft>
                <a:spcPts val="0"/>
              </a:spcAft>
              <a:buNone/>
            </a:pPr>
            <a:r>
              <a:rPr lang="en-GB" sz="800" u="sng">
                <a:solidFill>
                  <a:srgbClr val="000000"/>
                </a:solidFill>
                <a:latin typeface="Comfortaa"/>
                <a:ea typeface="Comfortaa"/>
                <a:cs typeface="Comfortaa"/>
                <a:sym typeface="Comfortaa"/>
              </a:rPr>
              <a:t>Science</a:t>
            </a:r>
            <a:endParaRPr sz="800" u="sng">
              <a:solidFill>
                <a:srgbClr val="000000"/>
              </a:solidFill>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b="1" lang="en-GB" sz="800">
                <a:latin typeface="Comfortaa"/>
                <a:ea typeface="Comfortaa"/>
                <a:cs typeface="Comfortaa"/>
                <a:sym typeface="Comfortaa"/>
              </a:rPr>
              <a:t>Topic: Biology and Plants</a:t>
            </a:r>
            <a:endParaRPr b="1"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800">
                <a:latin typeface="Comfortaa"/>
                <a:ea typeface="Comfortaa"/>
                <a:cs typeface="Comfortaa"/>
                <a:sym typeface="Comfortaa"/>
              </a:rPr>
              <a:t>- Looking at how plants grow.</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800">
                <a:latin typeface="Comfortaa"/>
                <a:ea typeface="Comfortaa"/>
                <a:cs typeface="Comfortaa"/>
                <a:sym typeface="Comfortaa"/>
              </a:rPr>
              <a:t>- Exploring seeds. </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t/>
            </a:r>
            <a:endParaRPr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800" u="sng">
                <a:latin typeface="Comfortaa"/>
                <a:ea typeface="Comfortaa"/>
                <a:cs typeface="Comfortaa"/>
                <a:sym typeface="Comfortaa"/>
              </a:rPr>
              <a:t>Computing</a:t>
            </a:r>
            <a:endParaRPr sz="800" u="sng">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b="1" lang="en-GB" sz="800">
                <a:latin typeface="Comfortaa"/>
                <a:ea typeface="Comfortaa"/>
                <a:cs typeface="Comfortaa"/>
                <a:sym typeface="Comfortaa"/>
              </a:rPr>
              <a:t>Topic:  Digital Music</a:t>
            </a:r>
            <a:endParaRPr b="1" sz="800">
              <a:latin typeface="Comfortaa"/>
              <a:ea typeface="Comfortaa"/>
              <a:cs typeface="Comfortaa"/>
              <a:sym typeface="Comfortaa"/>
            </a:endParaRPr>
          </a:p>
          <a:p>
            <a:pPr indent="0" lvl="0" marL="0" rtl="0" algn="l">
              <a:spcBef>
                <a:spcPts val="0"/>
              </a:spcBef>
              <a:spcAft>
                <a:spcPts val="0"/>
              </a:spcAft>
              <a:buClr>
                <a:srgbClr val="000000"/>
              </a:buClr>
              <a:buSzPts val="1100"/>
              <a:buFont typeface="Arial"/>
              <a:buNone/>
            </a:pPr>
            <a:r>
              <a:rPr lang="en-GB" sz="800">
                <a:latin typeface="Comfortaa"/>
                <a:ea typeface="Comfortaa"/>
                <a:cs typeface="Comfortaa"/>
                <a:sym typeface="Comfortaa"/>
              </a:rPr>
              <a:t>- Exploring Chrome Music Lab</a:t>
            </a:r>
            <a:endParaRPr sz="800">
              <a:latin typeface="Comfortaa"/>
              <a:ea typeface="Comfortaa"/>
              <a:cs typeface="Comfortaa"/>
              <a:sym typeface="Comfortaa"/>
            </a:endParaRPr>
          </a:p>
        </p:txBody>
      </p:sp>
      <p:sp>
        <p:nvSpPr>
          <p:cNvPr id="78" name="Google Shape;78;p14"/>
          <p:cNvSpPr/>
          <p:nvPr/>
        </p:nvSpPr>
        <p:spPr>
          <a:xfrm>
            <a:off x="2413350" y="683775"/>
            <a:ext cx="1957500" cy="705600"/>
          </a:xfrm>
          <a:prstGeom prst="cloudCallout">
            <a:avLst>
              <a:gd fmla="val 57689" name="adj1"/>
              <a:gd fmla="val 49981" name="adj2"/>
            </a:avLst>
          </a:prstGeom>
          <a:solidFill>
            <a:srgbClr val="FFFFFF"/>
          </a:solidFill>
          <a:ln cap="flat" cmpd="sng" w="19050">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000">
                <a:latin typeface="Comfortaa"/>
                <a:ea typeface="Comfortaa"/>
                <a:cs typeface="Comfortaa"/>
                <a:sym typeface="Comfortaa"/>
              </a:rPr>
              <a:t>Understanding of the world</a:t>
            </a:r>
            <a:endParaRPr b="1" sz="1000">
              <a:latin typeface="Comfortaa"/>
              <a:ea typeface="Comfortaa"/>
              <a:cs typeface="Comfortaa"/>
              <a:sym typeface="Comfortaa"/>
            </a:endParaRPr>
          </a:p>
        </p:txBody>
      </p:sp>
      <p:sp>
        <p:nvSpPr>
          <p:cNvPr id="79" name="Google Shape;79;p14"/>
          <p:cNvSpPr/>
          <p:nvPr/>
        </p:nvSpPr>
        <p:spPr>
          <a:xfrm>
            <a:off x="4928450" y="921075"/>
            <a:ext cx="2152500" cy="1437000"/>
          </a:xfrm>
          <a:prstGeom prst="rect">
            <a:avLst/>
          </a:prstGeom>
          <a:solidFill>
            <a:srgbClr val="B7B7B7"/>
          </a:solidFill>
          <a:ln cap="flat" cmpd="sng" w="952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omfortaa"/>
              <a:ea typeface="Comfortaa"/>
              <a:cs typeface="Comfortaa"/>
              <a:sym typeface="Comfortaa"/>
            </a:endParaRPr>
          </a:p>
        </p:txBody>
      </p:sp>
      <p:sp>
        <p:nvSpPr>
          <p:cNvPr id="80" name="Google Shape;80;p14"/>
          <p:cNvSpPr/>
          <p:nvPr/>
        </p:nvSpPr>
        <p:spPr>
          <a:xfrm>
            <a:off x="4997741" y="1076248"/>
            <a:ext cx="2013900" cy="1204800"/>
          </a:xfrm>
          <a:prstGeom prst="rect">
            <a:avLst/>
          </a:prstGeom>
          <a:solidFill>
            <a:srgbClr val="FFFFFF"/>
          </a:solidFill>
          <a:ln cap="flat" cmpd="sng" w="9525">
            <a:solidFill>
              <a:srgbClr val="B7B7B7"/>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800">
                <a:latin typeface="Comfortaa"/>
                <a:ea typeface="Comfortaa"/>
                <a:cs typeface="Comfortaa"/>
                <a:sym typeface="Comfortaa"/>
              </a:rPr>
              <a:t>All the children will be participating in bespoke sensory circuits.</a:t>
            </a:r>
            <a:endParaRPr sz="800">
              <a:latin typeface="Comfortaa"/>
              <a:ea typeface="Comfortaa"/>
              <a:cs typeface="Comfortaa"/>
              <a:sym typeface="Comfortaa"/>
            </a:endParaRPr>
          </a:p>
        </p:txBody>
      </p:sp>
      <p:sp>
        <p:nvSpPr>
          <p:cNvPr id="81" name="Google Shape;81;p14"/>
          <p:cNvSpPr/>
          <p:nvPr/>
        </p:nvSpPr>
        <p:spPr>
          <a:xfrm>
            <a:off x="5482725" y="788425"/>
            <a:ext cx="1043100" cy="339000"/>
          </a:xfrm>
          <a:prstGeom prst="rect">
            <a:avLst/>
          </a:prstGeom>
          <a:solidFill>
            <a:srgbClr val="FFFFFF"/>
          </a:solidFill>
          <a:ln cap="flat" cmpd="sng" w="28575">
            <a:solidFill>
              <a:srgbClr val="B7B7B7"/>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900">
                <a:latin typeface="Comfortaa"/>
                <a:ea typeface="Comfortaa"/>
                <a:cs typeface="Comfortaa"/>
                <a:sym typeface="Comfortaa"/>
              </a:rPr>
              <a:t>Physical development</a:t>
            </a:r>
            <a:endParaRPr b="1" sz="900">
              <a:latin typeface="Comfortaa"/>
              <a:ea typeface="Comfortaa"/>
              <a:cs typeface="Comfortaa"/>
              <a:sym typeface="Comfortaa"/>
            </a:endParaRPr>
          </a:p>
        </p:txBody>
      </p:sp>
      <p:sp>
        <p:nvSpPr>
          <p:cNvPr id="82" name="Google Shape;82;p14"/>
          <p:cNvSpPr txBox="1"/>
          <p:nvPr/>
        </p:nvSpPr>
        <p:spPr>
          <a:xfrm>
            <a:off x="7572775" y="788425"/>
            <a:ext cx="793500" cy="339000"/>
          </a:xfrm>
          <a:prstGeom prst="rect">
            <a:avLst/>
          </a:prstGeom>
          <a:solidFill>
            <a:srgbClr val="FFFFFF"/>
          </a:solidFill>
          <a:ln cap="flat" cmpd="sng" w="19050">
            <a:solidFill>
              <a:srgbClr val="D5A6B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a:latin typeface="Comfortaa"/>
                <a:ea typeface="Comfortaa"/>
                <a:cs typeface="Comfortaa"/>
                <a:sym typeface="Comfortaa"/>
              </a:rPr>
              <a:t>PSED</a:t>
            </a:r>
            <a:endParaRPr b="1">
              <a:latin typeface="Comfortaa"/>
              <a:ea typeface="Comfortaa"/>
              <a:cs typeface="Comfortaa"/>
              <a:sym typeface="Comfortaa"/>
            </a:endParaRPr>
          </a:p>
        </p:txBody>
      </p:sp>
      <p:sp>
        <p:nvSpPr>
          <p:cNvPr id="83" name="Google Shape;83;p14"/>
          <p:cNvSpPr/>
          <p:nvPr/>
        </p:nvSpPr>
        <p:spPr>
          <a:xfrm>
            <a:off x="424075" y="640925"/>
            <a:ext cx="1687800" cy="516000"/>
          </a:xfrm>
          <a:prstGeom prst="homePlate">
            <a:avLst>
              <a:gd fmla="val 50000" name="adj"/>
            </a:avLst>
          </a:prstGeom>
          <a:solidFill>
            <a:srgbClr val="FFFFFF"/>
          </a:solidFill>
          <a:ln cap="flat" cmpd="sng" w="19050">
            <a:solidFill>
              <a:srgbClr val="6AA84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100">
                <a:latin typeface="Comfortaa"/>
                <a:ea typeface="Comfortaa"/>
                <a:cs typeface="Comfortaa"/>
                <a:sym typeface="Comfortaa"/>
              </a:rPr>
              <a:t>Communication</a:t>
            </a:r>
            <a:endParaRPr b="1" sz="1100">
              <a:latin typeface="Comfortaa"/>
              <a:ea typeface="Comfortaa"/>
              <a:cs typeface="Comfortaa"/>
              <a:sym typeface="Comfortaa"/>
            </a:endParaRPr>
          </a:p>
        </p:txBody>
      </p:sp>
      <p:sp>
        <p:nvSpPr>
          <p:cNvPr id="84" name="Google Shape;84;p14"/>
          <p:cNvSpPr/>
          <p:nvPr/>
        </p:nvSpPr>
        <p:spPr>
          <a:xfrm>
            <a:off x="330500" y="4002675"/>
            <a:ext cx="1223100" cy="434700"/>
          </a:xfrm>
          <a:prstGeom prst="roundRect">
            <a:avLst>
              <a:gd fmla="val 16667" name="adj"/>
            </a:avLst>
          </a:prstGeom>
          <a:solidFill>
            <a:srgbClr val="FFFFFF"/>
          </a:solidFill>
          <a:ln cap="flat" cmpd="sng" w="19050">
            <a:solidFill>
              <a:srgbClr val="B4A7D6"/>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GB">
                <a:latin typeface="Comfortaa"/>
                <a:ea typeface="Comfortaa"/>
                <a:cs typeface="Comfortaa"/>
                <a:sym typeface="Comfortaa"/>
              </a:rPr>
              <a:t>Music</a:t>
            </a:r>
            <a:endParaRPr>
              <a:latin typeface="Comfortaa"/>
              <a:ea typeface="Comfortaa"/>
              <a:cs typeface="Comfortaa"/>
              <a:sym typeface="Comfortaa"/>
            </a:endParaRPr>
          </a:p>
        </p:txBody>
      </p:sp>
      <p:pic>
        <p:nvPicPr>
          <p:cNvPr id="85" name="Google Shape;85;p14"/>
          <p:cNvPicPr preferRelativeResize="0"/>
          <p:nvPr/>
        </p:nvPicPr>
        <p:blipFill>
          <a:blip r:embed="rId4">
            <a:alphaModFix/>
          </a:blip>
          <a:stretch>
            <a:fillRect/>
          </a:stretch>
        </p:blipFill>
        <p:spPr>
          <a:xfrm>
            <a:off x="5874652" y="1472525"/>
            <a:ext cx="1021000" cy="765200"/>
          </a:xfrm>
          <a:prstGeom prst="rect">
            <a:avLst/>
          </a:prstGeom>
          <a:noFill/>
          <a:ln>
            <a:noFill/>
          </a:ln>
        </p:spPr>
      </p:pic>
      <p:sp>
        <p:nvSpPr>
          <p:cNvPr id="86" name="Google Shape;86;p14">
            <a:hlinkClick r:id="rId5"/>
          </p:cNvPr>
          <p:cNvSpPr/>
          <p:nvPr/>
        </p:nvSpPr>
        <p:spPr>
          <a:xfrm>
            <a:off x="7959425" y="4485225"/>
            <a:ext cx="918300" cy="454200"/>
          </a:xfrm>
          <a:prstGeom prst="roundRect">
            <a:avLst>
              <a:gd fmla="val 16667" name="adj"/>
            </a:avLst>
          </a:prstGeom>
          <a:solidFill>
            <a:srgbClr val="FFF2CC"/>
          </a:solidFill>
          <a:ln cap="flat" cmpd="sng" w="381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GB" sz="700">
                <a:solidFill>
                  <a:srgbClr val="674EA7"/>
                </a:solidFill>
                <a:latin typeface="Comfortaa"/>
                <a:ea typeface="Comfortaa"/>
                <a:cs typeface="Comfortaa"/>
                <a:sym typeface="Comfortaa"/>
              </a:rPr>
              <a:t>Click here to go back to the main page</a:t>
            </a:r>
            <a:endParaRPr b="1" sz="700">
              <a:solidFill>
                <a:srgbClr val="674EA7"/>
              </a:solidFill>
              <a:latin typeface="Comfortaa"/>
              <a:ea typeface="Comfortaa"/>
              <a:cs typeface="Comfortaa"/>
              <a:sym typeface="Comfortaa"/>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