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0" r:id="rId4"/>
    <p:sldMasterId id="2147483671" r:id="rId5"/>
  </p:sldMasterIdLst>
  <p:notesMasterIdLst>
    <p:notesMasterId r:id="rId6"/>
  </p:notesMasterIdLst>
  <p:sldIdLst>
    <p:sldId id="256" r:id="rId7"/>
  </p:sldIdLst>
  <p:sldSz cy="5143500" cx="9144000"/>
  <p:notesSz cx="6858000" cy="9144000"/>
  <p:embeddedFontLst>
    <p:embeddedFont>
      <p:font typeface="Comfortaa"/>
      <p:regular r:id="rId8"/>
      <p:bold r:id="rId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font" Target="fonts/Comfortaa-bold.fntdata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font" Target="fonts/Comfortaa-regular.fnt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34e33cea231_1_1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34e33cea231_1_1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56" name="Google Shape;56;p14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57" name="Google Shape;57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5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60" name="Google Shape;60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63" name="Google Shape;63;p1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4" name="Google Shape;64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67" name="Google Shape;67;p17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68" name="Google Shape;68;p17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69" name="Google Shape;69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72" name="Google Shape;72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9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75" name="Google Shape;75;p19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76" name="Google Shape;76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20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79" name="Google Shape;79;p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1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21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83" name="Google Shape;83;p21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84" name="Google Shape;84;p21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85" name="Google Shape;85;p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2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88" name="Google Shape;88;p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3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91" name="Google Shape;91;p23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92" name="Google Shape;92;p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22.xml"/><Relationship Id="rId1" Type="http://schemas.openxmlformats.org/officeDocument/2006/relationships/image" Target="../media/image1.jpg"/><Relationship Id="rId2" Type="http://schemas.openxmlformats.org/officeDocument/2006/relationships/slideLayout" Target="../slideLayouts/slideLayout12.xml"/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  <p:sldLayoutId id="2147483669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1" Type="http://schemas.openxmlformats.org/officeDocument/2006/relationships/image" Target="../media/image11.png"/><Relationship Id="rId10" Type="http://schemas.openxmlformats.org/officeDocument/2006/relationships/image" Target="../media/image10.png"/><Relationship Id="rId13" Type="http://schemas.openxmlformats.org/officeDocument/2006/relationships/image" Target="../media/image5.png"/><Relationship Id="rId1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png"/><Relationship Id="rId4" Type="http://schemas.openxmlformats.org/officeDocument/2006/relationships/image" Target="../media/image9.png"/><Relationship Id="rId9" Type="http://schemas.openxmlformats.org/officeDocument/2006/relationships/image" Target="../media/image7.png"/><Relationship Id="rId14" Type="http://schemas.openxmlformats.org/officeDocument/2006/relationships/hyperlink" Target="https://docs.google.com/presentation/d/e/2PACX-1vSL46KspeC73Un3hVv5SwdmDJPK5L21Tq7Xg6FWlROgzyI-oUskTVFqytOvPKXuOt9GwkSDszx5JcX9/pub?start=false&amp;loop=false&amp;delayms=3000" TargetMode="External"/><Relationship Id="rId5" Type="http://schemas.openxmlformats.org/officeDocument/2006/relationships/image" Target="../media/image3.png"/><Relationship Id="rId6" Type="http://schemas.openxmlformats.org/officeDocument/2006/relationships/image" Target="../media/image12.png"/><Relationship Id="rId7" Type="http://schemas.openxmlformats.org/officeDocument/2006/relationships/image" Target="../media/image8.png"/><Relationship Id="rId8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5"/>
          <p:cNvSpPr/>
          <p:nvPr/>
        </p:nvSpPr>
        <p:spPr>
          <a:xfrm>
            <a:off x="7426675" y="1156925"/>
            <a:ext cx="1514700" cy="3647100"/>
          </a:xfrm>
          <a:prstGeom prst="foldedCorner">
            <a:avLst>
              <a:gd fmla="val 25843" name="adj"/>
            </a:avLst>
          </a:prstGeom>
          <a:solidFill>
            <a:srgbClr val="FFFFFF"/>
          </a:solidFill>
          <a:ln cap="flat" cmpd="sng" w="9525">
            <a:solidFill>
              <a:srgbClr val="D5A6B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80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Through a range of different activities, children will learn to:</a:t>
            </a:r>
            <a:endParaRPr b="1" sz="800">
              <a:solidFill>
                <a:srgbClr val="FF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-143974" lvl="0" marL="89999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50"/>
              <a:buFont typeface="Comic Sans MS"/>
              <a:buChar char="●"/>
            </a:pPr>
            <a:r>
              <a:rPr lang="en-GB" sz="85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Share toys and equipment with each other</a:t>
            </a:r>
            <a:endParaRPr sz="85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-143974" lvl="0" marL="89999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50"/>
              <a:buFont typeface="Comic Sans MS"/>
              <a:buChar char="●"/>
            </a:pPr>
            <a:r>
              <a:rPr lang="en-GB" sz="85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Involve other children in their play activities and games.</a:t>
            </a:r>
            <a:endParaRPr sz="85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-143974" lvl="0" marL="89999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50"/>
              <a:buFont typeface="Comic Sans MS"/>
              <a:buChar char="●"/>
            </a:pPr>
            <a:r>
              <a:rPr lang="en-GB" sz="85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Start taking part in some group activities which they make up for themselves, or in teams.</a:t>
            </a:r>
            <a:endParaRPr sz="85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-143974" lvl="0" marL="89999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50"/>
              <a:buFont typeface="Comic Sans MS"/>
              <a:buChar char="●"/>
            </a:pPr>
            <a:r>
              <a:rPr lang="en-GB" sz="85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Run with the ability to negotiate space, changing speed and direction.</a:t>
            </a:r>
            <a:endParaRPr sz="85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-143974" lvl="0" marL="89999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50"/>
              <a:buFont typeface="Comic Sans MS"/>
              <a:buChar char="●"/>
            </a:pPr>
            <a:r>
              <a:rPr lang="en-GB" sz="85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Increasingly follow rules, understanding why they are important.</a:t>
            </a:r>
            <a:endParaRPr sz="85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00" name="Google Shape;100;p25"/>
          <p:cNvSpPr/>
          <p:nvPr/>
        </p:nvSpPr>
        <p:spPr>
          <a:xfrm>
            <a:off x="181187" y="1518113"/>
            <a:ext cx="1296300" cy="2291700"/>
          </a:xfrm>
          <a:prstGeom prst="round2SameRect">
            <a:avLst>
              <a:gd fmla="val 0" name="adj1"/>
              <a:gd fmla="val 22789" name="adj2"/>
            </a:avLst>
          </a:prstGeom>
          <a:solidFill>
            <a:srgbClr val="FFFFFF"/>
          </a:solidFill>
          <a:ln cap="flat" cmpd="sng" w="9525">
            <a:solidFill>
              <a:srgbClr val="B6D7A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89999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800">
                <a:solidFill>
                  <a:srgbClr val="0000FF"/>
                </a:solidFill>
                <a:latin typeface="Comic Sans MS"/>
                <a:ea typeface="Comic Sans MS"/>
                <a:cs typeface="Comic Sans MS"/>
                <a:sym typeface="Comic Sans MS"/>
              </a:rPr>
              <a:t>By reading fantasy and adventure texts we will learn to:</a:t>
            </a:r>
            <a:endParaRPr b="1" sz="800">
              <a:solidFill>
                <a:srgbClr val="0000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-140799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Comic Sans MS"/>
              <a:buChar char="●"/>
            </a:pPr>
            <a:r>
              <a:rPr lang="en-GB" sz="8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Listen to and retell stories </a:t>
            </a:r>
            <a:endParaRPr sz="8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-140799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Comic Sans MS"/>
              <a:buChar char="●"/>
            </a:pPr>
            <a:r>
              <a:rPr lang="en-GB" sz="8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Ask and answer a range of questions about a story.</a:t>
            </a:r>
            <a:endParaRPr sz="8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-140799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Comic Sans MS"/>
              <a:buChar char="●"/>
            </a:pPr>
            <a:r>
              <a:rPr lang="en-GB" sz="8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Write some recognisable letters and words.</a:t>
            </a:r>
            <a:endParaRPr sz="8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-140799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Comic Sans MS"/>
              <a:buChar char="●"/>
            </a:pPr>
            <a:r>
              <a:rPr lang="en-GB" sz="8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Write a range of text types including letters, invitations and posters.</a:t>
            </a:r>
            <a:endParaRPr sz="8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01" name="Google Shape;101;p25"/>
          <p:cNvSpPr/>
          <p:nvPr/>
        </p:nvSpPr>
        <p:spPr>
          <a:xfrm>
            <a:off x="1511800" y="617500"/>
            <a:ext cx="793500" cy="30147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9525">
            <a:solidFill>
              <a:srgbClr val="B6D7A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600">
                <a:latin typeface="Comfortaa"/>
                <a:ea typeface="Comfortaa"/>
                <a:cs typeface="Comfortaa"/>
                <a:sym typeface="Comfortaa"/>
              </a:rPr>
              <a:t>We are reading:</a:t>
            </a:r>
            <a:endParaRPr b="1" sz="6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6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6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6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6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6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6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6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6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6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6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6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6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6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6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6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6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6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6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6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6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6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6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6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02" name="Google Shape;102;p25"/>
          <p:cNvSpPr/>
          <p:nvPr/>
        </p:nvSpPr>
        <p:spPr>
          <a:xfrm>
            <a:off x="4607299" y="2996250"/>
            <a:ext cx="2628600" cy="2067600"/>
          </a:xfrm>
          <a:prstGeom prst="verticalScroll">
            <a:avLst>
              <a:gd fmla="val 12500" name="adj"/>
            </a:avLst>
          </a:prstGeom>
          <a:solidFill>
            <a:srgbClr val="FFFFFF"/>
          </a:solidFill>
          <a:ln cap="flat" cmpd="sng" w="9525">
            <a:solidFill>
              <a:srgbClr val="FFD9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136525" lvl="0" marL="179999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Comic Sans MS"/>
              <a:buChar char="●"/>
            </a:pPr>
            <a:r>
              <a:rPr lang="en-GB" sz="8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Explore different materials freely, to develop their ideas about how to use them and what to make.</a:t>
            </a:r>
            <a:endParaRPr sz="8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-136525" lvl="0" marL="179999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Comic Sans MS"/>
              <a:buChar char="●"/>
            </a:pPr>
            <a:r>
              <a:rPr lang="en-GB" sz="8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Begin to develop complex stories using small world.</a:t>
            </a:r>
            <a:endParaRPr sz="8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-85724" lvl="0" marL="179999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-85724" lvl="0" marL="179999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8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 In Music Lessons, we will </a:t>
            </a:r>
            <a:endParaRPr b="1" sz="8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-136525" lvl="0" marL="179999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Comic Sans MS"/>
              <a:buChar char="●"/>
            </a:pPr>
            <a:r>
              <a:rPr lang="en-GB" sz="8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Remember and sing entire songs.</a:t>
            </a:r>
            <a:endParaRPr sz="8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-136525" lvl="0" marL="179999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Comic Sans MS"/>
              <a:buChar char="●"/>
            </a:pPr>
            <a:r>
              <a:rPr lang="en-GB" sz="8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Play instruments with increasing control to express their feelings and ideas.</a:t>
            </a:r>
            <a:endParaRPr sz="8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-136525" lvl="0" marL="179999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Comic Sans MS"/>
              <a:buChar char="●"/>
            </a:pPr>
            <a:r>
              <a:rPr lang="en-GB" sz="8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Explore how we can change sounds when we use instruments.</a:t>
            </a:r>
            <a:endParaRPr sz="8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03" name="Google Shape;103;p25"/>
          <p:cNvSpPr/>
          <p:nvPr/>
        </p:nvSpPr>
        <p:spPr>
          <a:xfrm>
            <a:off x="1318225" y="3717800"/>
            <a:ext cx="2962800" cy="1307400"/>
          </a:xfrm>
          <a:prstGeom prst="snip1Rect">
            <a:avLst>
              <a:gd fmla="val 6098" name="adj"/>
            </a:avLst>
          </a:prstGeom>
          <a:solidFill>
            <a:srgbClr val="FFFFFF"/>
          </a:solidFill>
          <a:ln cap="flat" cmpd="sng" w="9525">
            <a:solidFill>
              <a:srgbClr val="C9DAF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900">
                <a:solidFill>
                  <a:srgbClr val="A64D79"/>
                </a:solidFill>
                <a:latin typeface="Comic Sans MS"/>
                <a:ea typeface="Comic Sans MS"/>
                <a:cs typeface="Comic Sans MS"/>
                <a:sym typeface="Comic Sans MS"/>
              </a:rPr>
              <a:t>Through games and activities we will:</a:t>
            </a:r>
            <a:endParaRPr b="1" sz="900">
              <a:solidFill>
                <a:srgbClr val="A64D79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3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-137624" lvl="0" marL="89999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"/>
              <a:buFont typeface="Comic Sans MS"/>
              <a:buChar char="●"/>
            </a:pPr>
            <a:r>
              <a:rPr lang="en-GB" sz="75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Say one number for each item in order: 1,2,3,4,5 to 10</a:t>
            </a:r>
            <a:endParaRPr sz="75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-137624" lvl="0" marL="89999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"/>
              <a:buFont typeface="Comic Sans MS"/>
              <a:buChar char="●"/>
            </a:pPr>
            <a:r>
              <a:rPr lang="en-GB" sz="75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Use positional language (on , under, next to, on top.</a:t>
            </a:r>
            <a:endParaRPr sz="75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-137624" lvl="0" marL="89999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"/>
              <a:buFont typeface="Comic Sans MS"/>
              <a:buChar char="●"/>
            </a:pPr>
            <a:r>
              <a:rPr lang="en-GB" sz="75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Link numerals and amounts: for example, showing the right number of objects to match the numeral, up to 10</a:t>
            </a:r>
            <a:endParaRPr sz="75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-137624" lvl="0" marL="89999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"/>
              <a:buFont typeface="Comic Sans MS"/>
              <a:buChar char="●"/>
            </a:pPr>
            <a:r>
              <a:rPr lang="en-GB" sz="75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Talk about and explore 2D and 3D shapes</a:t>
            </a:r>
            <a:endParaRPr sz="75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-137624" lvl="0" marL="89999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"/>
              <a:buFont typeface="Comic Sans MS"/>
              <a:buChar char="●"/>
            </a:pPr>
            <a:r>
              <a:rPr lang="en-GB" sz="75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Compare quantities, which has more/less/same</a:t>
            </a:r>
            <a:endParaRPr sz="75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-137624" lvl="0" marL="89999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"/>
              <a:buFont typeface="Comic Sans MS"/>
              <a:buChar char="●"/>
            </a:pPr>
            <a:r>
              <a:rPr lang="en-GB" sz="75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Looking at measurements</a:t>
            </a:r>
            <a:endParaRPr sz="75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5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5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04" name="Google Shape;104;p25"/>
          <p:cNvSpPr/>
          <p:nvPr/>
        </p:nvSpPr>
        <p:spPr>
          <a:xfrm>
            <a:off x="47125" y="3864900"/>
            <a:ext cx="1174500" cy="1057500"/>
          </a:xfrm>
          <a:prstGeom prst="mathDivide">
            <a:avLst>
              <a:gd fmla="val 23520" name="adj1"/>
              <a:gd fmla="val 5880" name="adj2"/>
              <a:gd fmla="val 11760" name="adj3"/>
            </a:avLst>
          </a:prstGeom>
          <a:solidFill>
            <a:srgbClr val="FFFFFF"/>
          </a:solidFill>
          <a:ln cap="flat" cmpd="sng" w="28575">
            <a:solidFill>
              <a:srgbClr val="C9DAF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700">
                <a:latin typeface="Comfortaa"/>
                <a:ea typeface="Comfortaa"/>
                <a:cs typeface="Comfortaa"/>
                <a:sym typeface="Comfortaa"/>
              </a:rPr>
              <a:t>Mathematics</a:t>
            </a:r>
            <a:endParaRPr b="1" sz="7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05" name="Google Shape;105;p25"/>
          <p:cNvSpPr/>
          <p:nvPr/>
        </p:nvSpPr>
        <p:spPr>
          <a:xfrm>
            <a:off x="4667750" y="2614925"/>
            <a:ext cx="2628600" cy="731100"/>
          </a:xfrm>
          <a:prstGeom prst="ellipseRibbon2">
            <a:avLst>
              <a:gd fmla="val 31634" name="adj1"/>
              <a:gd fmla="val 50000" name="adj2"/>
              <a:gd fmla="val 12500" name="adj3"/>
            </a:avLst>
          </a:prstGeom>
          <a:solidFill>
            <a:srgbClr val="FFFFFF"/>
          </a:solidFill>
          <a:ln cap="flat" cmpd="sng" w="28575">
            <a:solidFill>
              <a:srgbClr val="FFD9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200">
                <a:latin typeface="Comfortaa"/>
                <a:ea typeface="Comfortaa"/>
                <a:cs typeface="Comfortaa"/>
                <a:sym typeface="Comfortaa"/>
              </a:rPr>
              <a:t>Expressive art and design</a:t>
            </a:r>
            <a:endParaRPr b="1" sz="12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06" name="Google Shape;106;p25"/>
          <p:cNvSpPr/>
          <p:nvPr/>
        </p:nvSpPr>
        <p:spPr>
          <a:xfrm>
            <a:off x="2339625" y="1208500"/>
            <a:ext cx="2197800" cy="2372400"/>
          </a:xfrm>
          <a:prstGeom prst="snip2SameRect">
            <a:avLst>
              <a:gd fmla="val 16667" name="adj1"/>
              <a:gd fmla="val 0" name="adj2"/>
            </a:avLst>
          </a:prstGeom>
          <a:solidFill>
            <a:srgbClr val="FFFFFF"/>
          </a:solidFill>
          <a:ln cap="flat" cmpd="sng" w="9525">
            <a:solidFill>
              <a:srgbClr val="F9CB9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89999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800">
                <a:solidFill>
                  <a:srgbClr val="9900FF"/>
                </a:solidFill>
                <a:latin typeface="Comic Sans MS"/>
                <a:ea typeface="Comic Sans MS"/>
                <a:cs typeface="Comic Sans MS"/>
                <a:sym typeface="Comic Sans MS"/>
              </a:rPr>
              <a:t>We will explore the world around us by:</a:t>
            </a:r>
            <a:endParaRPr b="1" sz="850">
              <a:solidFill>
                <a:srgbClr val="9900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-143974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50"/>
              <a:buFont typeface="Comic Sans MS"/>
              <a:buChar char="●"/>
            </a:pPr>
            <a:r>
              <a:rPr lang="en-GB" sz="85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Finding out about what makes us the same and different to others.</a:t>
            </a:r>
            <a:endParaRPr sz="85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-143974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50"/>
              <a:buFont typeface="Comic Sans MS"/>
              <a:buChar char="●"/>
            </a:pPr>
            <a:r>
              <a:rPr lang="en-GB" sz="85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Observing changes such as the changes in the weather and the appearance of trees and plants.</a:t>
            </a:r>
            <a:endParaRPr sz="85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-143974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50"/>
              <a:buFont typeface="Comic Sans MS"/>
              <a:buChar char="●"/>
            </a:pPr>
            <a:r>
              <a:rPr lang="en-GB" sz="85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Talking about why things happen and how things work.</a:t>
            </a:r>
            <a:endParaRPr sz="85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-143974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50"/>
              <a:buFont typeface="Comic Sans MS"/>
              <a:buChar char="●"/>
            </a:pPr>
            <a:r>
              <a:rPr lang="en-GB" sz="85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Looking at transport old and new</a:t>
            </a:r>
            <a:endParaRPr sz="85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5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-89999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85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In gardening we will:</a:t>
            </a:r>
            <a:endParaRPr b="1" sz="85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-143974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50"/>
              <a:buFont typeface="Comic Sans MS"/>
              <a:buChar char="●"/>
            </a:pPr>
            <a:r>
              <a:rPr lang="en-GB" sz="85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plant seeds and bulbs so                  children observe growth and decay over time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07" name="Google Shape;107;p25"/>
          <p:cNvSpPr/>
          <p:nvPr/>
        </p:nvSpPr>
        <p:spPr>
          <a:xfrm>
            <a:off x="2496680" y="812525"/>
            <a:ext cx="1881000" cy="705600"/>
          </a:xfrm>
          <a:prstGeom prst="cloudCallout">
            <a:avLst>
              <a:gd fmla="val 57689" name="adj1"/>
              <a:gd fmla="val 49981" name="adj2"/>
            </a:avLst>
          </a:prstGeom>
          <a:solidFill>
            <a:srgbClr val="FFFFFF"/>
          </a:solidFill>
          <a:ln cap="flat" cmpd="sng" w="28575">
            <a:solidFill>
              <a:srgbClr val="F9CB9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000">
                <a:latin typeface="Comfortaa"/>
                <a:ea typeface="Comfortaa"/>
                <a:cs typeface="Comfortaa"/>
                <a:sym typeface="Comfortaa"/>
              </a:rPr>
              <a:t>Understanding of the world</a:t>
            </a:r>
            <a:endParaRPr b="1" sz="10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08" name="Google Shape;108;p25"/>
          <p:cNvSpPr/>
          <p:nvPr/>
        </p:nvSpPr>
        <p:spPr>
          <a:xfrm>
            <a:off x="4883150" y="921075"/>
            <a:ext cx="2197800" cy="1547400"/>
          </a:xfrm>
          <a:prstGeom prst="rect">
            <a:avLst/>
          </a:prstGeom>
          <a:solidFill>
            <a:srgbClr val="B7B7B7"/>
          </a:solidFill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09" name="Google Shape;109;p25"/>
          <p:cNvSpPr/>
          <p:nvPr/>
        </p:nvSpPr>
        <p:spPr>
          <a:xfrm>
            <a:off x="4997325" y="930325"/>
            <a:ext cx="2013900" cy="16845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900">
                <a:solidFill>
                  <a:srgbClr val="FF00FF"/>
                </a:solidFill>
                <a:latin typeface="Comic Sans MS"/>
                <a:ea typeface="Comic Sans MS"/>
                <a:cs typeface="Comic Sans MS"/>
                <a:sym typeface="Comic Sans MS"/>
              </a:rPr>
              <a:t>In free play we will:</a:t>
            </a:r>
            <a:endParaRPr b="1" sz="900">
              <a:solidFill>
                <a:srgbClr val="FF00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4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-143974" lvl="0" marL="89999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50"/>
              <a:buFont typeface="Comic Sans MS"/>
              <a:buChar char="●"/>
            </a:pPr>
            <a:r>
              <a:rPr lang="en-GB" sz="85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Move in a variety of ways such as jumping, crawling and hopping.</a:t>
            </a:r>
            <a:endParaRPr sz="85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-143974" lvl="0" marL="89999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50"/>
              <a:buFont typeface="Comic Sans MS"/>
              <a:buChar char="●"/>
            </a:pPr>
            <a:r>
              <a:rPr lang="en-GB" sz="85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Throw, catch and kick balls of different sizes.</a:t>
            </a:r>
            <a:endParaRPr sz="85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-143974" lvl="0" marL="89999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50"/>
              <a:buFont typeface="Comic Sans MS"/>
              <a:buChar char="●"/>
            </a:pPr>
            <a:r>
              <a:rPr lang="en-GB" sz="85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Run with the ability to negotiate space, changing speed and direction.</a:t>
            </a:r>
            <a:endParaRPr sz="85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-143974" lvl="0" marL="89999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50"/>
              <a:buFont typeface="Comic Sans MS"/>
              <a:buChar char="●"/>
            </a:pPr>
            <a:r>
              <a:rPr lang="en-GB" sz="85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Use a comfortable grip with good control when holding pens and pencils</a:t>
            </a:r>
            <a:endParaRPr sz="85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10" name="Google Shape;110;p25"/>
          <p:cNvSpPr/>
          <p:nvPr/>
        </p:nvSpPr>
        <p:spPr>
          <a:xfrm>
            <a:off x="5482725" y="697575"/>
            <a:ext cx="1043100" cy="339000"/>
          </a:xfrm>
          <a:prstGeom prst="rect">
            <a:avLst/>
          </a:prstGeom>
          <a:solidFill>
            <a:srgbClr val="FFFFFF"/>
          </a:solidFill>
          <a:ln cap="flat" cmpd="sng" w="2857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900">
                <a:latin typeface="Comfortaa"/>
                <a:ea typeface="Comfortaa"/>
                <a:cs typeface="Comfortaa"/>
                <a:sym typeface="Comfortaa"/>
              </a:rPr>
              <a:t>Physical development</a:t>
            </a:r>
            <a:endParaRPr b="1" sz="9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11" name="Google Shape;111;p25"/>
          <p:cNvSpPr txBox="1"/>
          <p:nvPr/>
        </p:nvSpPr>
        <p:spPr>
          <a:xfrm>
            <a:off x="7932800" y="774825"/>
            <a:ext cx="793500" cy="3390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D5A6B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latin typeface="Comfortaa"/>
                <a:ea typeface="Comfortaa"/>
                <a:cs typeface="Comfortaa"/>
                <a:sym typeface="Comfortaa"/>
              </a:rPr>
              <a:t>PSED</a:t>
            </a:r>
            <a:endParaRPr b="1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12" name="Google Shape;112;p25"/>
          <p:cNvSpPr/>
          <p:nvPr/>
        </p:nvSpPr>
        <p:spPr>
          <a:xfrm>
            <a:off x="191200" y="947050"/>
            <a:ext cx="1320600" cy="516000"/>
          </a:xfrm>
          <a:prstGeom prst="homePlate">
            <a:avLst>
              <a:gd fmla="val 50000" name="adj"/>
            </a:avLst>
          </a:prstGeom>
          <a:solidFill>
            <a:srgbClr val="FFFFFF"/>
          </a:solidFill>
          <a:ln cap="flat" cmpd="sng" w="28575">
            <a:solidFill>
              <a:srgbClr val="B6D7A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Literacy, communication and language </a:t>
            </a:r>
            <a:endParaRPr b="1" sz="8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113" name="Google Shape;113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61150" y="988325"/>
            <a:ext cx="500055" cy="433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73675" y="1458350"/>
            <a:ext cx="455134" cy="462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67100" y="1995625"/>
            <a:ext cx="488150" cy="433449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25"/>
          <p:cNvSpPr/>
          <p:nvPr/>
        </p:nvSpPr>
        <p:spPr>
          <a:xfrm>
            <a:off x="3159875" y="4732900"/>
            <a:ext cx="211800" cy="223200"/>
          </a:xfrm>
          <a:prstGeom prst="triangle">
            <a:avLst>
              <a:gd fmla="val 50000" name="adj"/>
            </a:avLst>
          </a:prstGeom>
          <a:solidFill>
            <a:srgbClr val="4A86E8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" name="Google Shape;117;p25"/>
          <p:cNvSpPr/>
          <p:nvPr/>
        </p:nvSpPr>
        <p:spPr>
          <a:xfrm>
            <a:off x="3424861" y="4749700"/>
            <a:ext cx="287700" cy="189600"/>
          </a:xfrm>
          <a:prstGeom prst="rect">
            <a:avLst/>
          </a:prstGeom>
          <a:solidFill>
            <a:srgbClr val="FF00FF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" name="Google Shape;118;p25"/>
          <p:cNvSpPr/>
          <p:nvPr/>
        </p:nvSpPr>
        <p:spPr>
          <a:xfrm>
            <a:off x="3765725" y="4732900"/>
            <a:ext cx="211800" cy="223200"/>
          </a:xfrm>
          <a:prstGeom prst="ellipse">
            <a:avLst/>
          </a:prstGeom>
          <a:solidFill>
            <a:srgbClr val="FFFF00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" name="Google Shape;119;p25"/>
          <p:cNvSpPr/>
          <p:nvPr/>
        </p:nvSpPr>
        <p:spPr>
          <a:xfrm>
            <a:off x="4054013" y="4749700"/>
            <a:ext cx="211800" cy="189600"/>
          </a:xfrm>
          <a:prstGeom prst="rect">
            <a:avLst/>
          </a:prstGeom>
          <a:solidFill>
            <a:srgbClr val="00FF00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20" name="Google Shape;120;p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698250" y="2286200"/>
            <a:ext cx="664936" cy="483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2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377675" y="3808339"/>
            <a:ext cx="693000" cy="4622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2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803600" y="4577125"/>
            <a:ext cx="757950" cy="378975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D5A6BD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23" name="Google Shape;123;p2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670125" y="774825"/>
            <a:ext cx="693000" cy="46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25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932798" y="4106993"/>
            <a:ext cx="793500" cy="529007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D5A6BD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25" name="Google Shape;125;p2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3977525" y="3234154"/>
            <a:ext cx="693000" cy="483647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25"/>
          <p:cNvSpPr txBox="1"/>
          <p:nvPr/>
        </p:nvSpPr>
        <p:spPr>
          <a:xfrm rot="-486551">
            <a:off x="143560" y="348191"/>
            <a:ext cx="1278180" cy="376068"/>
          </a:xfrm>
          <a:prstGeom prst="rect">
            <a:avLst/>
          </a:prstGeom>
          <a:solidFill>
            <a:srgbClr val="FFFFFF"/>
          </a:solidFill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latin typeface="Comfortaa"/>
                <a:ea typeface="Comfortaa"/>
                <a:cs typeface="Comfortaa"/>
                <a:sym typeface="Comfortaa"/>
              </a:rPr>
              <a:t>Nursery</a:t>
            </a:r>
            <a:endParaRPr sz="1600"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127" name="Google Shape;127;p25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1842950" y="2468475"/>
            <a:ext cx="426800" cy="540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25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1607674" y="3048050"/>
            <a:ext cx="500051" cy="511723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B6D7A8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29" name="Google Shape;129;p25">
            <a:hlinkClick r:id="rId14"/>
          </p:cNvPr>
          <p:cNvSpPr/>
          <p:nvPr/>
        </p:nvSpPr>
        <p:spPr>
          <a:xfrm>
            <a:off x="7959425" y="4485225"/>
            <a:ext cx="918300" cy="454200"/>
          </a:xfrm>
          <a:prstGeom prst="roundRect">
            <a:avLst>
              <a:gd fmla="val 16667" name="adj"/>
            </a:avLst>
          </a:prstGeom>
          <a:solidFill>
            <a:srgbClr val="FFF2CC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700">
                <a:solidFill>
                  <a:srgbClr val="674EA7"/>
                </a:solidFill>
                <a:latin typeface="Comfortaa"/>
                <a:ea typeface="Comfortaa"/>
                <a:cs typeface="Comfortaa"/>
                <a:sym typeface="Comfortaa"/>
              </a:rPr>
              <a:t>Click here to go back to the main page</a:t>
            </a:r>
            <a:endParaRPr b="1" sz="700">
              <a:solidFill>
                <a:srgbClr val="674EA7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