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Lst>
  <p:sldSz cy="5143500" cx="9144000"/>
  <p:notesSz cx="6858000" cy="9144000"/>
  <p:embeddedFontLst>
    <p:embeddedFont>
      <p:font typeface="Comfortaa Medium"/>
      <p:regular r:id="rId10"/>
      <p:bold r:id="rId11"/>
    </p:embeddedFont>
    <p:embeddedFont>
      <p:font typeface="Comfortaa"/>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7">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aura Partingt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0AABFC-DEAA-4FC9-A2DD-2D2E8712FC42}">
  <a:tblStyle styleId="{E60AABFC-DEAA-4FC9-A2DD-2D2E8712FC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7"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mfortaaMedium-bold.fntdata"/><Relationship Id="rId10" Type="http://schemas.openxmlformats.org/officeDocument/2006/relationships/font" Target="fonts/ComfortaaMedium-regular.fntdata"/><Relationship Id="rId13" Type="http://schemas.openxmlformats.org/officeDocument/2006/relationships/font" Target="fonts/Comfortaa-bold.fntdata"/><Relationship Id="rId12" Type="http://schemas.openxmlformats.org/officeDocument/2006/relationships/font" Target="fonts/Comforta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4-22T21:10:18.375">
    <p:pos x="6000" y="0"/>
    <p:text>Checked over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d7612c7f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d7612c7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1" Type="http://schemas.openxmlformats.org/officeDocument/2006/relationships/hyperlink" Target="https://docs.google.com/presentation/d/e/2PACX-1vSL46KspeC73Un3hVv5SwdmDJPK5L21Tq7Xg6FWlROgzyI-oUskTVFqytOvPKXuOt9GwkSDszx5JcX9/pub?start=false&amp;loop=false&amp;delayms=3000" TargetMode="External"/><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71675" y="817925"/>
            <a:ext cx="1613700" cy="339000"/>
          </a:xfrm>
          <a:prstGeom prst="homePlate">
            <a:avLst>
              <a:gd fmla="val 50000" name="adj"/>
            </a:avLst>
          </a:prstGeom>
          <a:solidFill>
            <a:srgbClr val="FFFFFF"/>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English</a:t>
            </a:r>
            <a:endParaRPr b="1">
              <a:latin typeface="Comfortaa"/>
              <a:ea typeface="Comfortaa"/>
              <a:cs typeface="Comfortaa"/>
              <a:sym typeface="Comfortaa"/>
            </a:endParaRPr>
          </a:p>
        </p:txBody>
      </p:sp>
      <p:sp>
        <p:nvSpPr>
          <p:cNvPr id="55" name="Google Shape;55;p13"/>
          <p:cNvSpPr/>
          <p:nvPr/>
        </p:nvSpPr>
        <p:spPr>
          <a:xfrm>
            <a:off x="486375" y="1260100"/>
            <a:ext cx="1584300" cy="2291700"/>
          </a:xfrm>
          <a:prstGeom prst="round2SameRect">
            <a:avLst>
              <a:gd fmla="val 0" name="adj1"/>
              <a:gd fmla="val 22789" name="adj2"/>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Comfortaa"/>
                <a:ea typeface="Comfortaa"/>
                <a:cs typeface="Comfortaa"/>
                <a:sym typeface="Comfortaa"/>
              </a:rPr>
              <a:t>This term the </a:t>
            </a:r>
            <a:r>
              <a:rPr lang="en-GB" sz="800">
                <a:latin typeface="Comfortaa"/>
                <a:ea typeface="Comfortaa"/>
                <a:cs typeface="Comfortaa"/>
                <a:sym typeface="Comfortaa"/>
              </a:rPr>
              <a:t>children</a:t>
            </a:r>
            <a:r>
              <a:rPr lang="en-GB" sz="800">
                <a:latin typeface="Comfortaa"/>
                <a:ea typeface="Comfortaa"/>
                <a:cs typeface="Comfortaa"/>
                <a:sym typeface="Comfortaa"/>
              </a:rPr>
              <a:t> will be </a:t>
            </a:r>
            <a:r>
              <a:rPr lang="en-GB" sz="800">
                <a:latin typeface="Comfortaa"/>
                <a:ea typeface="Comfortaa"/>
                <a:cs typeface="Comfortaa"/>
                <a:sym typeface="Comfortaa"/>
              </a:rPr>
              <a:t>writing</a:t>
            </a:r>
            <a:r>
              <a:rPr lang="en-GB" sz="800">
                <a:latin typeface="Comfortaa"/>
                <a:ea typeface="Comfortaa"/>
                <a:cs typeface="Comfortaa"/>
                <a:sym typeface="Comfortaa"/>
              </a:rPr>
              <a:t> a description and a </a:t>
            </a:r>
            <a:r>
              <a:rPr lang="en-GB" sz="800">
                <a:latin typeface="Comfortaa"/>
                <a:ea typeface="Comfortaa"/>
                <a:cs typeface="Comfortaa"/>
                <a:sym typeface="Comfortaa"/>
              </a:rPr>
              <a:t>recount.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Grammar:</a:t>
            </a:r>
            <a:endParaRPr sz="800">
              <a:latin typeface="Comfortaa"/>
              <a:ea typeface="Comfortaa"/>
              <a:cs typeface="Comfortaa"/>
              <a:sym typeface="Comfortaa"/>
            </a:endParaRPr>
          </a:p>
          <a:p>
            <a:pPr indent="0" lvl="0" marL="0" rtl="0" algn="l">
              <a:lnSpc>
                <a:spcPct val="115000"/>
              </a:lnSpc>
              <a:spcBef>
                <a:spcPts val="0"/>
              </a:spcBef>
              <a:spcAft>
                <a:spcPts val="0"/>
              </a:spcAft>
              <a:buNone/>
            </a:pPr>
            <a:r>
              <a:rPr b="1" lang="en-GB" sz="900">
                <a:solidFill>
                  <a:schemeClr val="dk1"/>
                </a:solidFill>
                <a:latin typeface="Comfortaa"/>
                <a:ea typeface="Comfortaa"/>
                <a:cs typeface="Comfortaa"/>
                <a:sym typeface="Comfortaa"/>
              </a:rPr>
              <a:t>-Commas</a:t>
            </a:r>
            <a:r>
              <a:rPr lang="en-GB" sz="900">
                <a:solidFill>
                  <a:schemeClr val="dk1"/>
                </a:solidFill>
                <a:latin typeface="Comfortaa"/>
                <a:ea typeface="Comfortaa"/>
                <a:cs typeface="Comfortaa"/>
                <a:sym typeface="Comfortaa"/>
              </a:rPr>
              <a:t> in lists used accurately</a:t>
            </a:r>
            <a:endParaRPr sz="9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900">
                <a:solidFill>
                  <a:schemeClr val="dk1"/>
                </a:solidFill>
                <a:latin typeface="Comfortaa"/>
                <a:ea typeface="Comfortaa"/>
                <a:cs typeface="Comfortaa"/>
                <a:sym typeface="Comfortaa"/>
              </a:rPr>
              <a:t>-Begin to use </a:t>
            </a:r>
            <a:r>
              <a:rPr b="1" lang="en-GB" sz="900">
                <a:solidFill>
                  <a:schemeClr val="dk1"/>
                </a:solidFill>
                <a:latin typeface="Comfortaa"/>
                <a:ea typeface="Comfortaa"/>
                <a:cs typeface="Comfortaa"/>
                <a:sym typeface="Comfortaa"/>
              </a:rPr>
              <a:t>apostrophes</a:t>
            </a:r>
            <a:r>
              <a:rPr lang="en-GB" sz="900">
                <a:solidFill>
                  <a:schemeClr val="dk1"/>
                </a:solidFill>
                <a:latin typeface="Comfortaa"/>
                <a:ea typeface="Comfortaa"/>
                <a:cs typeface="Comfortaa"/>
                <a:sym typeface="Comfortaa"/>
              </a:rPr>
              <a:t> to show contractions</a:t>
            </a:r>
            <a:endParaRPr sz="9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900">
                <a:solidFill>
                  <a:schemeClr val="dk1"/>
                </a:solidFill>
                <a:latin typeface="Comfortaa"/>
                <a:ea typeface="Comfortaa"/>
                <a:cs typeface="Comfortaa"/>
                <a:sym typeface="Comfortaa"/>
              </a:rPr>
              <a:t>-Begin to use inverted commas to punctuate direct speech</a:t>
            </a:r>
            <a:endParaRPr sz="900">
              <a:solidFill>
                <a:schemeClr val="dk1"/>
              </a:solidFill>
              <a:latin typeface="Comfortaa"/>
              <a:ea typeface="Comfortaa"/>
              <a:cs typeface="Comfortaa"/>
              <a:sym typeface="Comfortaa"/>
            </a:endParaRPr>
          </a:p>
          <a:p>
            <a:pPr indent="0" lvl="0" marL="0" rtl="0" algn="l">
              <a:spcBef>
                <a:spcPts val="1000"/>
              </a:spcBef>
              <a:spcAft>
                <a:spcPts val="0"/>
              </a:spcAft>
              <a:buNone/>
            </a:pPr>
            <a:r>
              <a:t/>
            </a:r>
            <a:endParaRPr sz="800">
              <a:latin typeface="Comfortaa"/>
              <a:ea typeface="Comfortaa"/>
              <a:cs typeface="Comfortaa"/>
              <a:sym typeface="Comfortaa"/>
            </a:endParaRPr>
          </a:p>
        </p:txBody>
      </p:sp>
      <p:sp>
        <p:nvSpPr>
          <p:cNvPr id="56" name="Google Shape;56;p13"/>
          <p:cNvSpPr/>
          <p:nvPr/>
        </p:nvSpPr>
        <p:spPr>
          <a:xfrm>
            <a:off x="1982225" y="1223250"/>
            <a:ext cx="736800" cy="5256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We are reading:</a:t>
            </a:r>
            <a:endParaRPr sz="800">
              <a:latin typeface="Comfortaa"/>
              <a:ea typeface="Comfortaa"/>
              <a:cs typeface="Comfortaa"/>
              <a:sym typeface="Comfortaa"/>
            </a:endParaRPr>
          </a:p>
        </p:txBody>
      </p:sp>
      <p:sp>
        <p:nvSpPr>
          <p:cNvPr id="57" name="Google Shape;57;p13"/>
          <p:cNvSpPr/>
          <p:nvPr/>
        </p:nvSpPr>
        <p:spPr>
          <a:xfrm>
            <a:off x="5828825" y="2296350"/>
            <a:ext cx="3006600" cy="2365500"/>
          </a:xfrm>
          <a:prstGeom prst="verticalScroll">
            <a:avLst>
              <a:gd fmla="val 12500" name="adj"/>
            </a:avLst>
          </a:prstGeom>
          <a:solidFill>
            <a:srgbClr val="FFFFFF"/>
          </a:solidFill>
          <a:ln cap="flat" cmpd="sng" w="9525">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50">
                <a:solidFill>
                  <a:schemeClr val="dk1"/>
                </a:solidFill>
                <a:latin typeface="Comfortaa Medium"/>
                <a:ea typeface="Comfortaa Medium"/>
                <a:cs typeface="Comfortaa Medium"/>
                <a:sym typeface="Comfortaa Medium"/>
              </a:rPr>
              <a:t>In Geography, children will be learning about China and by the end of the topic, hosting an Chinese exhibition. They will be using maps to locate continents, seas and China on a map. They will describe the human and physical features of China. </a:t>
            </a:r>
            <a:endParaRPr sz="850">
              <a:solidFill>
                <a:schemeClr val="dk1"/>
              </a:solidFill>
              <a:latin typeface="Comfortaa Medium"/>
              <a:ea typeface="Comfortaa Medium"/>
              <a:cs typeface="Comfortaa Medium"/>
              <a:sym typeface="Comfortaa Medium"/>
            </a:endParaRPr>
          </a:p>
          <a:p>
            <a:pPr indent="0" lvl="0" marL="0" rtl="0" algn="l">
              <a:spcBef>
                <a:spcPts val="0"/>
              </a:spcBef>
              <a:spcAft>
                <a:spcPts val="0"/>
              </a:spcAft>
              <a:buClr>
                <a:schemeClr val="dk1"/>
              </a:buClr>
              <a:buSzPts val="1100"/>
              <a:buFont typeface="Arial"/>
              <a:buNone/>
            </a:pPr>
            <a:r>
              <a:t/>
            </a:r>
            <a:endParaRPr sz="850">
              <a:solidFill>
                <a:schemeClr val="dk1"/>
              </a:solidFill>
              <a:latin typeface="Comfortaa Medium"/>
              <a:ea typeface="Comfortaa Medium"/>
              <a:cs typeface="Comfortaa Medium"/>
              <a:sym typeface="Comfortaa Medium"/>
            </a:endParaRPr>
          </a:p>
          <a:p>
            <a:pPr indent="-282575" lvl="0" marL="457200" rtl="0" algn="l">
              <a:spcBef>
                <a:spcPts val="0"/>
              </a:spcBef>
              <a:spcAft>
                <a:spcPts val="0"/>
              </a:spcAft>
              <a:buClr>
                <a:schemeClr val="dk1"/>
              </a:buClr>
              <a:buSzPts val="850"/>
              <a:buFont typeface="Comfortaa Medium"/>
              <a:buChar char="●"/>
            </a:pPr>
            <a:r>
              <a:rPr lang="en-GB" sz="850">
                <a:solidFill>
                  <a:schemeClr val="dk1"/>
                </a:solidFill>
                <a:latin typeface="Comfortaa Medium"/>
                <a:ea typeface="Comfortaa Medium"/>
                <a:cs typeface="Comfortaa Medium"/>
                <a:sym typeface="Comfortaa Medium"/>
              </a:rPr>
              <a:t>To identify physical and human features of different countries</a:t>
            </a:r>
            <a:endParaRPr sz="850">
              <a:solidFill>
                <a:schemeClr val="dk1"/>
              </a:solidFill>
              <a:latin typeface="Comfortaa Medium"/>
              <a:ea typeface="Comfortaa Medium"/>
              <a:cs typeface="Comfortaa Medium"/>
              <a:sym typeface="Comfortaa Medium"/>
            </a:endParaRPr>
          </a:p>
          <a:p>
            <a:pPr indent="-282575" lvl="0" marL="457200" rtl="0" algn="l">
              <a:spcBef>
                <a:spcPts val="0"/>
              </a:spcBef>
              <a:spcAft>
                <a:spcPts val="0"/>
              </a:spcAft>
              <a:buClr>
                <a:schemeClr val="dk1"/>
              </a:buClr>
              <a:buSzPts val="850"/>
              <a:buFont typeface="Comfortaa Medium"/>
              <a:buChar char="●"/>
            </a:pPr>
            <a:r>
              <a:rPr lang="en-GB" sz="850">
                <a:solidFill>
                  <a:schemeClr val="dk1"/>
                </a:solidFill>
                <a:latin typeface="Comfortaa Medium"/>
                <a:ea typeface="Comfortaa Medium"/>
                <a:cs typeface="Comfortaa Medium"/>
                <a:sym typeface="Comfortaa Medium"/>
              </a:rPr>
              <a:t>Identify seasonal and daily weather patterns in China</a:t>
            </a:r>
            <a:endParaRPr sz="850">
              <a:solidFill>
                <a:schemeClr val="dk1"/>
              </a:solidFill>
              <a:latin typeface="Comfortaa Medium"/>
              <a:ea typeface="Comfortaa Medium"/>
              <a:cs typeface="Comfortaa Medium"/>
              <a:sym typeface="Comfortaa Medium"/>
            </a:endParaRPr>
          </a:p>
          <a:p>
            <a:pPr indent="-282575" lvl="0" marL="457200" rtl="0" algn="just">
              <a:spcBef>
                <a:spcPts val="0"/>
              </a:spcBef>
              <a:spcAft>
                <a:spcPts val="0"/>
              </a:spcAft>
              <a:buClr>
                <a:schemeClr val="dk1"/>
              </a:buClr>
              <a:buSzPts val="850"/>
              <a:buFont typeface="Comfortaa Medium"/>
              <a:buChar char="●"/>
            </a:pPr>
            <a:r>
              <a:rPr lang="en-GB" sz="850">
                <a:solidFill>
                  <a:schemeClr val="dk1"/>
                </a:solidFill>
                <a:latin typeface="Comfortaa Medium"/>
                <a:ea typeface="Comfortaa Medium"/>
                <a:cs typeface="Comfortaa Medium"/>
                <a:sym typeface="Comfortaa Medium"/>
              </a:rPr>
              <a:t>To describe aspects of Chinese life</a:t>
            </a:r>
            <a:endParaRPr sz="1000" u="sng">
              <a:solidFill>
                <a:schemeClr val="dk1"/>
              </a:solidFill>
              <a:latin typeface="Comfortaa Medium"/>
              <a:ea typeface="Comfortaa Medium"/>
              <a:cs typeface="Comfortaa Medium"/>
              <a:sym typeface="Comfortaa Medium"/>
            </a:endParaRPr>
          </a:p>
        </p:txBody>
      </p:sp>
      <p:sp>
        <p:nvSpPr>
          <p:cNvPr id="58" name="Google Shape;58;p13"/>
          <p:cNvSpPr/>
          <p:nvPr/>
        </p:nvSpPr>
        <p:spPr>
          <a:xfrm>
            <a:off x="1982225" y="3657375"/>
            <a:ext cx="3684600" cy="1013100"/>
          </a:xfrm>
          <a:prstGeom prst="snip1Rect">
            <a:avLst>
              <a:gd fmla="val 28923" name="adj"/>
            </a:avLst>
          </a:prstGeom>
          <a:solidFill>
            <a:srgbClr val="FFFFFF"/>
          </a:solidFill>
          <a:ln cap="flat" cmpd="sng" w="9525">
            <a:solidFill>
              <a:srgbClr val="C9DAF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200">
              <a:latin typeface="Comfortaa"/>
              <a:ea typeface="Comfortaa"/>
              <a:cs typeface="Comfortaa"/>
              <a:sym typeface="Comfortaa"/>
            </a:endParaRPr>
          </a:p>
        </p:txBody>
      </p:sp>
      <p:sp>
        <p:nvSpPr>
          <p:cNvPr id="59" name="Google Shape;59;p13"/>
          <p:cNvSpPr/>
          <p:nvPr/>
        </p:nvSpPr>
        <p:spPr>
          <a:xfrm>
            <a:off x="143650" y="3485500"/>
            <a:ext cx="2000700" cy="1437000"/>
          </a:xfrm>
          <a:prstGeom prst="mathDivide">
            <a:avLst>
              <a:gd fmla="val 23520" name="adj1"/>
              <a:gd fmla="val 5880" name="adj2"/>
              <a:gd fmla="val 11760" name="adj3"/>
            </a:avLst>
          </a:prstGeom>
          <a:solidFill>
            <a:srgbClr val="FFFFFF"/>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60" name="Google Shape;60;p13"/>
          <p:cNvSpPr/>
          <p:nvPr/>
        </p:nvSpPr>
        <p:spPr>
          <a:xfrm>
            <a:off x="5725775" y="2155450"/>
            <a:ext cx="3212700" cy="456900"/>
          </a:xfrm>
          <a:prstGeom prst="ellipseRibbon2">
            <a:avLst>
              <a:gd fmla="val 25000" name="adj1"/>
              <a:gd fmla="val 50000" name="adj2"/>
              <a:gd fmla="val 12500" name="adj3"/>
            </a:avLst>
          </a:prstGeom>
          <a:solidFill>
            <a:srgbClr val="FFFFFF"/>
          </a:solid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Geography</a:t>
            </a:r>
            <a:endParaRPr b="1">
              <a:latin typeface="Comfortaa"/>
              <a:ea typeface="Comfortaa"/>
              <a:cs typeface="Comfortaa"/>
              <a:sym typeface="Comfortaa"/>
            </a:endParaRPr>
          </a:p>
        </p:txBody>
      </p:sp>
      <p:sp>
        <p:nvSpPr>
          <p:cNvPr id="61" name="Google Shape;61;p13"/>
          <p:cNvSpPr/>
          <p:nvPr/>
        </p:nvSpPr>
        <p:spPr>
          <a:xfrm>
            <a:off x="2851700" y="1156925"/>
            <a:ext cx="2685900" cy="2394900"/>
          </a:xfrm>
          <a:prstGeom prst="snip2SameRect">
            <a:avLst>
              <a:gd fmla="val 16667" name="adj1"/>
              <a:gd fmla="val 0" name="adj2"/>
            </a:avLst>
          </a:prstGeom>
          <a:solidFill>
            <a:srgbClr val="FFFFFF"/>
          </a:solidFill>
          <a:ln cap="flat" cmpd="sng" w="9525">
            <a:solidFill>
              <a:srgbClr val="EA9999"/>
            </a:solidFill>
            <a:prstDash val="solid"/>
            <a:round/>
            <a:headEnd len="sm" w="sm" type="none"/>
            <a:tailEnd len="sm" w="sm" type="none"/>
          </a:ln>
        </p:spPr>
        <p:txBody>
          <a:bodyPr anchorCtr="0" anchor="t" bIns="91425" lIns="90000"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marR="0" rtl="0" algn="l">
              <a:spcBef>
                <a:spcPts val="0"/>
              </a:spcBef>
              <a:spcAft>
                <a:spcPts val="0"/>
              </a:spcAft>
              <a:buNone/>
            </a:pPr>
            <a:r>
              <a:t/>
            </a:r>
            <a:endParaRPr sz="800">
              <a:latin typeface="Comfortaa"/>
              <a:ea typeface="Comfortaa"/>
              <a:cs typeface="Comfortaa"/>
              <a:sym typeface="Comfortaa"/>
            </a:endParaRPr>
          </a:p>
          <a:p>
            <a:pPr indent="0" lvl="0" marL="0" marR="0" rtl="0" algn="l">
              <a:spcBef>
                <a:spcPts val="0"/>
              </a:spcBef>
              <a:spcAft>
                <a:spcPts val="0"/>
              </a:spcAft>
              <a:buClr>
                <a:schemeClr val="dk1"/>
              </a:buClr>
              <a:buSzPts val="1100"/>
              <a:buFont typeface="Arial"/>
              <a:buNone/>
            </a:pPr>
            <a:r>
              <a:rPr lang="en-GB" sz="800">
                <a:solidFill>
                  <a:schemeClr val="dk1"/>
                </a:solidFill>
                <a:latin typeface="Comfortaa Medium"/>
                <a:ea typeface="Comfortaa Medium"/>
                <a:cs typeface="Comfortaa Medium"/>
                <a:sym typeface="Comfortaa Medium"/>
              </a:rPr>
              <a:t>Year Two will be learning all about plants. Some of the aspects their learning will cover are:</a:t>
            </a:r>
            <a:endParaRPr sz="800">
              <a:solidFill>
                <a:schemeClr val="dk1"/>
              </a:solidFill>
              <a:latin typeface="Comfortaa Medium"/>
              <a:ea typeface="Comfortaa Medium"/>
              <a:cs typeface="Comfortaa Medium"/>
              <a:sym typeface="Comfortaa Medium"/>
            </a:endParaRPr>
          </a:p>
          <a:p>
            <a:pPr indent="-50799" lvl="0" marL="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 </a:t>
            </a:r>
            <a:r>
              <a:rPr lang="en-GB" sz="800">
                <a:solidFill>
                  <a:schemeClr val="dk1"/>
                </a:solidFill>
                <a:latin typeface="Comfortaa Medium"/>
                <a:ea typeface="Comfortaa Medium"/>
                <a:cs typeface="Comfortaa Medium"/>
                <a:sym typeface="Comfortaa Medium"/>
              </a:rPr>
              <a:t>  Identifying parts of a plant</a:t>
            </a:r>
            <a:endParaRPr sz="800">
              <a:solidFill>
                <a:schemeClr val="dk1"/>
              </a:solidFill>
              <a:latin typeface="Comfortaa Medium"/>
              <a:ea typeface="Comfortaa Medium"/>
              <a:cs typeface="Comfortaa Medium"/>
              <a:sym typeface="Comfortaa Medium"/>
            </a:endParaRPr>
          </a:p>
          <a:p>
            <a:pPr indent="-140799" lvl="0" marL="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Ex</a:t>
            </a:r>
            <a:r>
              <a:rPr lang="en-GB" sz="800">
                <a:solidFill>
                  <a:schemeClr val="dk1"/>
                </a:solidFill>
                <a:latin typeface="Comfortaa Medium"/>
                <a:ea typeface="Comfortaa Medium"/>
                <a:cs typeface="Comfortaa Medium"/>
                <a:sym typeface="Comfortaa Medium"/>
              </a:rPr>
              <a:t>plaining what plants need to stay      healthy</a:t>
            </a:r>
            <a:endParaRPr sz="800">
              <a:solidFill>
                <a:schemeClr val="dk1"/>
              </a:solidFill>
              <a:latin typeface="Comfortaa Medium"/>
              <a:ea typeface="Comfortaa Medium"/>
              <a:cs typeface="Comfortaa Medium"/>
              <a:sym typeface="Comfortaa Medium"/>
            </a:endParaRPr>
          </a:p>
          <a:p>
            <a:pPr indent="-50799" lvl="0" marL="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   Investigating the school garden</a:t>
            </a:r>
            <a:endParaRPr sz="800">
              <a:solidFill>
                <a:schemeClr val="dk1"/>
              </a:solidFill>
              <a:latin typeface="Comfortaa Medium"/>
              <a:ea typeface="Comfortaa Medium"/>
              <a:cs typeface="Comfortaa Medium"/>
              <a:sym typeface="Comfortaa Medium"/>
            </a:endParaRPr>
          </a:p>
          <a:p>
            <a:pPr indent="-50799" lvl="0" marL="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   Investigating a plant seed</a:t>
            </a:r>
            <a:endParaRPr sz="800">
              <a:solidFill>
                <a:schemeClr val="dk1"/>
              </a:solidFill>
              <a:latin typeface="Comfortaa Medium"/>
              <a:ea typeface="Comfortaa Medium"/>
              <a:cs typeface="Comfortaa Medium"/>
              <a:sym typeface="Comfortaa Medium"/>
            </a:endParaRPr>
          </a:p>
          <a:p>
            <a:pPr indent="-140799" lvl="0" marL="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Observations of different plants (e.g. observational drawings and accurate labelling</a:t>
            </a:r>
            <a:endParaRPr sz="800">
              <a:solidFill>
                <a:schemeClr val="dk1"/>
              </a:solidFill>
              <a:latin typeface="Comfortaa Medium"/>
              <a:ea typeface="Comfortaa Medium"/>
              <a:cs typeface="Comfortaa Medium"/>
              <a:sym typeface="Comfortaa Medium"/>
            </a:endParaRPr>
          </a:p>
          <a:p>
            <a:pPr indent="-50799" lvl="0" marL="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   Plant germination, growth and survival</a:t>
            </a:r>
            <a:endParaRPr sz="1300">
              <a:solidFill>
                <a:schemeClr val="dk1"/>
              </a:solidFill>
              <a:latin typeface="Comfortaa Medium"/>
              <a:ea typeface="Comfortaa Medium"/>
              <a:cs typeface="Comfortaa Medium"/>
              <a:sym typeface="Comfortaa Medium"/>
            </a:endParaRPr>
          </a:p>
          <a:p>
            <a:pPr indent="-179999" lvl="0" marL="0" rtl="0" algn="l">
              <a:spcBef>
                <a:spcPts val="0"/>
              </a:spcBef>
              <a:spcAft>
                <a:spcPts val="0"/>
              </a:spcAft>
              <a:buNone/>
            </a:pPr>
            <a:r>
              <a:t/>
            </a:r>
            <a:endParaRPr sz="800">
              <a:latin typeface="Comfortaa"/>
              <a:ea typeface="Comfortaa"/>
              <a:cs typeface="Comfortaa"/>
              <a:sym typeface="Comfortaa"/>
            </a:endParaRPr>
          </a:p>
        </p:txBody>
      </p:sp>
      <p:sp>
        <p:nvSpPr>
          <p:cNvPr id="62" name="Google Shape;62;p13"/>
          <p:cNvSpPr/>
          <p:nvPr/>
        </p:nvSpPr>
        <p:spPr>
          <a:xfrm>
            <a:off x="3072825" y="930325"/>
            <a:ext cx="2299200" cy="705600"/>
          </a:xfrm>
          <a:prstGeom prst="cloudCallout">
            <a:avLst>
              <a:gd fmla="val 57689" name="adj1"/>
              <a:gd fmla="val 49981" name="adj2"/>
            </a:avLst>
          </a:prstGeom>
          <a:solidFill>
            <a:srgbClr val="FFFFFF"/>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Science</a:t>
            </a:r>
            <a:endParaRPr b="1">
              <a:latin typeface="Comfortaa"/>
              <a:ea typeface="Comfortaa"/>
              <a:cs typeface="Comfortaa"/>
              <a:sym typeface="Comfortaa"/>
            </a:endParaRPr>
          </a:p>
        </p:txBody>
      </p:sp>
      <p:sp>
        <p:nvSpPr>
          <p:cNvPr id="63" name="Google Shape;63;p13"/>
          <p:cNvSpPr/>
          <p:nvPr/>
        </p:nvSpPr>
        <p:spPr>
          <a:xfrm>
            <a:off x="5990925" y="832675"/>
            <a:ext cx="2630700" cy="12084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64" name="Google Shape;64;p13"/>
          <p:cNvSpPr/>
          <p:nvPr/>
        </p:nvSpPr>
        <p:spPr>
          <a:xfrm>
            <a:off x="6114750" y="930325"/>
            <a:ext cx="2422200" cy="10131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800">
              <a:solidFill>
                <a:schemeClr val="dk1"/>
              </a:solidFill>
              <a:latin typeface="Comfortaa Medium"/>
              <a:ea typeface="Comfortaa Medium"/>
              <a:cs typeface="Comfortaa Medium"/>
              <a:sym typeface="Comfortaa Medium"/>
            </a:endParaRPr>
          </a:p>
          <a:p>
            <a:pPr indent="-279400" lvl="0" marL="45720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What is IT?</a:t>
            </a:r>
            <a:endParaRPr sz="800">
              <a:solidFill>
                <a:schemeClr val="dk1"/>
              </a:solidFill>
              <a:latin typeface="Comfortaa Medium"/>
              <a:ea typeface="Comfortaa Medium"/>
              <a:cs typeface="Comfortaa Medium"/>
              <a:sym typeface="Comfortaa Medium"/>
            </a:endParaRPr>
          </a:p>
          <a:p>
            <a:pPr indent="-279400" lvl="0" marL="45720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IT in school</a:t>
            </a:r>
            <a:endParaRPr sz="800">
              <a:solidFill>
                <a:schemeClr val="dk1"/>
              </a:solidFill>
              <a:latin typeface="Comfortaa Medium"/>
              <a:ea typeface="Comfortaa Medium"/>
              <a:cs typeface="Comfortaa Medium"/>
              <a:sym typeface="Comfortaa Medium"/>
            </a:endParaRPr>
          </a:p>
          <a:p>
            <a:pPr indent="-279400" lvl="0" marL="45720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IT in the world </a:t>
            </a:r>
            <a:endParaRPr sz="800">
              <a:solidFill>
                <a:schemeClr val="dk1"/>
              </a:solidFill>
              <a:latin typeface="Comfortaa Medium"/>
              <a:ea typeface="Comfortaa Medium"/>
              <a:cs typeface="Comfortaa Medium"/>
              <a:sym typeface="Comfortaa Medium"/>
            </a:endParaRPr>
          </a:p>
          <a:p>
            <a:pPr indent="-279400" lvl="0" marL="45720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The benefits of IT</a:t>
            </a:r>
            <a:endParaRPr sz="800">
              <a:solidFill>
                <a:schemeClr val="dk1"/>
              </a:solidFill>
              <a:latin typeface="Comfortaa Medium"/>
              <a:ea typeface="Comfortaa Medium"/>
              <a:cs typeface="Comfortaa Medium"/>
              <a:sym typeface="Comfortaa Medium"/>
            </a:endParaRPr>
          </a:p>
          <a:p>
            <a:pPr indent="-279400" lvl="0" marL="457200" marR="0" rtl="0" algn="l">
              <a:spcBef>
                <a:spcPts val="0"/>
              </a:spcBef>
              <a:spcAft>
                <a:spcPts val="0"/>
              </a:spcAft>
              <a:buClr>
                <a:schemeClr val="dk1"/>
              </a:buClr>
              <a:buSzPts val="800"/>
              <a:buFont typeface="Comfortaa Medium"/>
              <a:buChar char="●"/>
            </a:pPr>
            <a:r>
              <a:rPr lang="en-GB" sz="800">
                <a:solidFill>
                  <a:schemeClr val="dk1"/>
                </a:solidFill>
                <a:latin typeface="Comfortaa Medium"/>
                <a:ea typeface="Comfortaa Medium"/>
                <a:cs typeface="Comfortaa Medium"/>
                <a:sym typeface="Comfortaa Medium"/>
              </a:rPr>
              <a:t>Using IT in different ways </a:t>
            </a:r>
            <a:endParaRPr sz="800">
              <a:solidFill>
                <a:schemeClr val="dk1"/>
              </a:solidFill>
              <a:latin typeface="Comfortaa Medium"/>
              <a:ea typeface="Comfortaa Medium"/>
              <a:cs typeface="Comfortaa Medium"/>
              <a:sym typeface="Comfortaa Medium"/>
            </a:endParaRPr>
          </a:p>
        </p:txBody>
      </p:sp>
      <p:sp>
        <p:nvSpPr>
          <p:cNvPr id="65" name="Google Shape;65;p13"/>
          <p:cNvSpPr/>
          <p:nvPr/>
        </p:nvSpPr>
        <p:spPr>
          <a:xfrm>
            <a:off x="6727825" y="788525"/>
            <a:ext cx="1274700" cy="2505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Computing</a:t>
            </a:r>
            <a:endParaRPr b="1">
              <a:latin typeface="Comfortaa"/>
              <a:ea typeface="Comfortaa"/>
              <a:cs typeface="Comfortaa"/>
              <a:sym typeface="Comfortaa"/>
            </a:endParaRPr>
          </a:p>
        </p:txBody>
      </p:sp>
      <p:pic>
        <p:nvPicPr>
          <p:cNvPr id="66" name="Google Shape;66;p13"/>
          <p:cNvPicPr preferRelativeResize="0"/>
          <p:nvPr/>
        </p:nvPicPr>
        <p:blipFill rotWithShape="1">
          <a:blip r:embed="rId4">
            <a:alphaModFix/>
          </a:blip>
          <a:srcRect b="0" l="16910" r="17009" t="0"/>
          <a:stretch/>
        </p:blipFill>
        <p:spPr>
          <a:xfrm>
            <a:off x="2113588" y="1787425"/>
            <a:ext cx="669466" cy="1013100"/>
          </a:xfrm>
          <a:prstGeom prst="rect">
            <a:avLst/>
          </a:prstGeom>
          <a:solidFill>
            <a:srgbClr val="FFFFFF"/>
          </a:solidFill>
          <a:ln cap="flat" cmpd="sng" w="9525">
            <a:solidFill>
              <a:srgbClr val="EA9999"/>
            </a:solidFill>
            <a:prstDash val="solid"/>
            <a:round/>
            <a:headEnd len="sm" w="sm" type="none"/>
            <a:tailEnd len="sm" w="sm" type="none"/>
          </a:ln>
        </p:spPr>
      </p:pic>
      <p:sp>
        <p:nvSpPr>
          <p:cNvPr id="67" name="Google Shape;67;p13"/>
          <p:cNvSpPr txBox="1"/>
          <p:nvPr/>
        </p:nvSpPr>
        <p:spPr>
          <a:xfrm>
            <a:off x="2113600" y="3654975"/>
            <a:ext cx="3612000" cy="8226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Numbers within 1000</a:t>
            </a:r>
            <a:endParaRPr sz="1100">
              <a:solidFill>
                <a:schemeClr val="dk1"/>
              </a:solidFill>
              <a:latin typeface="Comfortaa"/>
              <a:ea typeface="Comfortaa"/>
              <a:cs typeface="Comfortaa"/>
              <a:sym typeface="Comfortaa"/>
            </a:endParaRPr>
          </a:p>
          <a:p>
            <a:pPr indent="-298450" lvl="0" marL="4572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Capacity &amp; volume</a:t>
            </a:r>
            <a:endParaRPr sz="1100">
              <a:solidFill>
                <a:schemeClr val="dk1"/>
              </a:solidFill>
              <a:latin typeface="Comfortaa"/>
              <a:ea typeface="Comfortaa"/>
              <a:cs typeface="Comfortaa"/>
              <a:sym typeface="Comfortaa"/>
            </a:endParaRPr>
          </a:p>
          <a:p>
            <a:pPr indent="-298450" lvl="0" marL="4572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Mass</a:t>
            </a:r>
            <a:endParaRPr sz="1100">
              <a:solidFill>
                <a:schemeClr val="dk1"/>
              </a:solidFill>
              <a:latin typeface="Comfortaa"/>
              <a:ea typeface="Comfortaa"/>
              <a:cs typeface="Comfortaa"/>
              <a:sym typeface="Comfortaa"/>
            </a:endParaRPr>
          </a:p>
          <a:p>
            <a:pPr indent="-298450" lvl="0" marL="4572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Exploring calculation strategies</a:t>
            </a:r>
            <a:endParaRPr sz="1100">
              <a:solidFill>
                <a:schemeClr val="dk1"/>
              </a:solidFill>
              <a:latin typeface="Comfortaa"/>
              <a:ea typeface="Comfortaa"/>
              <a:cs typeface="Comfortaa"/>
              <a:sym typeface="Comfortaa"/>
            </a:endParaRPr>
          </a:p>
          <a:p>
            <a:pPr indent="-298450" lvl="0" marL="4572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Exploring multiplicative thinking</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p:nvPr/>
        </p:nvSpPr>
        <p:spPr>
          <a:xfrm>
            <a:off x="3534550" y="3058225"/>
            <a:ext cx="2570400" cy="1909800"/>
          </a:xfrm>
          <a:prstGeom prst="foldedCorner">
            <a:avLst>
              <a:gd fmla="val 25843" name="adj"/>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50">
                <a:solidFill>
                  <a:schemeClr val="dk1"/>
                </a:solidFill>
                <a:latin typeface="Comfortaa"/>
                <a:ea typeface="Comfortaa"/>
                <a:cs typeface="Comfortaa"/>
                <a:sym typeface="Comfortaa"/>
              </a:rPr>
              <a:t>Relationships:</a:t>
            </a:r>
            <a:endParaRPr b="1" sz="85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85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To identify the different members of my family, understand my relationship with each of them and know why it is important to share and cooperate.</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To understand that there are lots of forms of physical contact within a family and that some of this is acceptable and some is not.</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To recognise and appreciate people who can help me in my family, my school and my community.</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850">
              <a:solidFill>
                <a:schemeClr val="dk1"/>
              </a:solidFill>
              <a:latin typeface="Comfortaa"/>
              <a:ea typeface="Comfortaa"/>
              <a:cs typeface="Comfortaa"/>
              <a:sym typeface="Comfortaa"/>
            </a:endParaRPr>
          </a:p>
        </p:txBody>
      </p:sp>
      <p:sp>
        <p:nvSpPr>
          <p:cNvPr id="73" name="Google Shape;73;p14"/>
          <p:cNvSpPr/>
          <p:nvPr/>
        </p:nvSpPr>
        <p:spPr>
          <a:xfrm>
            <a:off x="6255675" y="2763350"/>
            <a:ext cx="2664300" cy="1989600"/>
          </a:xfrm>
          <a:prstGeom prst="ellipseRibbon2">
            <a:avLst>
              <a:gd fmla="val 9525" name="adj1"/>
              <a:gd fmla="val 100000" name="adj2"/>
              <a:gd fmla="val 12500" name="adj3"/>
            </a:avLst>
          </a:prstGeom>
          <a:solidFill>
            <a:srgbClr val="FFFFFF"/>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chemeClr val="dk1"/>
                </a:solidFill>
                <a:latin typeface="Comic Sans MS"/>
                <a:ea typeface="Comic Sans MS"/>
                <a:cs typeface="Comic Sans MS"/>
                <a:sym typeface="Comic Sans MS"/>
              </a:rPr>
              <a:t>Year</a:t>
            </a:r>
            <a:endParaRPr sz="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5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Year 2 will be creating kinetic sculptures. In this project children will be asked to consider the Chinese tradition of mobile sculptures - dragon puppets and kites. They will then look at the work of Alexander Calder’s kinetic mobile sculptures, Ai Weiwei’s hanging stools and bicycles and Cornelia Parker’s explosion installations. Children will experiment making a variety of mobile sculptures including a final piece mobile.</a:t>
            </a:r>
            <a:endParaRPr sz="700">
              <a:solidFill>
                <a:schemeClr val="dk1"/>
              </a:solidFill>
              <a:latin typeface="Comfortaa"/>
              <a:ea typeface="Comfortaa"/>
              <a:cs typeface="Comfortaa"/>
              <a:sym typeface="Comfortaa"/>
            </a:endParaRPr>
          </a:p>
        </p:txBody>
      </p:sp>
      <p:sp>
        <p:nvSpPr>
          <p:cNvPr id="74" name="Google Shape;74;p14"/>
          <p:cNvSpPr/>
          <p:nvPr/>
        </p:nvSpPr>
        <p:spPr>
          <a:xfrm>
            <a:off x="4843175" y="886725"/>
            <a:ext cx="2483400" cy="1820100"/>
          </a:xfrm>
          <a:prstGeom prst="doubleWave">
            <a:avLst>
              <a:gd fmla="val 6250" name="adj1"/>
              <a:gd fmla="val 0" name="adj2"/>
            </a:avLst>
          </a:prstGeom>
          <a:solidFill>
            <a:srgbClr val="FFFFFF"/>
          </a:solid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700" u="sng">
                <a:solidFill>
                  <a:srgbClr val="222222"/>
                </a:solidFill>
                <a:highlight>
                  <a:schemeClr val="lt1"/>
                </a:highlight>
                <a:latin typeface="Comfortaa"/>
                <a:ea typeface="Comfortaa"/>
                <a:cs typeface="Comfortaa"/>
                <a:sym typeface="Comfortaa"/>
              </a:rPr>
              <a:t>How does special food and fasting help people in their faith?</a:t>
            </a:r>
            <a:endParaRPr sz="700" u="sng">
              <a:solidFill>
                <a:srgbClr val="222222"/>
              </a:solidFill>
              <a:highlight>
                <a:schemeClr val="lt1"/>
              </a:highlight>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700" u="sng">
              <a:solidFill>
                <a:srgbClr val="222222"/>
              </a:solidFill>
              <a:highlight>
                <a:schemeClr val="lt1"/>
              </a:highlight>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rgbClr val="222222"/>
                </a:solidFill>
                <a:highlight>
                  <a:schemeClr val="lt1"/>
                </a:highlight>
                <a:latin typeface="Comfortaa"/>
                <a:ea typeface="Comfortaa"/>
                <a:cs typeface="Comfortaa"/>
                <a:sym typeface="Comfortaa"/>
              </a:rPr>
              <a:t>-Learn why people fast and its significance.</a:t>
            </a:r>
            <a:endParaRPr sz="700">
              <a:solidFill>
                <a:srgbClr val="222222"/>
              </a:solidFill>
              <a:highlight>
                <a:schemeClr val="lt1"/>
              </a:highlight>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rgbClr val="222222"/>
                </a:solidFill>
                <a:highlight>
                  <a:schemeClr val="lt1"/>
                </a:highlight>
                <a:latin typeface="Comfortaa"/>
                <a:ea typeface="Comfortaa"/>
                <a:cs typeface="Comfortaa"/>
                <a:sym typeface="Comfortaa"/>
              </a:rPr>
              <a:t>-Explore the potential physical and emotional effects of fasting on individuals.</a:t>
            </a:r>
            <a:endParaRPr sz="700">
              <a:solidFill>
                <a:srgbClr val="222222"/>
              </a:solidFill>
              <a:highlight>
                <a:schemeClr val="lt1"/>
              </a:highlight>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rgbClr val="222222"/>
                </a:solidFill>
                <a:highlight>
                  <a:schemeClr val="lt1"/>
                </a:highlight>
                <a:latin typeface="Comfortaa"/>
                <a:ea typeface="Comfortaa"/>
                <a:cs typeface="Comfortaa"/>
                <a:sym typeface="Comfortaa"/>
              </a:rPr>
              <a:t>-Discover why Muslims fast during Ramadan.</a:t>
            </a:r>
            <a:endParaRPr sz="700">
              <a:solidFill>
                <a:srgbClr val="222222"/>
              </a:solidFill>
              <a:highlight>
                <a:schemeClr val="lt1"/>
              </a:highlight>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rgbClr val="222222"/>
                </a:solidFill>
                <a:highlight>
                  <a:schemeClr val="lt1"/>
                </a:highlight>
                <a:latin typeface="Comfortaa"/>
                <a:ea typeface="Comfortaa"/>
                <a:cs typeface="Comfortaa"/>
                <a:sym typeface="Comfortaa"/>
              </a:rPr>
              <a:t>-Learn about the tradition of fasting during Lent and its spiritual significance for Christians.</a:t>
            </a:r>
            <a:endParaRPr sz="700">
              <a:solidFill>
                <a:srgbClr val="222222"/>
              </a:solidFill>
              <a:highlight>
                <a:schemeClr val="lt1"/>
              </a:highlight>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700">
                <a:solidFill>
                  <a:srgbClr val="222222"/>
                </a:solidFill>
                <a:highlight>
                  <a:schemeClr val="lt1"/>
                </a:highlight>
                <a:latin typeface="Comfortaa"/>
                <a:ea typeface="Comfortaa"/>
                <a:cs typeface="Comfortaa"/>
                <a:sym typeface="Comfortaa"/>
              </a:rPr>
              <a:t>-Reflect on the idea of fasting as a universal practice and its potential benefits or drawbacks for individuals and communities.</a:t>
            </a:r>
            <a:endParaRPr sz="700">
              <a:solidFill>
                <a:srgbClr val="222222"/>
              </a:solidFill>
              <a:highlight>
                <a:schemeClr val="lt1"/>
              </a:highlight>
              <a:latin typeface="Comfortaa"/>
              <a:ea typeface="Comfortaa"/>
              <a:cs typeface="Comfortaa"/>
              <a:sym typeface="Comfortaa"/>
            </a:endParaRPr>
          </a:p>
        </p:txBody>
      </p:sp>
      <p:sp>
        <p:nvSpPr>
          <p:cNvPr id="75" name="Google Shape;75;p14"/>
          <p:cNvSpPr/>
          <p:nvPr/>
        </p:nvSpPr>
        <p:spPr>
          <a:xfrm>
            <a:off x="6026400" y="2748625"/>
            <a:ext cx="1473900" cy="367500"/>
          </a:xfrm>
          <a:prstGeom prst="snip2DiagRect">
            <a:avLst>
              <a:gd fmla="val 0" name="adj1"/>
              <a:gd fmla="val 50000" name="adj2"/>
            </a:avLst>
          </a:prstGeom>
          <a:solidFill>
            <a:srgbClr val="FFFFFF"/>
          </a:solidFill>
          <a:ln cap="flat" cmpd="sng" w="1905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latin typeface="Comfortaa"/>
                <a:ea typeface="Comfortaa"/>
                <a:cs typeface="Comfortaa"/>
                <a:sym typeface="Comfortaa"/>
              </a:rPr>
              <a:t>Art</a:t>
            </a:r>
            <a:endParaRPr b="1" sz="1100">
              <a:latin typeface="Comfortaa"/>
              <a:ea typeface="Comfortaa"/>
              <a:cs typeface="Comfortaa"/>
              <a:sym typeface="Comfortaa"/>
            </a:endParaRPr>
          </a:p>
        </p:txBody>
      </p:sp>
      <p:sp>
        <p:nvSpPr>
          <p:cNvPr id="76" name="Google Shape;76;p14"/>
          <p:cNvSpPr/>
          <p:nvPr/>
        </p:nvSpPr>
        <p:spPr>
          <a:xfrm>
            <a:off x="390750" y="3058225"/>
            <a:ext cx="2993100" cy="1820100"/>
          </a:xfrm>
          <a:prstGeom prst="round2SameRect">
            <a:avLst>
              <a:gd fmla="val 34012" name="adj1"/>
              <a:gd fmla="val 0" name="adj2"/>
            </a:avLst>
          </a:prstGeom>
          <a:solidFill>
            <a:srgbClr val="FFFFFF"/>
          </a:solid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900">
                <a:solidFill>
                  <a:schemeClr val="dk1"/>
                </a:solidFill>
                <a:latin typeface="Comfortaa"/>
                <a:ea typeface="Comfortaa"/>
                <a:cs typeface="Comfortaa"/>
                <a:sym typeface="Comfortaa"/>
              </a:rPr>
              <a:t>We </a:t>
            </a:r>
            <a:r>
              <a:rPr lang="en-GB" sz="900">
                <a:solidFill>
                  <a:schemeClr val="dk1"/>
                </a:solidFill>
                <a:latin typeface="Comfortaa"/>
                <a:ea typeface="Comfortaa"/>
                <a:cs typeface="Comfortaa"/>
                <a:sym typeface="Comfortaa"/>
              </a:rPr>
              <a:t>will</a:t>
            </a:r>
            <a:r>
              <a:rPr lang="en-GB" sz="900">
                <a:solidFill>
                  <a:schemeClr val="dk1"/>
                </a:solidFill>
                <a:latin typeface="Comfortaa"/>
                <a:ea typeface="Comfortaa"/>
                <a:cs typeface="Comfortaa"/>
                <a:sym typeface="Comfortaa"/>
              </a:rPr>
              <a:t> be learning </a:t>
            </a:r>
            <a:endParaRPr sz="9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900">
                <a:solidFill>
                  <a:schemeClr val="dk1"/>
                </a:solidFill>
                <a:latin typeface="Comfortaa"/>
                <a:ea typeface="Comfortaa"/>
                <a:cs typeface="Comfortaa"/>
                <a:sym typeface="Comfortaa"/>
              </a:rPr>
              <a:t>Samba drumming with a specialist tutor from Newham Music.</a:t>
            </a:r>
            <a:endParaRPr sz="9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9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900">
                <a:solidFill>
                  <a:schemeClr val="dk1"/>
                </a:solidFill>
                <a:latin typeface="Comfortaa"/>
                <a:ea typeface="Comfortaa"/>
                <a:cs typeface="Comfortaa"/>
                <a:sym typeface="Comfortaa"/>
              </a:rPr>
              <a:t>We will learn to start and stop as a group and perform different rhythm patterns.</a:t>
            </a:r>
            <a:endParaRPr sz="900">
              <a:solidFill>
                <a:schemeClr val="dk1"/>
              </a:solidFill>
              <a:latin typeface="Comfortaa"/>
              <a:ea typeface="Comfortaa"/>
              <a:cs typeface="Comfortaa"/>
              <a:sym typeface="Comfortaa"/>
            </a:endParaRPr>
          </a:p>
        </p:txBody>
      </p:sp>
      <p:sp>
        <p:nvSpPr>
          <p:cNvPr id="77" name="Google Shape;77;p14"/>
          <p:cNvSpPr txBox="1"/>
          <p:nvPr/>
        </p:nvSpPr>
        <p:spPr>
          <a:xfrm>
            <a:off x="4528600" y="2915800"/>
            <a:ext cx="1282500" cy="309600"/>
          </a:xfrm>
          <a:prstGeom prst="rect">
            <a:avLst/>
          </a:prstGeom>
          <a:solidFill>
            <a:srgbClr val="FFFFFF"/>
          </a:solidFill>
          <a:ln cap="flat" cmpd="sng" w="1905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PSHE</a:t>
            </a:r>
            <a:endParaRPr b="1">
              <a:latin typeface="Comfortaa"/>
              <a:ea typeface="Comfortaa"/>
              <a:cs typeface="Comfortaa"/>
              <a:sym typeface="Comfortaa"/>
            </a:endParaRPr>
          </a:p>
        </p:txBody>
      </p:sp>
      <p:sp>
        <p:nvSpPr>
          <p:cNvPr id="78" name="Google Shape;78;p14"/>
          <p:cNvSpPr/>
          <p:nvPr/>
        </p:nvSpPr>
        <p:spPr>
          <a:xfrm>
            <a:off x="1744425" y="2915800"/>
            <a:ext cx="1473900" cy="486300"/>
          </a:xfrm>
          <a:prstGeom prst="teardrop">
            <a:avLst>
              <a:gd fmla="val 100000" name="adj"/>
            </a:avLst>
          </a:prstGeom>
          <a:solidFill>
            <a:srgbClr val="FFFFFF"/>
          </a:solid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Music</a:t>
            </a:r>
            <a:endParaRPr b="1">
              <a:latin typeface="Comfortaa"/>
              <a:ea typeface="Comfortaa"/>
              <a:cs typeface="Comfortaa"/>
              <a:sym typeface="Comfortaa"/>
            </a:endParaRPr>
          </a:p>
        </p:txBody>
      </p:sp>
      <p:sp>
        <p:nvSpPr>
          <p:cNvPr id="79" name="Google Shape;79;p14"/>
          <p:cNvSpPr/>
          <p:nvPr/>
        </p:nvSpPr>
        <p:spPr>
          <a:xfrm>
            <a:off x="4782400" y="817950"/>
            <a:ext cx="2247600" cy="309600"/>
          </a:xfrm>
          <a:prstGeom prst="roundRect">
            <a:avLst>
              <a:gd fmla="val 16667" name="adj"/>
            </a:avLst>
          </a:prstGeom>
          <a:solidFill>
            <a:srgbClr val="FFFFFF"/>
          </a:solid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Religious Education</a:t>
            </a:r>
            <a:endParaRPr b="1">
              <a:latin typeface="Comfortaa"/>
              <a:ea typeface="Comfortaa"/>
              <a:cs typeface="Comfortaa"/>
              <a:sym typeface="Comfortaa"/>
            </a:endParaRPr>
          </a:p>
        </p:txBody>
      </p:sp>
      <p:sp>
        <p:nvSpPr>
          <p:cNvPr id="80" name="Google Shape;80;p14"/>
          <p:cNvSpPr/>
          <p:nvPr/>
        </p:nvSpPr>
        <p:spPr>
          <a:xfrm>
            <a:off x="7500300" y="710075"/>
            <a:ext cx="1419600" cy="1348500"/>
          </a:xfrm>
          <a:prstGeom prst="downArrowCallout">
            <a:avLst>
              <a:gd fmla="val 25000" name="adj1"/>
              <a:gd fmla="val 25000" name="adj2"/>
              <a:gd fmla="val 25000" name="adj3"/>
              <a:gd fmla="val 64977" name="adj4"/>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Comfortaa"/>
                <a:ea typeface="Comfortaa"/>
                <a:cs typeface="Comfortaa"/>
                <a:sym typeface="Comfortaa"/>
              </a:rPr>
              <a:t>-A visit to </a:t>
            </a:r>
            <a:r>
              <a:rPr b="1" lang="en-GB" sz="800">
                <a:latin typeface="Comfortaa"/>
                <a:ea typeface="Comfortaa"/>
                <a:cs typeface="Comfortaa"/>
                <a:sym typeface="Comfortaa"/>
              </a:rPr>
              <a:t>Kew Gardens </a:t>
            </a:r>
            <a:r>
              <a:rPr lang="en-GB" sz="800">
                <a:latin typeface="Comfortaa"/>
                <a:ea typeface="Comfortaa"/>
                <a:cs typeface="Comfortaa"/>
                <a:sym typeface="Comfortaa"/>
              </a:rPr>
              <a:t>linked to our plants unit in Science</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-A visit to </a:t>
            </a:r>
            <a:r>
              <a:rPr b="1" lang="en-GB" sz="800">
                <a:latin typeface="Comfortaa"/>
                <a:ea typeface="Comfortaa"/>
                <a:cs typeface="Comfortaa"/>
                <a:sym typeface="Comfortaa"/>
              </a:rPr>
              <a:t>China Town </a:t>
            </a:r>
            <a:r>
              <a:rPr lang="en-GB" sz="800">
                <a:latin typeface="Comfortaa"/>
                <a:ea typeface="Comfortaa"/>
                <a:cs typeface="Comfortaa"/>
                <a:sym typeface="Comfortaa"/>
              </a:rPr>
              <a:t>linked to geography)</a:t>
            </a:r>
            <a:endParaRPr sz="800">
              <a:latin typeface="Comfortaa"/>
              <a:ea typeface="Comfortaa"/>
              <a:cs typeface="Comfortaa"/>
              <a:sym typeface="Comfortaa"/>
            </a:endParaRPr>
          </a:p>
        </p:txBody>
      </p:sp>
      <p:sp>
        <p:nvSpPr>
          <p:cNvPr id="81" name="Google Shape;81;p14"/>
          <p:cNvSpPr/>
          <p:nvPr/>
        </p:nvSpPr>
        <p:spPr>
          <a:xfrm>
            <a:off x="7500288" y="2160438"/>
            <a:ext cx="1473876" cy="486324"/>
          </a:xfrm>
          <a:prstGeom prst="flowChartTerminator">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Curriculum Enrichment</a:t>
            </a:r>
            <a:endParaRPr b="1">
              <a:latin typeface="Comfortaa"/>
              <a:ea typeface="Comfortaa"/>
              <a:cs typeface="Comfortaa"/>
              <a:sym typeface="Comfortaa"/>
            </a:endParaRPr>
          </a:p>
        </p:txBody>
      </p:sp>
      <p:graphicFrame>
        <p:nvGraphicFramePr>
          <p:cNvPr id="82" name="Google Shape;82;p14"/>
          <p:cNvGraphicFramePr/>
          <p:nvPr/>
        </p:nvGraphicFramePr>
        <p:xfrm>
          <a:off x="390750" y="817950"/>
          <a:ext cx="3000000" cy="3000000"/>
        </p:xfrm>
        <a:graphic>
          <a:graphicData uri="http://schemas.openxmlformats.org/drawingml/2006/table">
            <a:tbl>
              <a:tblPr>
                <a:noFill/>
                <a:tableStyleId>{E60AABFC-DEAA-4FC9-A2DD-2D2E8712FC42}</a:tableStyleId>
              </a:tblPr>
              <a:tblGrid>
                <a:gridCol w="1393750"/>
                <a:gridCol w="747825"/>
                <a:gridCol w="2039675"/>
              </a:tblGrid>
              <a:tr h="369075">
                <a:tc gridSpan="3">
                  <a:txBody>
                    <a:bodyPr/>
                    <a:lstStyle/>
                    <a:p>
                      <a:pPr indent="0" lvl="0" marL="0" rtl="0" algn="ctr">
                        <a:spcBef>
                          <a:spcPts val="0"/>
                        </a:spcBef>
                        <a:spcAft>
                          <a:spcPts val="0"/>
                        </a:spcAft>
                        <a:buNone/>
                      </a:pPr>
                      <a:r>
                        <a:rPr b="1" lang="en-GB" sz="1200">
                          <a:solidFill>
                            <a:srgbClr val="000000"/>
                          </a:solidFill>
                          <a:latin typeface="Comfortaa"/>
                          <a:ea typeface="Comfortaa"/>
                          <a:cs typeface="Comfortaa"/>
                          <a:sym typeface="Comfortaa"/>
                        </a:rPr>
                        <a:t>Physical Education (PE)</a:t>
                      </a:r>
                      <a:endParaRPr b="1" sz="1200">
                        <a:latin typeface="Comfortaa"/>
                        <a:ea typeface="Comfortaa"/>
                        <a:cs typeface="Comfortaa"/>
                        <a:sym typeface="Comfortaa"/>
                      </a:endParaRPr>
                    </a:p>
                  </a:txBody>
                  <a:tcPr marT="91425" marB="91425" marR="91425" marL="91425">
                    <a:lnL cap="flat" cmpd="sng" w="28575">
                      <a:solidFill>
                        <a:srgbClr val="D5A6BD"/>
                      </a:solidFill>
                      <a:prstDash val="solid"/>
                      <a:round/>
                      <a:headEnd len="sm" w="sm" type="none"/>
                      <a:tailEnd len="sm" w="sm" type="none"/>
                    </a:lnL>
                    <a:lnR cap="flat" cmpd="sng" w="2857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28575">
                      <a:solidFill>
                        <a:srgbClr val="D5A6BD"/>
                      </a:solidFill>
                      <a:prstDash val="solid"/>
                      <a:round/>
                      <a:headEnd len="sm" w="sm" type="none"/>
                      <a:tailEnd len="sm" w="sm" type="none"/>
                    </a:lnB>
                    <a:solidFill>
                      <a:srgbClr val="FFFFFF"/>
                    </a:solidFill>
                  </a:tcPr>
                </a:tc>
                <a:tc hMerge="1"/>
                <a:tc hMerge="1"/>
              </a:tr>
              <a:tr h="283900">
                <a:tc gridSpan="2">
                  <a:txBody>
                    <a:bodyPr/>
                    <a:lstStyle/>
                    <a:p>
                      <a:pPr indent="0" lvl="0" marL="0" rtl="0" algn="l">
                        <a:spcBef>
                          <a:spcPts val="0"/>
                        </a:spcBef>
                        <a:spcAft>
                          <a:spcPts val="0"/>
                        </a:spcAft>
                        <a:buNone/>
                      </a:pPr>
                      <a:r>
                        <a:rPr lang="en-GB" sz="700">
                          <a:latin typeface="Comfortaa"/>
                          <a:ea typeface="Comfortaa"/>
                          <a:cs typeface="Comfortaa"/>
                          <a:sym typeface="Comfortaa"/>
                        </a:rPr>
                        <a:t>This term your PE will be on: Tuesdays</a:t>
                      </a:r>
                      <a:endParaRPr sz="7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FEFEF"/>
                    </a:solidFill>
                  </a:tcPr>
                </a:tc>
                <a:tc hMerge="1"/>
                <a:tc rowSpan="2">
                  <a:txBody>
                    <a:bodyPr/>
                    <a:lstStyle/>
                    <a:p>
                      <a:pPr indent="0" lvl="0" marL="0" rtl="0" algn="l">
                        <a:spcBef>
                          <a:spcPts val="0"/>
                        </a:spcBef>
                        <a:spcAft>
                          <a:spcPts val="0"/>
                        </a:spcAft>
                        <a:buNone/>
                      </a:pPr>
                      <a:r>
                        <a:t/>
                      </a:r>
                      <a:endParaRPr sz="11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chemeClr val="lt1"/>
                    </a:solidFill>
                  </a:tcPr>
                </a:tc>
              </a:tr>
              <a:tr h="298100">
                <a:tc gridSpan="2">
                  <a:txBody>
                    <a:bodyPr/>
                    <a:lstStyle/>
                    <a:p>
                      <a:pPr indent="0" lvl="0" marL="0" rtl="0" algn="ctr">
                        <a:spcBef>
                          <a:spcPts val="0"/>
                        </a:spcBef>
                        <a:spcAft>
                          <a:spcPts val="0"/>
                        </a:spcAft>
                        <a:buNone/>
                      </a:pPr>
                      <a:r>
                        <a:rPr lang="en-GB" sz="700">
                          <a:latin typeface="Comfortaa"/>
                          <a:ea typeface="Comfortaa"/>
                          <a:cs typeface="Comfortaa"/>
                          <a:sym typeface="Comfortaa"/>
                        </a:rPr>
                        <a:t>Fundamental Focus</a:t>
                      </a:r>
                      <a:endParaRPr sz="7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vMerge="1"/>
              </a:tr>
              <a:tr h="327975">
                <a:tc gridSpan="2">
                  <a:txBody>
                    <a:bodyPr/>
                    <a:lstStyle/>
                    <a:p>
                      <a:pPr indent="0" lvl="0" marL="0" rtl="0" algn="ctr">
                        <a:spcBef>
                          <a:spcPts val="0"/>
                        </a:spcBef>
                        <a:spcAft>
                          <a:spcPts val="0"/>
                        </a:spcAft>
                        <a:buNone/>
                      </a:pPr>
                      <a:r>
                        <a:rPr lang="en-GB" sz="700">
                          <a:latin typeface="Comfortaa"/>
                          <a:ea typeface="Comfortaa"/>
                          <a:cs typeface="Comfortaa"/>
                          <a:sym typeface="Comfortaa"/>
                        </a:rPr>
                        <a:t>Sport Specific Focus</a:t>
                      </a:r>
                      <a:endParaRPr sz="7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1000"/>
                        <a:buFont typeface="Arial"/>
                        <a:buNone/>
                      </a:pPr>
                      <a:r>
                        <a:rPr lang="en-GB" sz="800">
                          <a:solidFill>
                            <a:srgbClr val="000000"/>
                          </a:solidFill>
                          <a:latin typeface="Comfortaa Medium"/>
                          <a:ea typeface="Comfortaa Medium"/>
                          <a:cs typeface="Comfortaa Medium"/>
                          <a:sym typeface="Comfortaa Medium"/>
                        </a:rPr>
                        <a:t>Striking games </a:t>
                      </a:r>
                      <a:endParaRPr sz="800">
                        <a:latin typeface="Comfortaa Medium"/>
                        <a:ea typeface="Comfortaa Medium"/>
                        <a:cs typeface="Comfortaa Medium"/>
                        <a:sym typeface="Comfortaa Medium"/>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41325">
                <a:tc rowSpan="2">
                  <a:txBody>
                    <a:bodyPr/>
                    <a:lstStyle/>
                    <a:p>
                      <a:pPr indent="0" lvl="0" marL="0" rtl="0" algn="ctr">
                        <a:spcBef>
                          <a:spcPts val="0"/>
                        </a:spcBef>
                        <a:spcAft>
                          <a:spcPts val="0"/>
                        </a:spcAft>
                        <a:buNone/>
                      </a:pPr>
                      <a:r>
                        <a:rPr lang="en-GB" sz="700">
                          <a:latin typeface="Comfortaa"/>
                          <a:ea typeface="Comfortaa"/>
                          <a:cs typeface="Comfortaa"/>
                          <a:sym typeface="Comfortaa"/>
                        </a:rPr>
                        <a:t>Whole child focus</a:t>
                      </a:r>
                      <a:endParaRPr sz="7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500">
                          <a:latin typeface="Comfortaa"/>
                          <a:ea typeface="Comfortaa"/>
                          <a:cs typeface="Comfortaa"/>
                          <a:sym typeface="Comfortaa"/>
                        </a:rPr>
                        <a:t>PE award for</a:t>
                      </a:r>
                      <a:r>
                        <a:rPr lang="en-GB" sz="500">
                          <a:latin typeface="Comfortaa"/>
                          <a:ea typeface="Comfortaa"/>
                          <a:cs typeface="Comfortaa"/>
                          <a:sym typeface="Comfortaa"/>
                        </a:rPr>
                        <a:t>:</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Clr>
                          <a:srgbClr val="000000"/>
                        </a:buClr>
                        <a:buSzPts val="1000"/>
                        <a:buFont typeface="Arial"/>
                        <a:buNone/>
                      </a:pPr>
                      <a:r>
                        <a:rPr lang="en-GB" sz="800">
                          <a:solidFill>
                            <a:srgbClr val="000000"/>
                          </a:solidFill>
                          <a:latin typeface="Comfortaa Medium"/>
                          <a:ea typeface="Comfortaa Medium"/>
                          <a:cs typeface="Comfortaa Medium"/>
                          <a:sym typeface="Comfortaa Medium"/>
                        </a:rPr>
                        <a:t>Regulating Emotions</a:t>
                      </a:r>
                      <a:endParaRPr sz="800">
                        <a:latin typeface="Comfortaa Medium"/>
                        <a:ea typeface="Comfortaa Medium"/>
                        <a:cs typeface="Comfortaa Medium"/>
                        <a:sym typeface="Comfortaa Medium"/>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41325">
                <a:tc vMerge="1"/>
                <a:tc>
                  <a:txBody>
                    <a:bodyPr/>
                    <a:lstStyle/>
                    <a:p>
                      <a:pPr indent="0" lvl="0" marL="0" rtl="0" algn="ctr">
                        <a:spcBef>
                          <a:spcPts val="0"/>
                        </a:spcBef>
                        <a:spcAft>
                          <a:spcPts val="0"/>
                        </a:spcAft>
                        <a:buNone/>
                      </a:pPr>
                      <a:r>
                        <a:rPr lang="en-GB" sz="500">
                          <a:latin typeface="Comfortaa"/>
                          <a:ea typeface="Comfortaa"/>
                          <a:cs typeface="Comfortaa"/>
                          <a:sym typeface="Comfortaa"/>
                        </a:rPr>
                        <a:t>Learning about:</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solidFill>
                            <a:srgbClr val="000000"/>
                          </a:solidFill>
                          <a:latin typeface="Comfortaa Medium"/>
                          <a:ea typeface="Comfortaa Medium"/>
                          <a:cs typeface="Comfortaa Medium"/>
                          <a:sym typeface="Comfortaa Medium"/>
                        </a:rPr>
                        <a:t>Regulation Strategies</a:t>
                      </a:r>
                      <a:endParaRPr sz="800">
                        <a:latin typeface="Comfortaa Medium"/>
                        <a:ea typeface="Comfortaa Medium"/>
                        <a:cs typeface="Comfortaa Medium"/>
                        <a:sym typeface="Comfortaa Medium"/>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bl>
          </a:graphicData>
        </a:graphic>
      </p:graphicFrame>
      <p:pic>
        <p:nvPicPr>
          <p:cNvPr id="83" name="Google Shape;83;p14"/>
          <p:cNvPicPr preferRelativeResize="0"/>
          <p:nvPr/>
        </p:nvPicPr>
        <p:blipFill>
          <a:blip r:embed="rId3">
            <a:alphaModFix/>
          </a:blip>
          <a:stretch>
            <a:fillRect/>
          </a:stretch>
        </p:blipFill>
        <p:spPr>
          <a:xfrm>
            <a:off x="7030000" y="2344650"/>
            <a:ext cx="454199" cy="454199"/>
          </a:xfrm>
          <a:prstGeom prst="rect">
            <a:avLst/>
          </a:prstGeom>
          <a:solidFill>
            <a:srgbClr val="FFFFFF"/>
          </a:solidFill>
          <a:ln cap="flat" cmpd="sng" w="9525">
            <a:solidFill>
              <a:srgbClr val="C27BA0"/>
            </a:solidFill>
            <a:prstDash val="solid"/>
            <a:round/>
            <a:headEnd len="sm" w="sm" type="none"/>
            <a:tailEnd len="sm" w="sm" type="none"/>
          </a:ln>
        </p:spPr>
      </p:pic>
      <p:pic>
        <p:nvPicPr>
          <p:cNvPr id="84" name="Google Shape;84;p14"/>
          <p:cNvPicPr preferRelativeResize="0"/>
          <p:nvPr/>
        </p:nvPicPr>
        <p:blipFill>
          <a:blip r:embed="rId4">
            <a:alphaModFix/>
          </a:blip>
          <a:stretch>
            <a:fillRect/>
          </a:stretch>
        </p:blipFill>
        <p:spPr>
          <a:xfrm>
            <a:off x="7191875" y="392199"/>
            <a:ext cx="677275" cy="380975"/>
          </a:xfrm>
          <a:prstGeom prst="rect">
            <a:avLst/>
          </a:prstGeom>
          <a:noFill/>
          <a:ln>
            <a:noFill/>
          </a:ln>
        </p:spPr>
      </p:pic>
      <p:pic>
        <p:nvPicPr>
          <p:cNvPr id="85" name="Google Shape;85;p14"/>
          <p:cNvPicPr preferRelativeResize="0"/>
          <p:nvPr/>
        </p:nvPicPr>
        <p:blipFill>
          <a:blip r:embed="rId5">
            <a:alphaModFix/>
          </a:blip>
          <a:stretch>
            <a:fillRect/>
          </a:stretch>
        </p:blipFill>
        <p:spPr>
          <a:xfrm>
            <a:off x="8338150" y="1746625"/>
            <a:ext cx="677275" cy="413825"/>
          </a:xfrm>
          <a:prstGeom prst="rect">
            <a:avLst/>
          </a:prstGeom>
          <a:noFill/>
          <a:ln>
            <a:noFill/>
          </a:ln>
        </p:spPr>
      </p:pic>
      <p:pic>
        <p:nvPicPr>
          <p:cNvPr id="86" name="Google Shape;86;p14"/>
          <p:cNvPicPr preferRelativeResize="0"/>
          <p:nvPr/>
        </p:nvPicPr>
        <p:blipFill>
          <a:blip r:embed="rId6">
            <a:alphaModFix/>
          </a:blip>
          <a:stretch>
            <a:fillRect/>
          </a:stretch>
        </p:blipFill>
        <p:spPr>
          <a:xfrm>
            <a:off x="7162663" y="4554200"/>
            <a:ext cx="735691" cy="413826"/>
          </a:xfrm>
          <a:prstGeom prst="rect">
            <a:avLst/>
          </a:prstGeom>
          <a:noFill/>
          <a:ln>
            <a:noFill/>
          </a:ln>
        </p:spPr>
      </p:pic>
      <p:pic>
        <p:nvPicPr>
          <p:cNvPr id="87" name="Google Shape;87;p14"/>
          <p:cNvPicPr preferRelativeResize="0"/>
          <p:nvPr/>
        </p:nvPicPr>
        <p:blipFill>
          <a:blip r:embed="rId7">
            <a:alphaModFix/>
          </a:blip>
          <a:stretch>
            <a:fillRect/>
          </a:stretch>
        </p:blipFill>
        <p:spPr>
          <a:xfrm>
            <a:off x="2410767" y="4150516"/>
            <a:ext cx="547184" cy="575575"/>
          </a:xfrm>
          <a:prstGeom prst="rect">
            <a:avLst/>
          </a:prstGeom>
          <a:solidFill>
            <a:srgbClr val="FFFFFF"/>
          </a:solidFill>
          <a:ln cap="flat" cmpd="sng" w="9525">
            <a:solidFill>
              <a:schemeClr val="lt1"/>
            </a:solidFill>
            <a:prstDash val="solid"/>
            <a:round/>
            <a:headEnd len="sm" w="sm" type="none"/>
            <a:tailEnd len="sm" w="sm" type="none"/>
          </a:ln>
        </p:spPr>
      </p:pic>
      <p:pic>
        <p:nvPicPr>
          <p:cNvPr id="88" name="Google Shape;88;p14"/>
          <p:cNvPicPr preferRelativeResize="0"/>
          <p:nvPr/>
        </p:nvPicPr>
        <p:blipFill rotWithShape="1">
          <a:blip r:embed="rId8">
            <a:alphaModFix/>
          </a:blip>
          <a:srcRect b="18362" l="0" r="0" t="21075"/>
          <a:stretch/>
        </p:blipFill>
        <p:spPr>
          <a:xfrm>
            <a:off x="904850" y="4150525"/>
            <a:ext cx="1087175" cy="658425"/>
          </a:xfrm>
          <a:prstGeom prst="rect">
            <a:avLst/>
          </a:prstGeom>
          <a:solidFill>
            <a:srgbClr val="FFFFFF"/>
          </a:solidFill>
          <a:ln cap="flat" cmpd="sng" w="9525">
            <a:solidFill>
              <a:schemeClr val="lt1"/>
            </a:solidFill>
            <a:prstDash val="solid"/>
            <a:round/>
            <a:headEnd len="sm" w="sm" type="none"/>
            <a:tailEnd len="sm" w="sm" type="none"/>
          </a:ln>
        </p:spPr>
      </p:pic>
      <p:pic>
        <p:nvPicPr>
          <p:cNvPr id="89" name="Google Shape;89;p14"/>
          <p:cNvPicPr preferRelativeResize="0"/>
          <p:nvPr/>
        </p:nvPicPr>
        <p:blipFill rotWithShape="1">
          <a:blip r:embed="rId9">
            <a:alphaModFix/>
          </a:blip>
          <a:srcRect b="0" l="0" r="67047" t="0"/>
          <a:stretch/>
        </p:blipFill>
        <p:spPr>
          <a:xfrm>
            <a:off x="2767575" y="1280970"/>
            <a:ext cx="616275" cy="413809"/>
          </a:xfrm>
          <a:prstGeom prst="rect">
            <a:avLst/>
          </a:prstGeom>
          <a:noFill/>
          <a:ln cap="flat" cmpd="sng" w="19050">
            <a:solidFill>
              <a:srgbClr val="EAD1DC"/>
            </a:solidFill>
            <a:prstDash val="solid"/>
            <a:round/>
            <a:headEnd len="sm" w="sm" type="none"/>
            <a:tailEnd len="sm" w="sm" type="none"/>
          </a:ln>
        </p:spPr>
      </p:pic>
      <p:pic>
        <p:nvPicPr>
          <p:cNvPr id="90" name="Google Shape;90;p14"/>
          <p:cNvPicPr preferRelativeResize="0"/>
          <p:nvPr/>
        </p:nvPicPr>
        <p:blipFill rotWithShape="1">
          <a:blip r:embed="rId9">
            <a:alphaModFix/>
          </a:blip>
          <a:srcRect b="0" l="73325" r="0" t="0"/>
          <a:stretch/>
        </p:blipFill>
        <p:spPr>
          <a:xfrm>
            <a:off x="3595975" y="1280975"/>
            <a:ext cx="616275" cy="413825"/>
          </a:xfrm>
          <a:prstGeom prst="rect">
            <a:avLst/>
          </a:prstGeom>
          <a:noFill/>
          <a:ln cap="flat" cmpd="sng" w="19050">
            <a:solidFill>
              <a:srgbClr val="EAD1DC"/>
            </a:solidFill>
            <a:prstDash val="solid"/>
            <a:round/>
            <a:headEnd len="sm" w="sm" type="none"/>
            <a:tailEnd len="sm" w="sm" type="none"/>
          </a:ln>
        </p:spPr>
      </p:pic>
      <p:pic>
        <p:nvPicPr>
          <p:cNvPr id="91" name="Google Shape;91;p14"/>
          <p:cNvPicPr preferRelativeResize="0"/>
          <p:nvPr/>
        </p:nvPicPr>
        <p:blipFill>
          <a:blip r:embed="rId10">
            <a:alphaModFix/>
          </a:blip>
          <a:stretch>
            <a:fillRect/>
          </a:stretch>
        </p:blipFill>
        <p:spPr>
          <a:xfrm>
            <a:off x="3534553" y="1807487"/>
            <a:ext cx="437683" cy="292101"/>
          </a:xfrm>
          <a:prstGeom prst="rect">
            <a:avLst/>
          </a:prstGeom>
          <a:noFill/>
          <a:ln>
            <a:noFill/>
          </a:ln>
        </p:spPr>
      </p:pic>
      <p:sp>
        <p:nvSpPr>
          <p:cNvPr id="92" name="Google Shape;92;p14">
            <a:hlinkClick r:id="rId11"/>
          </p:cNvPr>
          <p:cNvSpPr/>
          <p:nvPr/>
        </p:nvSpPr>
        <p:spPr>
          <a:xfrm>
            <a:off x="7959425" y="44852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674EA7"/>
                </a:solidFill>
                <a:latin typeface="Comfortaa"/>
                <a:ea typeface="Comfortaa"/>
                <a:cs typeface="Comfortaa"/>
                <a:sym typeface="Comfortaa"/>
              </a:rPr>
              <a:t>Click here to go back to the main page</a:t>
            </a:r>
            <a:endParaRPr b="1" sz="700">
              <a:solidFill>
                <a:srgbClr val="674EA7"/>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