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h6dH6txjMJie0NSkCEegw0a6Y3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5183188" y="987425"/>
            <a:ext cx="6172200" cy="4873625"/>
          </a:xfrm>
          <a:prstGeom prst="rect">
            <a:avLst/>
          </a:prstGeom>
          <a:noFill/>
          <a:ln>
            <a:noFill/>
          </a:ln>
        </p:spPr>
      </p:sp>
      <p:sp>
        <p:nvSpPr>
          <p:cNvPr id="64" name="Google Shape;64;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008611" y="149774"/>
            <a:ext cx="9144000" cy="147952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Font typeface="Calibri"/>
              <a:buNone/>
            </a:pPr>
            <a:r>
              <a:rPr b="1" lang="en-GB" sz="7200"/>
              <a:t>Year 7</a:t>
            </a:r>
            <a:endParaRPr b="1" sz="7200"/>
          </a:p>
        </p:txBody>
      </p:sp>
      <p:sp>
        <p:nvSpPr>
          <p:cNvPr id="85" name="Google Shape;85;p1"/>
          <p:cNvSpPr txBox="1"/>
          <p:nvPr>
            <p:ph idx="1" type="subTitle"/>
          </p:nvPr>
        </p:nvSpPr>
        <p:spPr>
          <a:xfrm>
            <a:off x="1249680" y="1830793"/>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lang="en-GB" sz="4400">
                <a:latin typeface="Arial"/>
                <a:ea typeface="Arial"/>
                <a:cs typeface="Arial"/>
                <a:sym typeface="Arial"/>
              </a:rPr>
              <a:t>Information Morning</a:t>
            </a:r>
            <a:endParaRPr sz="4400">
              <a:latin typeface="Arial"/>
              <a:ea typeface="Arial"/>
              <a:cs typeface="Arial"/>
              <a:sym typeface="Arial"/>
            </a:endParaRPr>
          </a:p>
        </p:txBody>
      </p:sp>
      <p:pic>
        <p:nvPicPr>
          <p:cNvPr descr="Screen Clipping" id="86" name="Google Shape;86;p1"/>
          <p:cNvPicPr preferRelativeResize="0"/>
          <p:nvPr/>
        </p:nvPicPr>
        <p:blipFill rotWithShape="1">
          <a:blip r:embed="rId3">
            <a:alphaModFix/>
          </a:blip>
          <a:srcRect b="0" l="0" r="0" t="0"/>
          <a:stretch/>
        </p:blipFill>
        <p:spPr>
          <a:xfrm>
            <a:off x="9609513" y="83127"/>
            <a:ext cx="2319251" cy="2061556"/>
          </a:xfrm>
          <a:prstGeom prst="rect">
            <a:avLst/>
          </a:prstGeom>
          <a:noFill/>
          <a:ln>
            <a:noFill/>
          </a:ln>
        </p:spPr>
      </p:pic>
      <p:pic>
        <p:nvPicPr>
          <p:cNvPr descr="Screen Clipping" id="87" name="Google Shape;87;p1"/>
          <p:cNvPicPr preferRelativeResize="0"/>
          <p:nvPr/>
        </p:nvPicPr>
        <p:blipFill rotWithShape="1">
          <a:blip r:embed="rId4">
            <a:alphaModFix/>
          </a:blip>
          <a:srcRect b="0" l="0" r="0" t="0"/>
          <a:stretch/>
        </p:blipFill>
        <p:spPr>
          <a:xfrm>
            <a:off x="1008611" y="2583178"/>
            <a:ext cx="9963451" cy="42748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755073" y="8312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Important Dates for Year 7</a:t>
            </a:r>
            <a:endParaRPr>
              <a:latin typeface="Arial"/>
              <a:ea typeface="Arial"/>
              <a:cs typeface="Arial"/>
              <a:sym typeface="Arial"/>
            </a:endParaRPr>
          </a:p>
        </p:txBody>
      </p:sp>
      <p:pic>
        <p:nvPicPr>
          <p:cNvPr descr="Screen Clipping" id="154" name="Google Shape;154;p10"/>
          <p:cNvPicPr preferRelativeResize="0"/>
          <p:nvPr/>
        </p:nvPicPr>
        <p:blipFill rotWithShape="1">
          <a:blip r:embed="rId3">
            <a:alphaModFix/>
          </a:blip>
          <a:srcRect b="0" l="0" r="0" t="0"/>
          <a:stretch/>
        </p:blipFill>
        <p:spPr>
          <a:xfrm>
            <a:off x="10357659" y="40251"/>
            <a:ext cx="1587731" cy="1411316"/>
          </a:xfrm>
          <a:prstGeom prst="rect">
            <a:avLst/>
          </a:prstGeom>
          <a:noFill/>
          <a:ln>
            <a:noFill/>
          </a:ln>
        </p:spPr>
      </p:pic>
      <p:pic>
        <p:nvPicPr>
          <p:cNvPr descr="Screen Clipping" id="155" name="Google Shape;155;p10"/>
          <p:cNvPicPr preferRelativeResize="0"/>
          <p:nvPr/>
        </p:nvPicPr>
        <p:blipFill rotWithShape="1">
          <a:blip r:embed="rId4">
            <a:alphaModFix/>
          </a:blip>
          <a:srcRect b="0" l="0" r="0" t="0"/>
          <a:stretch/>
        </p:blipFill>
        <p:spPr>
          <a:xfrm>
            <a:off x="387201" y="986978"/>
            <a:ext cx="7192379" cy="57213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Homework</a:t>
            </a:r>
            <a:endParaRPr>
              <a:latin typeface="Arial"/>
              <a:ea typeface="Arial"/>
              <a:cs typeface="Arial"/>
              <a:sym typeface="Arial"/>
            </a:endParaRPr>
          </a:p>
        </p:txBody>
      </p:sp>
      <p:sp>
        <p:nvSpPr>
          <p:cNvPr id="161" name="Google Shape;16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GB">
                <a:latin typeface="Arial"/>
                <a:ea typeface="Arial"/>
                <a:cs typeface="Arial"/>
                <a:sym typeface="Arial"/>
              </a:rPr>
              <a:t>Homework provides our students with the opportunities to develop valuable independent learning skills. The type of homework set will be varied and include:</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Questions to check understanding and consolidate learning.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Research-based activities.</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Individual/group projects.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Students will receive no more than one homework in each subject.</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Homework is set on Class Charts.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If you need a parent login, please email the form tutor.</a:t>
            </a:r>
            <a:endParaRPr>
              <a:latin typeface="Arial"/>
              <a:ea typeface="Arial"/>
              <a:cs typeface="Arial"/>
              <a:sym typeface="Arial"/>
            </a:endParaRPr>
          </a:p>
        </p:txBody>
      </p:sp>
      <p:pic>
        <p:nvPicPr>
          <p:cNvPr descr="Screen Clipping" id="162" name="Google Shape;162;p11"/>
          <p:cNvPicPr preferRelativeResize="0"/>
          <p:nvPr>
            <p:ph idx="2" type="body"/>
          </p:nvPr>
        </p:nvPicPr>
        <p:blipFill rotWithShape="1">
          <a:blip r:embed="rId3">
            <a:alphaModFix/>
          </a:blip>
          <a:srcRect b="0" l="0" r="0" t="0"/>
          <a:stretch/>
        </p:blipFill>
        <p:spPr>
          <a:xfrm>
            <a:off x="6172200" y="1776441"/>
            <a:ext cx="5596574" cy="3718272"/>
          </a:xfrm>
          <a:prstGeom prst="rect">
            <a:avLst/>
          </a:prstGeom>
          <a:noFill/>
          <a:ln>
            <a:noFill/>
          </a:ln>
        </p:spPr>
      </p:pic>
      <p:pic>
        <p:nvPicPr>
          <p:cNvPr descr="Screen Clipping" id="163" name="Google Shape;163;p11"/>
          <p:cNvPicPr preferRelativeResize="0"/>
          <p:nvPr/>
        </p:nvPicPr>
        <p:blipFill rotWithShape="1">
          <a:blip r:embed="rId4">
            <a:alphaModFix/>
          </a:blip>
          <a:srcRect b="0" l="0" r="0" t="0"/>
          <a:stretch/>
        </p:blipFill>
        <p:spPr>
          <a:xfrm>
            <a:off x="10341033" y="83128"/>
            <a:ext cx="1587731" cy="14113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Screen Clipping" id="169" name="Google Shape;169;p12"/>
          <p:cNvPicPr preferRelativeResize="0"/>
          <p:nvPr>
            <p:ph idx="1" type="body"/>
          </p:nvPr>
        </p:nvPicPr>
        <p:blipFill rotWithShape="1">
          <a:blip r:embed="rId3">
            <a:alphaModFix/>
          </a:blip>
          <a:srcRect b="0" l="0" r="0" t="0"/>
          <a:stretch/>
        </p:blipFill>
        <p:spPr>
          <a:xfrm>
            <a:off x="1460962" y="365125"/>
            <a:ext cx="9270076" cy="6362531"/>
          </a:xfrm>
          <a:prstGeom prst="rect">
            <a:avLst/>
          </a:prstGeom>
          <a:noFill/>
          <a:ln>
            <a:noFill/>
          </a:ln>
        </p:spPr>
      </p:pic>
      <p:sp>
        <p:nvSpPr>
          <p:cNvPr id="170" name="Google Shape;170;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Equipment</a:t>
            </a:r>
            <a:endParaRPr>
              <a:latin typeface="Arial"/>
              <a:ea typeface="Arial"/>
              <a:cs typeface="Arial"/>
              <a:sym typeface="Arial"/>
            </a:endParaRPr>
          </a:p>
        </p:txBody>
      </p:sp>
      <p:sp>
        <p:nvSpPr>
          <p:cNvPr id="176" name="Google Shape;17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GB">
                <a:latin typeface="Arial"/>
                <a:ea typeface="Arial"/>
                <a:cs typeface="Arial"/>
                <a:sym typeface="Arial"/>
              </a:rPr>
              <a:t>We encourage our students to be as independent as possible. For this reason, we allow them to take full responsibility of their equipment and belongings. Students are expected to have: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school bag to hold an A4 book without being folded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pencil case At least two black pens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Two pencils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Pencil sharpener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Rubber/eraser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ruler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complete Maths set with protractor and compass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calculator </a:t>
            </a:r>
            <a:endParaRPr/>
          </a:p>
        </p:txBody>
      </p:sp>
      <p:pic>
        <p:nvPicPr>
          <p:cNvPr descr="Screen Clipping" id="177" name="Google Shape;177;p13"/>
          <p:cNvPicPr preferRelativeResize="0"/>
          <p:nvPr/>
        </p:nvPicPr>
        <p:blipFill rotWithShape="1">
          <a:blip r:embed="rId3">
            <a:alphaModFix/>
          </a:blip>
          <a:srcRect b="0" l="0" r="0" t="0"/>
          <a:stretch/>
        </p:blipFill>
        <p:spPr>
          <a:xfrm>
            <a:off x="10341033" y="83128"/>
            <a:ext cx="1587731" cy="14113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Equipment</a:t>
            </a:r>
            <a:endParaRPr>
              <a:latin typeface="Arial"/>
              <a:ea typeface="Arial"/>
              <a:cs typeface="Arial"/>
              <a:sym typeface="Arial"/>
            </a:endParaRPr>
          </a:p>
        </p:txBody>
      </p:sp>
      <p:sp>
        <p:nvSpPr>
          <p:cNvPr id="183" name="Google Shape;18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GB">
                <a:latin typeface="Arial"/>
                <a:ea typeface="Arial"/>
                <a:cs typeface="Arial"/>
                <a:sym typeface="Arial"/>
              </a:rPr>
              <a:t>We encourage our students to be as independent as possible. For this reason, we allow them to take full responsibility of their equipment and belongings. Students are expected to have: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school bag to hold an A4 book without being folded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pencil case At least two black pens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Two pencils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Pencil sharpener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Rubber/eraser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ruler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complete Maths set with protractor and compass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calculator </a:t>
            </a:r>
            <a:endParaRPr/>
          </a:p>
        </p:txBody>
      </p:sp>
      <p:pic>
        <p:nvPicPr>
          <p:cNvPr descr="Screen Clipping" id="184" name="Google Shape;184;p14"/>
          <p:cNvPicPr preferRelativeResize="0"/>
          <p:nvPr/>
        </p:nvPicPr>
        <p:blipFill rotWithShape="1">
          <a:blip r:embed="rId3">
            <a:alphaModFix/>
          </a:blip>
          <a:srcRect b="0" l="0" r="0" t="0"/>
          <a:stretch/>
        </p:blipFill>
        <p:spPr>
          <a:xfrm>
            <a:off x="10341033" y="83128"/>
            <a:ext cx="1587731" cy="14113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Screen Clipping" id="190" name="Google Shape;190;p15"/>
          <p:cNvPicPr preferRelativeResize="0"/>
          <p:nvPr>
            <p:ph idx="1" type="body"/>
          </p:nvPr>
        </p:nvPicPr>
        <p:blipFill rotWithShape="1">
          <a:blip r:embed="rId3">
            <a:alphaModFix/>
          </a:blip>
          <a:srcRect b="-5830" l="0" r="0" t="5830"/>
          <a:stretch/>
        </p:blipFill>
        <p:spPr>
          <a:xfrm>
            <a:off x="266954" y="365125"/>
            <a:ext cx="6325038" cy="5884894"/>
          </a:xfrm>
          <a:prstGeom prst="rect">
            <a:avLst/>
          </a:prstGeom>
          <a:noFill/>
          <a:ln>
            <a:noFill/>
          </a:ln>
        </p:spPr>
      </p:pic>
      <p:pic>
        <p:nvPicPr>
          <p:cNvPr descr="Screen Clipping" id="191" name="Google Shape;191;p15"/>
          <p:cNvPicPr preferRelativeResize="0"/>
          <p:nvPr/>
        </p:nvPicPr>
        <p:blipFill rotWithShape="1">
          <a:blip r:embed="rId4">
            <a:alphaModFix/>
          </a:blip>
          <a:srcRect b="0" l="0" r="0" t="0"/>
          <a:stretch/>
        </p:blipFill>
        <p:spPr>
          <a:xfrm>
            <a:off x="6808124" y="2381174"/>
            <a:ext cx="4852238" cy="1949249"/>
          </a:xfrm>
          <a:prstGeom prst="rect">
            <a:avLst/>
          </a:prstGeom>
          <a:noFill/>
          <a:ln>
            <a:noFill/>
          </a:ln>
        </p:spPr>
      </p:pic>
      <p:pic>
        <p:nvPicPr>
          <p:cNvPr descr="Screen Clipping" id="192" name="Google Shape;192;p15"/>
          <p:cNvPicPr preferRelativeResize="0"/>
          <p:nvPr/>
        </p:nvPicPr>
        <p:blipFill rotWithShape="1">
          <a:blip r:embed="rId5">
            <a:alphaModFix/>
          </a:blip>
          <a:srcRect b="0" l="0" r="0" t="0"/>
          <a:stretch/>
        </p:blipFill>
        <p:spPr>
          <a:xfrm>
            <a:off x="9943100" y="279372"/>
            <a:ext cx="1587731" cy="14113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Screen Clipping" id="197" name="Google Shape;197;p16"/>
          <p:cNvPicPr preferRelativeResize="0"/>
          <p:nvPr>
            <p:ph idx="1" type="body"/>
          </p:nvPr>
        </p:nvPicPr>
        <p:blipFill rotWithShape="1">
          <a:blip r:embed="rId3">
            <a:alphaModFix/>
          </a:blip>
          <a:srcRect b="0" l="0" r="0" t="0"/>
          <a:stretch/>
        </p:blipFill>
        <p:spPr>
          <a:xfrm>
            <a:off x="143933" y="452794"/>
            <a:ext cx="7087875" cy="4999124"/>
          </a:xfrm>
          <a:prstGeom prst="rect">
            <a:avLst/>
          </a:prstGeom>
          <a:noFill/>
          <a:ln>
            <a:noFill/>
          </a:ln>
        </p:spPr>
      </p:pic>
      <p:pic>
        <p:nvPicPr>
          <p:cNvPr descr="Screen Clipping" id="198" name="Google Shape;198;p16"/>
          <p:cNvPicPr preferRelativeResize="0"/>
          <p:nvPr/>
        </p:nvPicPr>
        <p:blipFill rotWithShape="1">
          <a:blip r:embed="rId4">
            <a:alphaModFix/>
          </a:blip>
          <a:srcRect b="0" l="0" r="0" t="0"/>
          <a:stretch/>
        </p:blipFill>
        <p:spPr>
          <a:xfrm>
            <a:off x="7314953" y="2607733"/>
            <a:ext cx="4747409" cy="3598036"/>
          </a:xfrm>
          <a:prstGeom prst="rect">
            <a:avLst/>
          </a:prstGeom>
          <a:noFill/>
          <a:ln>
            <a:noFill/>
          </a:ln>
        </p:spPr>
      </p:pic>
      <p:pic>
        <p:nvPicPr>
          <p:cNvPr descr="Screen Clipping" id="199" name="Google Shape;199;p16"/>
          <p:cNvPicPr preferRelativeResize="0"/>
          <p:nvPr/>
        </p:nvPicPr>
        <p:blipFill rotWithShape="1">
          <a:blip r:embed="rId5">
            <a:alphaModFix/>
          </a:blip>
          <a:srcRect b="0" l="0" r="0" t="0"/>
          <a:stretch/>
        </p:blipFill>
        <p:spPr>
          <a:xfrm>
            <a:off x="10341033" y="83128"/>
            <a:ext cx="1587731" cy="14113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GB" sz="2800">
                <a:latin typeface="Arial"/>
                <a:ea typeface="Arial"/>
                <a:cs typeface="Arial"/>
                <a:sym typeface="Arial"/>
              </a:rPr>
              <a:t>Good Attendance and Punctuality = SUCCESS</a:t>
            </a:r>
            <a:endParaRPr sz="2800">
              <a:latin typeface="Arial"/>
              <a:ea typeface="Arial"/>
              <a:cs typeface="Arial"/>
              <a:sym typeface="Arial"/>
            </a:endParaRPr>
          </a:p>
        </p:txBody>
      </p:sp>
      <p:pic>
        <p:nvPicPr>
          <p:cNvPr descr="Screen Clipping" id="205" name="Google Shape;205;p17"/>
          <p:cNvPicPr preferRelativeResize="0"/>
          <p:nvPr>
            <p:ph idx="1" type="body"/>
          </p:nvPr>
        </p:nvPicPr>
        <p:blipFill rotWithShape="1">
          <a:blip r:embed="rId3">
            <a:alphaModFix/>
          </a:blip>
          <a:srcRect b="0" l="0" r="0" t="0"/>
          <a:stretch/>
        </p:blipFill>
        <p:spPr>
          <a:xfrm>
            <a:off x="3154648" y="1434927"/>
            <a:ext cx="6103398" cy="4857807"/>
          </a:xfrm>
          <a:prstGeom prst="rect">
            <a:avLst/>
          </a:prstGeom>
          <a:noFill/>
          <a:ln>
            <a:noFill/>
          </a:ln>
        </p:spPr>
      </p:pic>
      <p:pic>
        <p:nvPicPr>
          <p:cNvPr descr="Screen Clipping" id="206" name="Google Shape;206;p17"/>
          <p:cNvPicPr preferRelativeResize="0"/>
          <p:nvPr/>
        </p:nvPicPr>
        <p:blipFill rotWithShape="1">
          <a:blip r:embed="rId4">
            <a:alphaModFix/>
          </a:blip>
          <a:srcRect b="0" l="0" r="0" t="0"/>
          <a:stretch/>
        </p:blipFill>
        <p:spPr>
          <a:xfrm>
            <a:off x="10341033" y="83128"/>
            <a:ext cx="1587731" cy="14113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Arial"/>
              <a:buNone/>
            </a:pPr>
            <a:r>
              <a:rPr lang="en-GB" sz="3200">
                <a:latin typeface="Arial"/>
                <a:ea typeface="Arial"/>
                <a:cs typeface="Arial"/>
                <a:sym typeface="Arial"/>
              </a:rPr>
              <a:t>Good Attendance and Punctuality = SUCCESS</a:t>
            </a:r>
            <a:endParaRPr sz="3200">
              <a:latin typeface="Arial"/>
              <a:ea typeface="Arial"/>
              <a:cs typeface="Arial"/>
              <a:sym typeface="Arial"/>
            </a:endParaRPr>
          </a:p>
        </p:txBody>
      </p:sp>
      <p:pic>
        <p:nvPicPr>
          <p:cNvPr descr="Screen Clipping" id="212" name="Google Shape;212;p18"/>
          <p:cNvPicPr preferRelativeResize="0"/>
          <p:nvPr/>
        </p:nvPicPr>
        <p:blipFill rotWithShape="1">
          <a:blip r:embed="rId3">
            <a:alphaModFix/>
          </a:blip>
          <a:srcRect b="0" l="0" r="0" t="0"/>
          <a:stretch/>
        </p:blipFill>
        <p:spPr>
          <a:xfrm>
            <a:off x="10341033" y="83128"/>
            <a:ext cx="1587731" cy="1411316"/>
          </a:xfrm>
          <a:prstGeom prst="rect">
            <a:avLst/>
          </a:prstGeom>
          <a:noFill/>
          <a:ln>
            <a:noFill/>
          </a:ln>
        </p:spPr>
      </p:pic>
      <p:pic>
        <p:nvPicPr>
          <p:cNvPr descr="Screen Clipping" id="213" name="Google Shape;213;p18"/>
          <p:cNvPicPr preferRelativeResize="0"/>
          <p:nvPr>
            <p:ph idx="1" type="body"/>
          </p:nvPr>
        </p:nvPicPr>
        <p:blipFill rotWithShape="1">
          <a:blip r:embed="rId4">
            <a:alphaModFix/>
          </a:blip>
          <a:srcRect b="0" l="0" r="0" t="0"/>
          <a:stretch/>
        </p:blipFill>
        <p:spPr>
          <a:xfrm>
            <a:off x="2610394" y="1589892"/>
            <a:ext cx="7087589" cy="39915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lang="en-GB" sz="3600">
                <a:latin typeface="Arial"/>
                <a:ea typeface="Arial"/>
                <a:cs typeface="Arial"/>
                <a:sym typeface="Arial"/>
              </a:rPr>
              <a:t>What do I do if my son is not going to be in school?</a:t>
            </a:r>
            <a:endParaRPr sz="3600">
              <a:latin typeface="Arial"/>
              <a:ea typeface="Arial"/>
              <a:cs typeface="Arial"/>
              <a:sym typeface="Arial"/>
            </a:endParaRPr>
          </a:p>
        </p:txBody>
      </p:sp>
      <p:sp>
        <p:nvSpPr>
          <p:cNvPr id="219" name="Google Shape;21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latin typeface="Arial"/>
                <a:ea typeface="Arial"/>
                <a:cs typeface="Arial"/>
                <a:sym typeface="Arial"/>
              </a:rPr>
              <a:t>Please ring Ms Patel (Attendance Officer) on 020 7540 5620 before 10am. This line is available at all times.</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You will be able to leave a message regarding your son’s absence.</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text message from Rokeby School will be sent at 10.30am if your son is absent and Rokeby School has not been notified.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Please respond to this text message with the reason for your son’s absence.</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Please fill in the absence note in your son’s planner. If your son has had more than 5 days absent in an academic year, we will require medical evidence to explain his absence.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If your son has a doctor or dentist appointment that is not urgent, please arrange an out of school hour’s appointment. </a:t>
            </a:r>
            <a:endParaRPr>
              <a:latin typeface="Arial"/>
              <a:ea typeface="Arial"/>
              <a:cs typeface="Arial"/>
              <a:sym typeface="Arial"/>
            </a:endParaRPr>
          </a:p>
        </p:txBody>
      </p:sp>
      <p:pic>
        <p:nvPicPr>
          <p:cNvPr descr="Screen Clipping" id="220" name="Google Shape;220;p19"/>
          <p:cNvPicPr preferRelativeResize="0"/>
          <p:nvPr/>
        </p:nvPicPr>
        <p:blipFill rotWithShape="1">
          <a:blip r:embed="rId3">
            <a:alphaModFix/>
          </a:blip>
          <a:srcRect b="0" l="0" r="0" t="0"/>
          <a:stretch/>
        </p:blipFill>
        <p:spPr>
          <a:xfrm>
            <a:off x="10559935" y="343762"/>
            <a:ext cx="1393768" cy="12389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Names You Need to Know</a:t>
            </a:r>
            <a:endParaRPr>
              <a:latin typeface="Arial"/>
              <a:ea typeface="Arial"/>
              <a:cs typeface="Arial"/>
              <a:sym typeface="Arial"/>
            </a:endParaRPr>
          </a:p>
        </p:txBody>
      </p:sp>
      <p:sp>
        <p:nvSpPr>
          <p:cNvPr id="93" name="Google Shape;9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latin typeface="Arial"/>
                <a:ea typeface="Arial"/>
                <a:cs typeface="Arial"/>
                <a:sym typeface="Arial"/>
              </a:rPr>
              <a:t>If you have any concerns about your son at Rokeby, please contact, in the first instance, his form tutor.</a:t>
            </a:r>
            <a:endParaRPr/>
          </a:p>
          <a:p>
            <a:pPr indent="0" lvl="0" marL="0" rtl="0" algn="l">
              <a:lnSpc>
                <a:spcPct val="90000"/>
              </a:lnSpc>
              <a:spcBef>
                <a:spcPts val="1000"/>
              </a:spcBef>
              <a:spcAft>
                <a:spcPts val="0"/>
              </a:spcAft>
              <a:buClr>
                <a:schemeClr val="dk1"/>
              </a:buClr>
              <a:buSzPts val="2800"/>
              <a:buNone/>
            </a:pPr>
            <a:r>
              <a:t/>
            </a:r>
            <a:endParaRPr/>
          </a:p>
        </p:txBody>
      </p:sp>
      <p:pic>
        <p:nvPicPr>
          <p:cNvPr descr="Screen Clipping" id="94" name="Google Shape;94;p2"/>
          <p:cNvPicPr preferRelativeResize="0"/>
          <p:nvPr/>
        </p:nvPicPr>
        <p:blipFill rotWithShape="1">
          <a:blip r:embed="rId3">
            <a:alphaModFix/>
          </a:blip>
          <a:srcRect b="47746" l="0" r="0" t="0"/>
          <a:stretch/>
        </p:blipFill>
        <p:spPr>
          <a:xfrm>
            <a:off x="2656995" y="2931916"/>
            <a:ext cx="6878010" cy="29867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lang="en-GB" sz="3600">
                <a:latin typeface="Arial"/>
                <a:ea typeface="Arial"/>
                <a:cs typeface="Arial"/>
                <a:sym typeface="Arial"/>
              </a:rPr>
              <a:t>What do I do if my son is not going to be in school?</a:t>
            </a:r>
            <a:endParaRPr sz="3600">
              <a:latin typeface="Arial"/>
              <a:ea typeface="Arial"/>
              <a:cs typeface="Arial"/>
              <a:sym typeface="Arial"/>
            </a:endParaRPr>
          </a:p>
        </p:txBody>
      </p:sp>
      <p:sp>
        <p:nvSpPr>
          <p:cNvPr id="226" name="Google Shape;22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latin typeface="Arial"/>
                <a:ea typeface="Arial"/>
                <a:cs typeface="Arial"/>
                <a:sym typeface="Arial"/>
              </a:rPr>
              <a:t>Please ring Ms Patel (Attendance Officer) on 020 7540 5620 before 10am. This line is available at all times.</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You will be able to leave a message regarding your son’s absence.</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A text message from Rokeby School will be sent at 10.30am if your son is absent and Rokeby School has not been notified.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Please respond to this text message with the reason for your son’s absence.</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Please fill in the absence note in your son’s planner. If your son has had more than 5 days absent in an academic year, we will require medical evidence to explain his absence.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If your son has a doctor or dentist appointment that is not urgent, please arrange an out of school hour’s appointment. </a:t>
            </a:r>
            <a:endParaRPr>
              <a:latin typeface="Arial"/>
              <a:ea typeface="Arial"/>
              <a:cs typeface="Arial"/>
              <a:sym typeface="Arial"/>
            </a:endParaRPr>
          </a:p>
        </p:txBody>
      </p:sp>
      <p:pic>
        <p:nvPicPr>
          <p:cNvPr descr="Screen Clipping" id="227" name="Google Shape;227;p20"/>
          <p:cNvPicPr preferRelativeResize="0"/>
          <p:nvPr/>
        </p:nvPicPr>
        <p:blipFill rotWithShape="1">
          <a:blip r:embed="rId3">
            <a:alphaModFix/>
          </a:blip>
          <a:srcRect b="0" l="0" r="0" t="0"/>
          <a:stretch/>
        </p:blipFill>
        <p:spPr>
          <a:xfrm>
            <a:off x="10559935" y="343762"/>
            <a:ext cx="1393768" cy="12389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Screen Clipping" id="232" name="Google Shape;232;p21"/>
          <p:cNvPicPr preferRelativeResize="0"/>
          <p:nvPr>
            <p:ph idx="1" type="body"/>
          </p:nvPr>
        </p:nvPicPr>
        <p:blipFill rotWithShape="1">
          <a:blip r:embed="rId3">
            <a:alphaModFix/>
          </a:blip>
          <a:srcRect b="0" l="0" r="0" t="0"/>
          <a:stretch/>
        </p:blipFill>
        <p:spPr>
          <a:xfrm>
            <a:off x="438711" y="926450"/>
            <a:ext cx="6923807" cy="4892459"/>
          </a:xfrm>
          <a:prstGeom prst="rect">
            <a:avLst/>
          </a:prstGeom>
          <a:noFill/>
          <a:ln>
            <a:noFill/>
          </a:ln>
        </p:spPr>
      </p:pic>
      <p:pic>
        <p:nvPicPr>
          <p:cNvPr descr="Screen Clipping" id="233" name="Google Shape;233;p21"/>
          <p:cNvPicPr preferRelativeResize="0"/>
          <p:nvPr/>
        </p:nvPicPr>
        <p:blipFill rotWithShape="1">
          <a:blip r:embed="rId4">
            <a:alphaModFix/>
          </a:blip>
          <a:srcRect b="0" l="0" r="0" t="0"/>
          <a:stretch/>
        </p:blipFill>
        <p:spPr>
          <a:xfrm>
            <a:off x="10559935" y="343762"/>
            <a:ext cx="1393768" cy="1238904"/>
          </a:xfrm>
          <a:prstGeom prst="rect">
            <a:avLst/>
          </a:prstGeom>
          <a:noFill/>
          <a:ln>
            <a:noFill/>
          </a:ln>
        </p:spPr>
      </p:pic>
      <p:pic>
        <p:nvPicPr>
          <p:cNvPr descr="Screen Clipping" id="234" name="Google Shape;234;p21"/>
          <p:cNvPicPr preferRelativeResize="0"/>
          <p:nvPr/>
        </p:nvPicPr>
        <p:blipFill rotWithShape="1">
          <a:blip r:embed="rId5">
            <a:alphaModFix/>
          </a:blip>
          <a:srcRect b="4391" l="0" r="0" t="0"/>
          <a:stretch/>
        </p:blipFill>
        <p:spPr>
          <a:xfrm>
            <a:off x="7541551" y="2213116"/>
            <a:ext cx="3715268" cy="32150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Screen Clipping" id="240" name="Google Shape;240;p22"/>
          <p:cNvPicPr preferRelativeResize="0"/>
          <p:nvPr>
            <p:ph idx="1" type="body"/>
          </p:nvPr>
        </p:nvPicPr>
        <p:blipFill rotWithShape="1">
          <a:blip r:embed="rId3">
            <a:alphaModFix/>
          </a:blip>
          <a:srcRect b="0" l="0" r="0" t="0"/>
          <a:stretch/>
        </p:blipFill>
        <p:spPr>
          <a:xfrm>
            <a:off x="838200" y="365124"/>
            <a:ext cx="10004498" cy="4522759"/>
          </a:xfrm>
          <a:prstGeom prst="rect">
            <a:avLst/>
          </a:prstGeom>
          <a:noFill/>
          <a:ln>
            <a:noFill/>
          </a:ln>
        </p:spPr>
      </p:pic>
      <p:pic>
        <p:nvPicPr>
          <p:cNvPr descr="Screen Clipping" id="241" name="Google Shape;241;p22"/>
          <p:cNvPicPr preferRelativeResize="0"/>
          <p:nvPr/>
        </p:nvPicPr>
        <p:blipFill rotWithShape="1">
          <a:blip r:embed="rId4">
            <a:alphaModFix/>
          </a:blip>
          <a:srcRect b="0" l="0" r="0" t="0"/>
          <a:stretch/>
        </p:blipFill>
        <p:spPr>
          <a:xfrm>
            <a:off x="10559935" y="343762"/>
            <a:ext cx="1393768" cy="12389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Screen Clipping" id="246" name="Google Shape;246;p23"/>
          <p:cNvPicPr preferRelativeResize="0"/>
          <p:nvPr>
            <p:ph idx="1" type="body"/>
          </p:nvPr>
        </p:nvPicPr>
        <p:blipFill rotWithShape="1">
          <a:blip r:embed="rId3">
            <a:alphaModFix/>
          </a:blip>
          <a:srcRect b="8038" l="-1430" r="1429" t="0"/>
          <a:stretch/>
        </p:blipFill>
        <p:spPr>
          <a:xfrm>
            <a:off x="1213659" y="323134"/>
            <a:ext cx="8753302" cy="3392656"/>
          </a:xfrm>
          <a:prstGeom prst="rect">
            <a:avLst/>
          </a:prstGeom>
          <a:noFill/>
          <a:ln>
            <a:noFill/>
          </a:ln>
        </p:spPr>
      </p:pic>
      <p:pic>
        <p:nvPicPr>
          <p:cNvPr descr="Screen Clipping" id="247" name="Google Shape;247;p23"/>
          <p:cNvPicPr preferRelativeResize="0"/>
          <p:nvPr/>
        </p:nvPicPr>
        <p:blipFill rotWithShape="1">
          <a:blip r:embed="rId4">
            <a:alphaModFix/>
          </a:blip>
          <a:srcRect b="0" l="0" r="0" t="0"/>
          <a:stretch/>
        </p:blipFill>
        <p:spPr>
          <a:xfrm>
            <a:off x="10086109" y="194132"/>
            <a:ext cx="1393768" cy="1238904"/>
          </a:xfrm>
          <a:prstGeom prst="rect">
            <a:avLst/>
          </a:prstGeom>
          <a:noFill/>
          <a:ln>
            <a:noFill/>
          </a:ln>
        </p:spPr>
      </p:pic>
      <p:pic>
        <p:nvPicPr>
          <p:cNvPr descr="Screen Clipping" id="248" name="Google Shape;248;p23"/>
          <p:cNvPicPr preferRelativeResize="0"/>
          <p:nvPr/>
        </p:nvPicPr>
        <p:blipFill rotWithShape="1">
          <a:blip r:embed="rId5">
            <a:alphaModFix/>
          </a:blip>
          <a:srcRect b="1745" l="0" r="0" t="0"/>
          <a:stretch/>
        </p:blipFill>
        <p:spPr>
          <a:xfrm>
            <a:off x="3865417" y="3549224"/>
            <a:ext cx="5046863" cy="30593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Screen Clipping" id="254" name="Google Shape;254;p24"/>
          <p:cNvPicPr preferRelativeResize="0"/>
          <p:nvPr>
            <p:ph idx="1" type="body"/>
          </p:nvPr>
        </p:nvPicPr>
        <p:blipFill rotWithShape="1">
          <a:blip r:embed="rId3">
            <a:alphaModFix/>
          </a:blip>
          <a:srcRect b="0" l="0" r="0" t="0"/>
          <a:stretch/>
        </p:blipFill>
        <p:spPr>
          <a:xfrm>
            <a:off x="1986668" y="182244"/>
            <a:ext cx="8218664" cy="64275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Screen Clipping" id="260" name="Google Shape;260;p25"/>
          <p:cNvPicPr preferRelativeResize="0"/>
          <p:nvPr>
            <p:ph idx="1" type="body"/>
          </p:nvPr>
        </p:nvPicPr>
        <p:blipFill rotWithShape="1">
          <a:blip r:embed="rId3">
            <a:alphaModFix/>
          </a:blip>
          <a:srcRect b="0" l="0" r="0" t="0"/>
          <a:stretch/>
        </p:blipFill>
        <p:spPr>
          <a:xfrm>
            <a:off x="1611283" y="365125"/>
            <a:ext cx="8522243" cy="62377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latin typeface="Arial"/>
                <a:ea typeface="Arial"/>
                <a:cs typeface="Arial"/>
                <a:sym typeface="Arial"/>
              </a:rPr>
              <a:t>Questions</a:t>
            </a:r>
            <a:endParaRPr>
              <a:latin typeface="Arial"/>
              <a:ea typeface="Arial"/>
              <a:cs typeface="Arial"/>
              <a:sym typeface="Arial"/>
            </a:endParaRPr>
          </a:p>
        </p:txBody>
      </p:sp>
      <p:sp>
        <p:nvSpPr>
          <p:cNvPr id="266" name="Google Shape;26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Names You Need to Know</a:t>
            </a:r>
            <a:endParaRPr>
              <a:latin typeface="Arial"/>
              <a:ea typeface="Arial"/>
              <a:cs typeface="Arial"/>
              <a:sym typeface="Arial"/>
            </a:endParaRPr>
          </a:p>
        </p:txBody>
      </p:sp>
      <p:sp>
        <p:nvSpPr>
          <p:cNvPr id="100" name="Google Shape;10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latin typeface="Arial"/>
                <a:ea typeface="Arial"/>
                <a:cs typeface="Arial"/>
                <a:sym typeface="Arial"/>
              </a:rPr>
              <a:t>If you have any concerns about your son at Rokeby, please contact, in the first instance, his form tutor.</a:t>
            </a:r>
            <a:endParaRPr/>
          </a:p>
          <a:p>
            <a:pPr indent="0" lvl="0" marL="0" rtl="0" algn="l">
              <a:lnSpc>
                <a:spcPct val="90000"/>
              </a:lnSpc>
              <a:spcBef>
                <a:spcPts val="1000"/>
              </a:spcBef>
              <a:spcAft>
                <a:spcPts val="0"/>
              </a:spcAft>
              <a:buClr>
                <a:schemeClr val="dk1"/>
              </a:buClr>
              <a:buSzPts val="2800"/>
              <a:buNone/>
            </a:pPr>
            <a:r>
              <a:t/>
            </a:r>
            <a:endParaRPr/>
          </a:p>
        </p:txBody>
      </p:sp>
      <p:pic>
        <p:nvPicPr>
          <p:cNvPr descr="Screen Clipping" id="101" name="Google Shape;101;p3"/>
          <p:cNvPicPr preferRelativeResize="0"/>
          <p:nvPr/>
        </p:nvPicPr>
        <p:blipFill rotWithShape="1">
          <a:blip r:embed="rId3">
            <a:alphaModFix/>
          </a:blip>
          <a:srcRect b="0" l="0" r="0" t="0"/>
          <a:stretch/>
        </p:blipFill>
        <p:spPr>
          <a:xfrm>
            <a:off x="4312997" y="2853743"/>
            <a:ext cx="3848637" cy="2962688"/>
          </a:xfrm>
          <a:prstGeom prst="rect">
            <a:avLst/>
          </a:prstGeom>
          <a:noFill/>
          <a:ln>
            <a:noFill/>
          </a:ln>
        </p:spPr>
      </p:pic>
      <p:pic>
        <p:nvPicPr>
          <p:cNvPr descr="Screen Clipping" id="102" name="Google Shape;102;p3"/>
          <p:cNvPicPr preferRelativeResize="0"/>
          <p:nvPr/>
        </p:nvPicPr>
        <p:blipFill rotWithShape="1">
          <a:blip r:embed="rId4">
            <a:alphaModFix/>
          </a:blip>
          <a:srcRect b="0" l="0" r="0" t="0"/>
          <a:stretch/>
        </p:blipFill>
        <p:spPr>
          <a:xfrm>
            <a:off x="9908771" y="83127"/>
            <a:ext cx="2019993" cy="1795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Names You Need to Know</a:t>
            </a:r>
            <a:endParaRPr>
              <a:latin typeface="Arial"/>
              <a:ea typeface="Arial"/>
              <a:cs typeface="Arial"/>
              <a:sym typeface="Arial"/>
            </a:endParaRPr>
          </a:p>
        </p:txBody>
      </p:sp>
      <p:sp>
        <p:nvSpPr>
          <p:cNvPr id="108" name="Google Shape;10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latin typeface="Arial"/>
                <a:ea typeface="Arial"/>
                <a:cs typeface="Arial"/>
                <a:sym typeface="Arial"/>
              </a:rPr>
              <a:t>If you have any concerns about your son at Rokeby, please contact, in the first instance, his form tutor.</a:t>
            </a:r>
            <a:endParaRPr/>
          </a:p>
          <a:p>
            <a:pPr indent="0" lvl="0" marL="0" rtl="0" algn="l">
              <a:lnSpc>
                <a:spcPct val="90000"/>
              </a:lnSpc>
              <a:spcBef>
                <a:spcPts val="1000"/>
              </a:spcBef>
              <a:spcAft>
                <a:spcPts val="0"/>
              </a:spcAft>
              <a:buClr>
                <a:schemeClr val="dk1"/>
              </a:buClr>
              <a:buSzPts val="2800"/>
              <a:buNone/>
            </a:pPr>
            <a:r>
              <a:t/>
            </a:r>
            <a:endParaRPr/>
          </a:p>
        </p:txBody>
      </p:sp>
      <p:pic>
        <p:nvPicPr>
          <p:cNvPr descr="Screen Clipping" id="109" name="Google Shape;109;p4"/>
          <p:cNvPicPr preferRelativeResize="0"/>
          <p:nvPr/>
        </p:nvPicPr>
        <p:blipFill rotWithShape="1">
          <a:blip r:embed="rId3">
            <a:alphaModFix/>
          </a:blip>
          <a:srcRect b="0" l="0" r="0" t="1867"/>
          <a:stretch/>
        </p:blipFill>
        <p:spPr>
          <a:xfrm>
            <a:off x="2642705" y="2768137"/>
            <a:ext cx="6906589" cy="3804815"/>
          </a:xfrm>
          <a:prstGeom prst="rect">
            <a:avLst/>
          </a:prstGeom>
          <a:noFill/>
          <a:ln>
            <a:noFill/>
          </a:ln>
        </p:spPr>
      </p:pic>
      <p:pic>
        <p:nvPicPr>
          <p:cNvPr descr="Screen Clipping" id="110" name="Google Shape;110;p4"/>
          <p:cNvPicPr preferRelativeResize="0"/>
          <p:nvPr/>
        </p:nvPicPr>
        <p:blipFill rotWithShape="1">
          <a:blip r:embed="rId4">
            <a:alphaModFix/>
          </a:blip>
          <a:srcRect b="0" l="0" r="0" t="0"/>
          <a:stretch/>
        </p:blipFill>
        <p:spPr>
          <a:xfrm>
            <a:off x="9908771" y="83127"/>
            <a:ext cx="2019993" cy="1795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Names You Need to Know</a:t>
            </a:r>
            <a:endParaRPr>
              <a:latin typeface="Arial"/>
              <a:ea typeface="Arial"/>
              <a:cs typeface="Arial"/>
              <a:sym typeface="Arial"/>
            </a:endParaRPr>
          </a:p>
        </p:txBody>
      </p:sp>
      <p:sp>
        <p:nvSpPr>
          <p:cNvPr id="116" name="Google Shape;116;p5"/>
          <p:cNvSpPr txBox="1"/>
          <p:nvPr>
            <p:ph idx="1" type="body"/>
          </p:nvPr>
        </p:nvSpPr>
        <p:spPr>
          <a:xfrm>
            <a:off x="730135" y="144324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latin typeface="Arial"/>
                <a:ea typeface="Arial"/>
                <a:cs typeface="Arial"/>
                <a:sym typeface="Arial"/>
              </a:rPr>
              <a:t>If you have any concerns about your son at Rokeby, please contact, in the first instance, his form tutor.</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descr="Screen Clipping" id="117" name="Google Shape;117;p5"/>
          <p:cNvPicPr preferRelativeResize="0"/>
          <p:nvPr/>
        </p:nvPicPr>
        <p:blipFill rotWithShape="1">
          <a:blip r:embed="rId3">
            <a:alphaModFix/>
          </a:blip>
          <a:srcRect b="0" l="0" r="0" t="0"/>
          <a:stretch/>
        </p:blipFill>
        <p:spPr>
          <a:xfrm>
            <a:off x="2755905" y="2179947"/>
            <a:ext cx="6464060" cy="4434542"/>
          </a:xfrm>
          <a:prstGeom prst="rect">
            <a:avLst/>
          </a:prstGeom>
          <a:noFill/>
          <a:ln>
            <a:noFill/>
          </a:ln>
        </p:spPr>
      </p:pic>
      <p:pic>
        <p:nvPicPr>
          <p:cNvPr descr="Screen Clipping" id="118" name="Google Shape;118;p5"/>
          <p:cNvPicPr preferRelativeResize="0"/>
          <p:nvPr/>
        </p:nvPicPr>
        <p:blipFill rotWithShape="1">
          <a:blip r:embed="rId4">
            <a:alphaModFix/>
          </a:blip>
          <a:srcRect b="0" l="0" r="0" t="0"/>
          <a:stretch/>
        </p:blipFill>
        <p:spPr>
          <a:xfrm>
            <a:off x="10274531" y="83127"/>
            <a:ext cx="1654233" cy="14704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Names You Need to Know</a:t>
            </a:r>
            <a:endParaRPr>
              <a:latin typeface="Arial"/>
              <a:ea typeface="Arial"/>
              <a:cs typeface="Arial"/>
              <a:sym typeface="Arial"/>
            </a:endParaRPr>
          </a:p>
        </p:txBody>
      </p:sp>
      <p:sp>
        <p:nvSpPr>
          <p:cNvPr id="124" name="Google Shape;124;p6"/>
          <p:cNvSpPr txBox="1"/>
          <p:nvPr>
            <p:ph idx="1" type="body"/>
          </p:nvPr>
        </p:nvSpPr>
        <p:spPr>
          <a:xfrm>
            <a:off x="730135" y="144324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latin typeface="Arial"/>
                <a:ea typeface="Arial"/>
                <a:cs typeface="Arial"/>
                <a:sym typeface="Arial"/>
              </a:rPr>
              <a:t>If you have any concerns about your son at Rokeby, please contact, in the first instance, his form tutor.</a:t>
            </a:r>
            <a:endParaRPr/>
          </a:p>
          <a:p>
            <a:pPr indent="0" lvl="0" marL="0" rtl="0" algn="l">
              <a:lnSpc>
                <a:spcPct val="90000"/>
              </a:lnSpc>
              <a:spcBef>
                <a:spcPts val="1000"/>
              </a:spcBef>
              <a:spcAft>
                <a:spcPts val="0"/>
              </a:spcAft>
              <a:buClr>
                <a:schemeClr val="dk1"/>
              </a:buClr>
              <a:buSzPts val="2800"/>
              <a:buNone/>
            </a:pPr>
            <a:r>
              <a:t/>
            </a:r>
            <a:endParaRPr/>
          </a:p>
        </p:txBody>
      </p:sp>
      <p:pic>
        <p:nvPicPr>
          <p:cNvPr descr="Screen Clipping" id="125" name="Google Shape;125;p6"/>
          <p:cNvPicPr preferRelativeResize="0"/>
          <p:nvPr/>
        </p:nvPicPr>
        <p:blipFill rotWithShape="1">
          <a:blip r:embed="rId3">
            <a:alphaModFix/>
          </a:blip>
          <a:srcRect b="0" l="0" r="0" t="1098"/>
          <a:stretch/>
        </p:blipFill>
        <p:spPr>
          <a:xfrm>
            <a:off x="2448054" y="2477193"/>
            <a:ext cx="6830378" cy="4211472"/>
          </a:xfrm>
          <a:prstGeom prst="rect">
            <a:avLst/>
          </a:prstGeom>
          <a:noFill/>
          <a:ln>
            <a:noFill/>
          </a:ln>
        </p:spPr>
      </p:pic>
      <p:pic>
        <p:nvPicPr>
          <p:cNvPr descr="Screen Clipping" id="126" name="Google Shape;126;p6"/>
          <p:cNvPicPr preferRelativeResize="0"/>
          <p:nvPr/>
        </p:nvPicPr>
        <p:blipFill rotWithShape="1">
          <a:blip r:embed="rId4">
            <a:alphaModFix/>
          </a:blip>
          <a:srcRect b="0" l="0" r="0" t="0"/>
          <a:stretch/>
        </p:blipFill>
        <p:spPr>
          <a:xfrm>
            <a:off x="10341033" y="83128"/>
            <a:ext cx="1587731" cy="14113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School Uniform</a:t>
            </a:r>
            <a:endParaRPr>
              <a:latin typeface="Arial"/>
              <a:ea typeface="Arial"/>
              <a:cs typeface="Arial"/>
              <a:sym typeface="Arial"/>
            </a:endParaRPr>
          </a:p>
        </p:txBody>
      </p:sp>
      <p:sp>
        <p:nvSpPr>
          <p:cNvPr id="132" name="Google Shape;132;p7"/>
          <p:cNvSpPr txBox="1"/>
          <p:nvPr>
            <p:ph idx="1" type="body"/>
          </p:nvPr>
        </p:nvSpPr>
        <p:spPr>
          <a:xfrm>
            <a:off x="838200" y="1474556"/>
            <a:ext cx="10515600" cy="492624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GB">
                <a:latin typeface="Arial"/>
                <a:ea typeface="Arial"/>
                <a:cs typeface="Arial"/>
                <a:sym typeface="Arial"/>
              </a:rPr>
              <a:t>We expect every pupil to wear our school uniform and bring their PE kit with them when they have PE. Full uniform must be worn not only on the school site, but also whilst students are travelling to and from school and when they attend school trips and visits.</a:t>
            </a:r>
            <a:endParaRPr/>
          </a:p>
          <a:p>
            <a:pPr indent="0" lvl="0" marL="0" rtl="0" algn="l">
              <a:lnSpc>
                <a:spcPct val="90000"/>
              </a:lnSpc>
              <a:spcBef>
                <a:spcPts val="1000"/>
              </a:spcBef>
              <a:spcAft>
                <a:spcPts val="0"/>
              </a:spcAft>
              <a:buClr>
                <a:schemeClr val="dk1"/>
              </a:buClr>
              <a:buSzPct val="100000"/>
              <a:buNone/>
            </a:pPr>
            <a:r>
              <a:rPr lang="en-GB">
                <a:latin typeface="Arial"/>
                <a:ea typeface="Arial"/>
                <a:cs typeface="Arial"/>
                <a:sym typeface="Arial"/>
              </a:rPr>
              <a:t>Our school uniform consists of:</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Black blazer with school logo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Black trousers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Tailored plain white shirt with collar and school tie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Plain black shoes that can be polished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Plain black or navy-blue overcoat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Black V-necked jumper with school logo (optional)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School bag to hold an A4 book without being folded</a:t>
            </a:r>
            <a:endParaRPr b="1">
              <a:latin typeface="Arial"/>
              <a:ea typeface="Arial"/>
              <a:cs typeface="Arial"/>
              <a:sym typeface="Arial"/>
            </a:endParaRPr>
          </a:p>
        </p:txBody>
      </p:sp>
      <p:pic>
        <p:nvPicPr>
          <p:cNvPr descr="Screen Clipping" id="133" name="Google Shape;133;p7"/>
          <p:cNvPicPr preferRelativeResize="0"/>
          <p:nvPr/>
        </p:nvPicPr>
        <p:blipFill rotWithShape="1">
          <a:blip r:embed="rId3">
            <a:alphaModFix/>
          </a:blip>
          <a:srcRect b="0" l="0" r="0" t="0"/>
          <a:stretch/>
        </p:blipFill>
        <p:spPr>
          <a:xfrm>
            <a:off x="10291156" y="83128"/>
            <a:ext cx="1637608" cy="1455651"/>
          </a:xfrm>
          <a:prstGeom prst="rect">
            <a:avLst/>
          </a:prstGeom>
          <a:noFill/>
          <a:ln>
            <a:noFill/>
          </a:ln>
        </p:spPr>
      </p:pic>
      <p:sp>
        <p:nvSpPr>
          <p:cNvPr id="134" name="Google Shape;134;p7"/>
          <p:cNvSpPr/>
          <p:nvPr/>
        </p:nvSpPr>
        <p:spPr>
          <a:xfrm>
            <a:off x="6265026" y="2800119"/>
            <a:ext cx="5088774" cy="6496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Calibri"/>
                <a:ea typeface="Calibri"/>
                <a:cs typeface="Calibri"/>
                <a:sym typeface="Calibri"/>
              </a:rPr>
              <a:t>We recommend labelling all items with the students name in case any items get lost.</a:t>
            </a:r>
            <a:endParaRPr b="1"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Screen Clipping" id="139" name="Google Shape;139;p8"/>
          <p:cNvPicPr preferRelativeResize="0"/>
          <p:nvPr/>
        </p:nvPicPr>
        <p:blipFill rotWithShape="1">
          <a:blip r:embed="rId3">
            <a:alphaModFix/>
          </a:blip>
          <a:srcRect b="0" l="0" r="0" t="0"/>
          <a:stretch/>
        </p:blipFill>
        <p:spPr>
          <a:xfrm>
            <a:off x="396297" y="461275"/>
            <a:ext cx="6611273" cy="6134956"/>
          </a:xfrm>
          <a:prstGeom prst="rect">
            <a:avLst/>
          </a:prstGeom>
          <a:noFill/>
          <a:ln>
            <a:noFill/>
          </a:ln>
        </p:spPr>
      </p:pic>
      <p:pic>
        <p:nvPicPr>
          <p:cNvPr descr="Screen Clipping" id="140" name="Google Shape;140;p8"/>
          <p:cNvPicPr preferRelativeResize="0"/>
          <p:nvPr/>
        </p:nvPicPr>
        <p:blipFill rotWithShape="1">
          <a:blip r:embed="rId4">
            <a:alphaModFix/>
          </a:blip>
          <a:srcRect b="0" l="0" r="0" t="0"/>
          <a:stretch/>
        </p:blipFill>
        <p:spPr>
          <a:xfrm>
            <a:off x="7315199" y="461275"/>
            <a:ext cx="4536902" cy="28056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GB">
                <a:latin typeface="Arial"/>
                <a:ea typeface="Arial"/>
                <a:cs typeface="Arial"/>
                <a:sym typeface="Arial"/>
              </a:rPr>
              <a:t>Important Dates for Year 7</a:t>
            </a:r>
            <a:endParaRPr>
              <a:latin typeface="Arial"/>
              <a:ea typeface="Arial"/>
              <a:cs typeface="Arial"/>
              <a:sym typeface="Arial"/>
            </a:endParaRPr>
          </a:p>
        </p:txBody>
      </p:sp>
      <p:pic>
        <p:nvPicPr>
          <p:cNvPr descr="Screen Clipping" id="146" name="Google Shape;146;p9"/>
          <p:cNvPicPr preferRelativeResize="0"/>
          <p:nvPr>
            <p:ph idx="1" type="body"/>
          </p:nvPr>
        </p:nvPicPr>
        <p:blipFill rotWithShape="1">
          <a:blip r:embed="rId3">
            <a:alphaModFix/>
          </a:blip>
          <a:srcRect b="9230" l="0" r="0" t="0"/>
          <a:stretch/>
        </p:blipFill>
        <p:spPr>
          <a:xfrm>
            <a:off x="650260" y="2651712"/>
            <a:ext cx="6735115" cy="1936913"/>
          </a:xfrm>
          <a:prstGeom prst="rect">
            <a:avLst/>
          </a:prstGeom>
          <a:noFill/>
          <a:ln>
            <a:noFill/>
          </a:ln>
        </p:spPr>
      </p:pic>
      <p:pic>
        <p:nvPicPr>
          <p:cNvPr descr="Screen Clipping" id="147" name="Google Shape;147;p9"/>
          <p:cNvPicPr preferRelativeResize="0"/>
          <p:nvPr/>
        </p:nvPicPr>
        <p:blipFill rotWithShape="1">
          <a:blip r:embed="rId4">
            <a:alphaModFix/>
          </a:blip>
          <a:srcRect b="0" l="0" r="0" t="0"/>
          <a:stretch/>
        </p:blipFill>
        <p:spPr>
          <a:xfrm>
            <a:off x="10341033" y="83128"/>
            <a:ext cx="1587731" cy="1411316"/>
          </a:xfrm>
          <a:prstGeom prst="rect">
            <a:avLst/>
          </a:prstGeom>
          <a:noFill/>
          <a:ln>
            <a:noFill/>
          </a:ln>
        </p:spPr>
      </p:pic>
      <p:sp>
        <p:nvSpPr>
          <p:cNvPr id="148" name="Google Shape;148;p9"/>
          <p:cNvSpPr txBox="1"/>
          <p:nvPr/>
        </p:nvSpPr>
        <p:spPr>
          <a:xfrm>
            <a:off x="689956" y="2136371"/>
            <a:ext cx="38487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Autumn Term</a:t>
            </a:r>
            <a:endParaRPr b="1"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2023-10-10T13:59:49Z</dcterms:created>
  <dc:creator>Ms N. Hussain</dc:creator>
</cp:coreProperties>
</file>