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D2C01B-257D-4046-A1E1-9C1440500F05}">
  <a:tblStyle styleId="{9ED2C01B-257D-4046-A1E1-9C1440500F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424563d9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9424563d9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431d808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431d808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424563d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424563d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424563d9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424563d9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424563d9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9424563d9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4ba40852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4ba40852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16d5b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16d5b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dn.realsmart.co.uk/rokeby/uploads/2023/10/25084720/Science-Long-Term-Plan.pdf" TargetMode="External"/><Relationship Id="rId4" Type="http://schemas.openxmlformats.org/officeDocument/2006/relationships/hyperlink" Target="https://www.pearsonactivelearn.com/app/home" TargetMode="External"/><Relationship Id="rId5" Type="http://schemas.openxmlformats.org/officeDocument/2006/relationships/hyperlink" Target="https://www.classcharts.com/account/login?redirect=%2Flesson%2Findex" TargetMode="External"/><Relationship Id="rId6" Type="http://schemas.openxmlformats.org/officeDocument/2006/relationships/hyperlink" Target="https://nationalcareers.service.gov.uk/job-categories/science-and-research" TargetMode="External"/><Relationship Id="rId7" Type="http://schemas.openxmlformats.org/officeDocument/2006/relationships/hyperlink" Target="https://nationalcareers.service.gov.uk/job-categories/science-and-research" TargetMode="External"/><Relationship Id="rId8" Type="http://schemas.openxmlformats.org/officeDocument/2006/relationships/hyperlink" Target="https://nationalcareers.service.gov.uk/job-categories/science-and-re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34513" y="305300"/>
            <a:ext cx="4074974" cy="40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reflection blurRad="0" dir="5400000" dist="38100" endA="0" endPos="30000" fadeDir="5400012" kx="0" rotWithShape="0" algn="bl" stA="1000" stPos="0" sy="-100000" ky="0"/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Science @Rokeby</a:t>
            </a: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42978">
            <a:off x="479977" y="312350"/>
            <a:ext cx="1492223" cy="177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36065">
            <a:off x="7275904" y="300647"/>
            <a:ext cx="1381094" cy="180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024" y="2758725"/>
            <a:ext cx="1612900" cy="215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0775" y="2758725"/>
            <a:ext cx="1699123" cy="217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Our curriculum</a:t>
            </a:r>
            <a:endParaRPr b="1" u="sng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1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Disciplinary </a:t>
            </a:r>
            <a:r>
              <a:rPr b="1" i="1" lang="en"/>
              <a:t>knowledge - 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Refers to how scientific knowledge is generated and grow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NC - working scientifically.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focus on the four content areas: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Knowledge of method used to answer scientific questions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Knowledge of apparatus, techniques and measurement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Knowledge of data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Using evidence to develop explanations 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424300" y="4641150"/>
            <a:ext cx="36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7B7B7"/>
                </a:solidFill>
              </a:rPr>
              <a:t>Ofsted Research Review - 29th April 2021</a:t>
            </a:r>
            <a:endParaRPr b="1">
              <a:solidFill>
                <a:srgbClr val="B7B7B7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34513" y="305300"/>
            <a:ext cx="4074974" cy="40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850" y="413250"/>
            <a:ext cx="8411201" cy="4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2534513" y="305300"/>
            <a:ext cx="4074974" cy="40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Curriculum progression</a:t>
            </a:r>
            <a:endParaRPr b="1" u="sng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means to get better in science?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Curriculum</a:t>
            </a:r>
            <a:r>
              <a:rPr lang="en"/>
              <a:t> is sequenced to build pupils’ knowledge  and understanding of substantive and </a:t>
            </a:r>
            <a:r>
              <a:rPr lang="en"/>
              <a:t>disciplinary</a:t>
            </a:r>
            <a:r>
              <a:rPr lang="en"/>
              <a:t> knowledge. </a:t>
            </a:r>
            <a:r>
              <a:rPr lang="en">
                <a:solidFill>
                  <a:srgbClr val="999999"/>
                </a:solidFill>
              </a:rPr>
              <a:t>[DDP &amp; MER]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Disciplinary knowledge consists of knowledge and procedures.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Curriculum outlines how disciplinary knowledge builds over time.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Pupils are taught about the similarities and differences between the two knowledge.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Scientific processes are always taught with reference to substantive knowledge. 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5424300" y="4641150"/>
            <a:ext cx="36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7B7B7"/>
                </a:solidFill>
              </a:rPr>
              <a:t>Ofsted Research Review - 29th April 2021</a:t>
            </a:r>
            <a:endParaRPr b="1">
              <a:solidFill>
                <a:srgbClr val="B7B7B7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34513" y="305300"/>
            <a:ext cx="4074974" cy="40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Teaching the curriculum and assessment</a:t>
            </a:r>
            <a:endParaRPr b="1" u="sng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03050" y="1224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Pedagogy</a:t>
            </a:r>
            <a:endParaRPr b="1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Content match the requirements of 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Teachers are aware of the capacity of the working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Systematic teaching techniques. </a:t>
            </a:r>
            <a:r>
              <a:rPr lang="en">
                <a:solidFill>
                  <a:srgbClr val="B7B7B7"/>
                </a:solidFill>
              </a:rPr>
              <a:t>[principles of instructions]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Assessment</a:t>
            </a:r>
            <a:endParaRPr b="1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Both teachers and pupils are aware of the different types of assessments.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Assessments are not a burden on a teacher’s time. </a:t>
            </a:r>
            <a:r>
              <a:rPr lang="en">
                <a:solidFill>
                  <a:srgbClr val="B7B7B7"/>
                </a:solidFill>
              </a:rPr>
              <a:t>[marking policy and review]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Regular moderations.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5424300" y="4641150"/>
            <a:ext cx="36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7B7B7"/>
                </a:solidFill>
              </a:rPr>
              <a:t>Ofsted Research Review - 29th April 2021</a:t>
            </a:r>
            <a:endParaRPr b="1">
              <a:solidFill>
                <a:srgbClr val="B7B7B7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34513" y="305300"/>
            <a:ext cx="4074974" cy="40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Science for all</a:t>
            </a:r>
            <a:endParaRPr b="1" u="sng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Extra curricular activities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Science club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Interventions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Careers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Online workshops. </a:t>
            </a:r>
            <a:r>
              <a:rPr lang="en">
                <a:solidFill>
                  <a:srgbClr val="999999"/>
                </a:solidFill>
              </a:rPr>
              <a:t>[medic mentor]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Educational visits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Online resources.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Learning resources.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34513" y="305300"/>
            <a:ext cx="4074974" cy="40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750" y="1017725"/>
            <a:ext cx="4223550" cy="39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Our </a:t>
            </a:r>
            <a:r>
              <a:rPr b="1" lang="en" u="sng"/>
              <a:t>Results</a:t>
            </a:r>
            <a:endParaRPr b="1" u="sng"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Triple science 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Combined science - 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34513" y="305300"/>
            <a:ext cx="4074974" cy="40749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19"/>
          <p:cNvGraphicFramePr/>
          <p:nvPr/>
        </p:nvGraphicFramePr>
        <p:xfrm>
          <a:off x="881950" y="169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{9ED2C01B-257D-4046-A1E1-9C1440500F05}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Academic year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% 9-7 (B, C, P)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% 9-5 (B, C, P)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34.5, 44.8, 55.2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93, 93, 96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64.5, 74.2, 61.3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96.8, 96.8, 96.8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6" name="Google Shape;106;p19"/>
          <p:cNvGraphicFramePr/>
          <p:nvPr/>
        </p:nvGraphicFramePr>
        <p:xfrm>
          <a:off x="881950" y="34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{9ED2C01B-257D-4046-A1E1-9C1440500F05}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Academic year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% 9-7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% 9-5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FAQs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What is my son learning in science?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Where can I get the learning resources for my son?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can I help my son with his science learning?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How is homework set the monitored?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I monitor the progress of my son?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6"/>
              </a:rPr>
              <a:t>What are the </a:t>
            </a:r>
            <a:r>
              <a:rPr lang="en" u="sng">
                <a:solidFill>
                  <a:schemeClr val="hlink"/>
                </a:solidFill>
                <a:hlinkClick r:id="rId7"/>
              </a:rPr>
              <a:t>career</a:t>
            </a:r>
            <a:r>
              <a:rPr lang="en" u="sng">
                <a:solidFill>
                  <a:schemeClr val="hlink"/>
                </a:solidFill>
                <a:hlinkClick r:id="rId8"/>
              </a:rPr>
              <a:t> opportunities for the students of science?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