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3" r:id="rId4"/>
  </p:sldMasterIdLst>
  <p:sldIdLst>
    <p:sldId id="256" r:id="rId5"/>
    <p:sldId id="282" r:id="rId6"/>
    <p:sldId id="283" r:id="rId7"/>
    <p:sldId id="280" r:id="rId8"/>
    <p:sldId id="281" r:id="rId9"/>
    <p:sldId id="259" r:id="rId10"/>
    <p:sldId id="258" r:id="rId11"/>
    <p:sldId id="260" r:id="rId12"/>
    <p:sldId id="261" r:id="rId13"/>
    <p:sldId id="263" r:id="rId14"/>
    <p:sldId id="266" r:id="rId15"/>
    <p:sldId id="264" r:id="rId16"/>
    <p:sldId id="275" r:id="rId17"/>
    <p:sldId id="265" r:id="rId18"/>
    <p:sldId id="267" r:id="rId19"/>
    <p:sldId id="269" r:id="rId20"/>
    <p:sldId id="270" r:id="rId21"/>
    <p:sldId id="271" r:id="rId22"/>
    <p:sldId id="276" r:id="rId23"/>
    <p:sldId id="268" r:id="rId24"/>
    <p:sldId id="284" r:id="rId25"/>
    <p:sldId id="285" r:id="rId26"/>
    <p:sldId id="286" r:id="rId27"/>
    <p:sldId id="28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5C8"/>
    <a:srgbClr val="C8FAD9"/>
    <a:srgbClr val="AAFA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00A860-6081-AC54-EA0B-22D88A449A57}" v="418" dt="2025-11-10T15:12:12.1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3" name="Title Placeholder 1">
            <a:extLst>
              <a:ext uri="{FF2B5EF4-FFF2-40B4-BE49-F238E27FC236}">
                <a16:creationId xmlns:a16="http://schemas.microsoft.com/office/drawing/2014/main" id="{DF3F69F8-CE97-4C13-9A20-A1EA09BF40BC}"/>
              </a:ext>
            </a:extLst>
          </p:cNvPr>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4" name="Text Placeholder 2">
            <a:extLst>
              <a:ext uri="{FF2B5EF4-FFF2-40B4-BE49-F238E27FC236}">
                <a16:creationId xmlns:a16="http://schemas.microsoft.com/office/drawing/2014/main" id="{B83BC466-420E-40C3-B3F6-DFE924CBF361}"/>
              </a:ext>
            </a:extLst>
          </p:cNvPr>
          <p:cNvSpPr>
            <a:spLocks noGrp="1"/>
          </p:cNvSpPr>
          <p:nvPr>
            <p:ph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7" name="Picture 36">
            <a:extLst>
              <a:ext uri="{FF2B5EF4-FFF2-40B4-BE49-F238E27FC236}">
                <a16:creationId xmlns:a16="http://schemas.microsoft.com/office/drawing/2014/main" id="{11C13C4E-B3E9-45AC-88D5-00F22D4AB32C}"/>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3108" b="10452"/>
          <a:stretch/>
        </p:blipFill>
        <p:spPr>
          <a:xfrm>
            <a:off x="7806186" y="4865298"/>
            <a:ext cx="4385814" cy="1992702"/>
          </a:xfrm>
          <a:prstGeom prst="rect">
            <a:avLst/>
          </a:prstGeom>
        </p:spPr>
      </p:pic>
      <p:pic>
        <p:nvPicPr>
          <p:cNvPr id="38" name="Picture 37">
            <a:extLst>
              <a:ext uri="{FF2B5EF4-FFF2-40B4-BE49-F238E27FC236}">
                <a16:creationId xmlns:a16="http://schemas.microsoft.com/office/drawing/2014/main" id="{99544F40-6147-4438-88B8-F8893B840B4B}"/>
              </a:ext>
            </a:extLst>
          </p:cNvPr>
          <p:cNvPicPr>
            <a:picLocks noChangeAspect="1"/>
          </p:cNvPicPr>
          <p:nvPr userDrawn="1"/>
        </p:nvPicPr>
        <p:blipFill rotWithShape="1">
          <a:blip r:embed="rId3" cstate="print">
            <a:alphaModFix amt="20000"/>
            <a:extLst>
              <a:ext uri="{28A0092B-C50C-407E-A947-70E740481C1C}">
                <a14:useLocalDpi xmlns:a14="http://schemas.microsoft.com/office/drawing/2010/main" val="0"/>
              </a:ext>
            </a:extLst>
          </a:blip>
          <a:srcRect b="22500"/>
          <a:stretch/>
        </p:blipFill>
        <p:spPr>
          <a:xfrm rot="10800000">
            <a:off x="-299363" y="-2816"/>
            <a:ext cx="12587360" cy="1495185"/>
          </a:xfrm>
          <a:prstGeom prst="rect">
            <a:avLst/>
          </a:prstGeom>
        </p:spPr>
      </p:pic>
    </p:spTree>
    <p:extLst>
      <p:ext uri="{BB962C8B-B14F-4D97-AF65-F5344CB8AC3E}">
        <p14:creationId xmlns:p14="http://schemas.microsoft.com/office/powerpoint/2010/main" val="2685553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205133" y="6041362"/>
            <a:ext cx="911939" cy="365125"/>
          </a:xfrm>
          <a:prstGeom prst="rect">
            <a:avLst/>
          </a:prstGeom>
        </p:spPr>
        <p:txBody>
          <a:bodyPr/>
          <a:lstStyle/>
          <a:p>
            <a:fld id="{F2EA3EA1-FD99-4A58-B2FD-908A48FB0AFA}" type="datetimeFigureOut">
              <a:rPr lang="en-GB" smtClean="0"/>
              <a:t>20/04/2026</a:t>
            </a:fld>
            <a:endParaRPr lang="en-GB"/>
          </a:p>
        </p:txBody>
      </p:sp>
      <p:sp>
        <p:nvSpPr>
          <p:cNvPr id="5" name="Footer Placeholder 4"/>
          <p:cNvSpPr>
            <a:spLocks noGrp="1"/>
          </p:cNvSpPr>
          <p:nvPr>
            <p:ph type="ftr" sz="quarter" idx="11"/>
          </p:nvPr>
        </p:nvSpPr>
        <p:spPr>
          <a:xfrm>
            <a:off x="677334" y="6041362"/>
            <a:ext cx="6297612"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8590663" y="6041362"/>
            <a:ext cx="683339" cy="365125"/>
          </a:xfrm>
          <a:prstGeom prst="rect">
            <a:avLst/>
          </a:prstGeom>
        </p:spPr>
        <p:txBody>
          <a:bodyPr/>
          <a:lstStyle/>
          <a:p>
            <a:fld id="{930DE2F5-E8BD-4229-B475-E688A9B25771}" type="slidenum">
              <a:rPr lang="en-GB" smtClean="0"/>
              <a:t>‹#›</a:t>
            </a:fld>
            <a:endParaRPr lang="en-GB"/>
          </a:p>
        </p:txBody>
      </p:sp>
    </p:spTree>
    <p:extLst>
      <p:ext uri="{BB962C8B-B14F-4D97-AF65-F5344CB8AC3E}">
        <p14:creationId xmlns:p14="http://schemas.microsoft.com/office/powerpoint/2010/main" val="1898289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a:xfrm>
            <a:off x="7205133" y="6041362"/>
            <a:ext cx="911939" cy="365125"/>
          </a:xfrm>
          <a:prstGeom prst="rect">
            <a:avLst/>
          </a:prstGeom>
        </p:spPr>
        <p:txBody>
          <a:bodyPr/>
          <a:lstStyle/>
          <a:p>
            <a:fld id="{F2EA3EA1-FD99-4A58-B2FD-908A48FB0AFA}" type="datetimeFigureOut">
              <a:rPr lang="en-GB" smtClean="0"/>
              <a:t>20/04/2026</a:t>
            </a:fld>
            <a:endParaRPr lang="en-GB"/>
          </a:p>
        </p:txBody>
      </p:sp>
      <p:sp>
        <p:nvSpPr>
          <p:cNvPr id="4" name="Footer Placeholder 3"/>
          <p:cNvSpPr>
            <a:spLocks noGrp="1"/>
          </p:cNvSpPr>
          <p:nvPr>
            <p:ph type="ftr" sz="quarter" idx="11"/>
          </p:nvPr>
        </p:nvSpPr>
        <p:spPr>
          <a:xfrm>
            <a:off x="677334" y="6041362"/>
            <a:ext cx="6297612"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8590663" y="6041362"/>
            <a:ext cx="683339" cy="365125"/>
          </a:xfrm>
          <a:prstGeom prst="rect">
            <a:avLst/>
          </a:prstGeom>
        </p:spPr>
        <p:txBody>
          <a:bodyPr/>
          <a:lstStyle/>
          <a:p>
            <a:fld id="{930DE2F5-E8BD-4229-B475-E688A9B25771}" type="slidenum">
              <a:rPr lang="en-GB" smtClean="0"/>
              <a:t>‹#›</a:t>
            </a:fld>
            <a:endParaRPr lang="en-GB"/>
          </a:p>
        </p:txBody>
      </p:sp>
    </p:spTree>
    <p:extLst>
      <p:ext uri="{BB962C8B-B14F-4D97-AF65-F5344CB8AC3E}">
        <p14:creationId xmlns:p14="http://schemas.microsoft.com/office/powerpoint/2010/main" val="38873722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F5C8"/>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A11BA92-A8F2-4CA5-B7D2-622D5F2C1C2B}"/>
              </a:ext>
            </a:extLst>
          </p:cNvPr>
          <p:cNvPicPr>
            <a:picLocks noChangeAspect="1"/>
          </p:cNvPicPr>
          <p:nvPr userDrawn="1"/>
        </p:nvPicPr>
        <p:blipFill rotWithShape="1">
          <a:blip r:embed="rId5" cstate="print">
            <a:alphaModFix amt="20000"/>
            <a:extLst>
              <a:ext uri="{28A0092B-C50C-407E-A947-70E740481C1C}">
                <a14:useLocalDpi xmlns:a14="http://schemas.microsoft.com/office/drawing/2010/main" val="0"/>
              </a:ext>
            </a:extLst>
          </a:blip>
          <a:srcRect b="22500"/>
          <a:stretch/>
        </p:blipFill>
        <p:spPr>
          <a:xfrm rot="10800000">
            <a:off x="-299363" y="-2816"/>
            <a:ext cx="12587360" cy="1495185"/>
          </a:xfrm>
          <a:prstGeom prst="rect">
            <a:avLst/>
          </a:prstGeom>
        </p:spPr>
      </p:pic>
      <p:sp>
        <p:nvSpPr>
          <p:cNvPr id="2" name="Title Placeholder 1"/>
          <p:cNvSpPr>
            <a:spLocks noGrp="1"/>
          </p:cNvSpPr>
          <p:nvPr>
            <p:ph type="title"/>
          </p:nvPr>
        </p:nvSpPr>
        <p:spPr>
          <a:xfrm>
            <a:off x="677334" y="609600"/>
            <a:ext cx="8596668" cy="649857"/>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9C9A0166-5EB7-4F62-9BF7-B84F7C6726C2}"/>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r="3108" b="10452"/>
          <a:stretch/>
        </p:blipFill>
        <p:spPr>
          <a:xfrm>
            <a:off x="7806186" y="4865298"/>
            <a:ext cx="4385814" cy="1992702"/>
          </a:xfrm>
          <a:prstGeom prst="rect">
            <a:avLst/>
          </a:prstGeom>
        </p:spPr>
      </p:pic>
    </p:spTree>
    <p:extLst>
      <p:ext uri="{BB962C8B-B14F-4D97-AF65-F5344CB8AC3E}">
        <p14:creationId xmlns:p14="http://schemas.microsoft.com/office/powerpoint/2010/main" val="693195885"/>
      </p:ext>
    </p:extLst>
  </p:cSld>
  <p:clrMap bg1="lt1" tx1="dk1" bg2="lt2" tx2="dk2" accent1="accent1" accent2="accent2" accent3="accent3" accent4="accent4" accent5="accent5" accent6="accent6" hlink="hlink" folHlink="folHlink"/>
  <p:sldLayoutIdLst>
    <p:sldLayoutId id="2147484034" r:id="rId1"/>
    <p:sldLayoutId id="2147484035" r:id="rId2"/>
    <p:sldLayoutId id="2147484039" r:id="rId3"/>
  </p:sldLayoutIdLst>
  <p:txStyles>
    <p:titleStyle>
      <a:lvl1pPr algn="l" defTabSz="457200" rtl="0" eaLnBrk="1" latinLnBrk="0" hangingPunct="1">
        <a:spcBef>
          <a:spcPct val="0"/>
        </a:spcBef>
        <a:buNone/>
        <a:defRPr sz="3600" kern="1200">
          <a:solidFill>
            <a:schemeClr val="tx1">
              <a:lumMod val="75000"/>
              <a:lumOff val="25000"/>
            </a:schemeClr>
          </a:solidFill>
          <a:latin typeface="Bookman Old Style" panose="02050604050505020204" pitchFamily="18"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Layout" Target="../slideLayouts/slideLayout2.xml"/><Relationship Id="rId1" Type="http://schemas.openxmlformats.org/officeDocument/2006/relationships/video" Target="https://www.youtube.com/embed/abZ49B75ljg?feature=oembed" TargetMode="Externa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worcestershire.gov.uk/council-services/schools-education-and-learning/send-local-offer" TargetMode="External"/><Relationship Id="rId2" Type="http://schemas.openxmlformats.org/officeDocument/2006/relationships/slide" Target="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SEND@rss.shiresmat.org.uk" TargetMode="Externa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hyperlink" Target="mailto:mmcnamee@rss.shiresmat.org.uk" TargetMode="External"/><Relationship Id="rId5" Type="http://schemas.openxmlformats.org/officeDocument/2006/relationships/hyperlink" Target="mailto:jpowell@rss.shiresmat.org.uk" TargetMode="External"/><Relationship Id="rId4" Type="http://schemas.openxmlformats.org/officeDocument/2006/relationships/hyperlink" Target="mailto:jworton@rss.shiresmat.org.uk"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ridgewaysecondary.org.uk/safeguarding-students/early-help/" TargetMode="External"/><Relationship Id="rId2" Type="http://schemas.openxmlformats.org/officeDocument/2006/relationships/slide" Target="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7.xml"/><Relationship Id="rId7" Type="http://schemas.openxmlformats.org/officeDocument/2006/relationships/slide" Target="slide11.xml"/><Relationship Id="rId2" Type="http://schemas.openxmlformats.org/officeDocument/2006/relationships/slide" Target="slide6.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15.xml"/><Relationship Id="rId5" Type="http://schemas.openxmlformats.org/officeDocument/2006/relationships/slide" Target="slide9.xml"/><Relationship Id="rId10" Type="http://schemas.openxmlformats.org/officeDocument/2006/relationships/slide" Target="slide14.xml"/><Relationship Id="rId4" Type="http://schemas.openxmlformats.org/officeDocument/2006/relationships/slide" Target="slide8.xml"/><Relationship Id="rId9" Type="http://schemas.openxmlformats.org/officeDocument/2006/relationships/slide" Target="slide13.xml"/></Relationships>
</file>

<file path=ppt/slides/_rels/slide5.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16.xml"/><Relationship Id="rId7" Type="http://schemas.openxmlformats.org/officeDocument/2006/relationships/slide" Target="slide20.xml"/><Relationship Id="rId2" Type="http://schemas.openxmlformats.org/officeDocument/2006/relationships/slide" Target="slide15.xml"/><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8.xml"/><Relationship Id="rId10" Type="http://schemas.openxmlformats.org/officeDocument/2006/relationships/slide" Target="slide23.xml"/><Relationship Id="rId4" Type="http://schemas.openxmlformats.org/officeDocument/2006/relationships/slide" Target="slide17.xml"/><Relationship Id="rId9" Type="http://schemas.openxmlformats.org/officeDocument/2006/relationships/slide" Target="slide22.xml"/></Relationships>
</file>

<file path=ppt/slides/_rels/slide6.xml.rels><?xml version="1.0" encoding="UTF-8" standalone="yes"?>
<Relationships xmlns="http://schemas.openxmlformats.org/package/2006/relationships"><Relationship Id="rId3" Type="http://schemas.openxmlformats.org/officeDocument/2006/relationships/hyperlink" Target="mailto:send@rss.shiresmat.org.uk" TargetMode="External"/><Relationship Id="rId2" Type="http://schemas.openxmlformats.org/officeDocument/2006/relationships/slide" Target="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worcestershire.gov.uk/worcestershire-children-first-education-services/support-services/improving-schools-and-settings/early-years/early-years-inclusion/supporting-parents-send-journey" TargetMode="External"/><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6981" y="1722427"/>
            <a:ext cx="8627022" cy="2328409"/>
          </a:xfrm>
        </p:spPr>
        <p:txBody>
          <a:bodyPr>
            <a:normAutofit/>
          </a:bodyPr>
          <a:lstStyle/>
          <a:p>
            <a:pPr>
              <a:lnSpc>
                <a:spcPct val="90000"/>
              </a:lnSpc>
            </a:pPr>
            <a:br>
              <a:rPr lang="en-GB" sz="3800"/>
            </a:br>
            <a:r>
              <a:rPr lang="en-GB" sz="3800"/>
              <a:t>Special Educational Needs Information Report</a:t>
            </a:r>
          </a:p>
        </p:txBody>
      </p:sp>
      <p:sp>
        <p:nvSpPr>
          <p:cNvPr id="5" name="TextBox 4">
            <a:extLst>
              <a:ext uri="{FF2B5EF4-FFF2-40B4-BE49-F238E27FC236}">
                <a16:creationId xmlns:a16="http://schemas.microsoft.com/office/drawing/2014/main" id="{45FC2B23-8A20-43F1-A5AE-AB8AFDCDE88C}"/>
              </a:ext>
            </a:extLst>
          </p:cNvPr>
          <p:cNvSpPr txBox="1"/>
          <p:nvPr/>
        </p:nvSpPr>
        <p:spPr>
          <a:xfrm>
            <a:off x="646981" y="4050836"/>
            <a:ext cx="8850702" cy="369332"/>
          </a:xfrm>
          <a:prstGeom prst="rect">
            <a:avLst/>
          </a:prstGeom>
          <a:noFill/>
        </p:spPr>
        <p:txBody>
          <a:bodyPr wrap="square" rtlCol="0">
            <a:spAutoFit/>
          </a:bodyPr>
          <a:lstStyle/>
          <a:p>
            <a:r>
              <a:rPr lang="en-GB">
                <a:latin typeface="Open Sans" panose="020B0606030504020204" pitchFamily="34" charset="0"/>
                <a:ea typeface="Open Sans" panose="020B0606030504020204" pitchFamily="34" charset="0"/>
                <a:cs typeface="Open Sans" panose="020B0606030504020204" pitchFamily="34" charset="0"/>
              </a:rPr>
              <a:t>How we support children with special education needs and disabilities</a:t>
            </a:r>
          </a:p>
        </p:txBody>
      </p:sp>
      <p:pic>
        <p:nvPicPr>
          <p:cNvPr id="6" name="Picture 5" descr="A logo for a school&#10;&#10;Description automatically generated">
            <a:extLst>
              <a:ext uri="{FF2B5EF4-FFF2-40B4-BE49-F238E27FC236}">
                <a16:creationId xmlns:a16="http://schemas.microsoft.com/office/drawing/2014/main" id="{E739A0D5-8557-44B1-8CF1-04482F5AD6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760892"/>
            <a:ext cx="2811543" cy="1987685"/>
          </a:xfrm>
          <a:prstGeom prst="rect">
            <a:avLst/>
          </a:prstGeom>
        </p:spPr>
      </p:pic>
    </p:spTree>
    <p:extLst>
      <p:ext uri="{BB962C8B-B14F-4D97-AF65-F5344CB8AC3E}">
        <p14:creationId xmlns:p14="http://schemas.microsoft.com/office/powerpoint/2010/main" val="761679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will the curriculum be matched to my child’s needs?</a:t>
            </a:r>
          </a:p>
        </p:txBody>
      </p:sp>
      <p:sp>
        <p:nvSpPr>
          <p:cNvPr id="6" name="Rectangle: Rounded Corners 5">
            <a:extLst>
              <a:ext uri="{FF2B5EF4-FFF2-40B4-BE49-F238E27FC236}">
                <a16:creationId xmlns:a16="http://schemas.microsoft.com/office/drawing/2014/main" id="{8E3F3CD7-E5DE-4AA3-AE4B-890A9A7C3960}"/>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7D053C17-1A68-1AAE-6330-51A857CB8B45}"/>
              </a:ext>
            </a:extLst>
          </p:cNvPr>
          <p:cNvSpPr txBox="1"/>
          <p:nvPr/>
        </p:nvSpPr>
        <p:spPr>
          <a:xfrm>
            <a:off x="4433369" y="1901723"/>
            <a:ext cx="7628426" cy="2462213"/>
          </a:xfrm>
          <a:prstGeom prst="rect">
            <a:avLst/>
          </a:prstGeom>
          <a:noFill/>
        </p:spPr>
        <p:txBody>
          <a:bodyPr wrap="square" lIns="91440" tIns="45720" rIns="91440" bIns="45720" anchor="t">
            <a:spAutoFit/>
          </a:bodyPr>
          <a:lstStyle/>
          <a:p>
            <a:pPr fontAlgn="base"/>
            <a:r>
              <a:rPr lang="en-GB" sz="1400" dirty="0">
                <a:latin typeface="Lato"/>
                <a:ea typeface="Lato"/>
                <a:cs typeface="Lato"/>
              </a:rPr>
              <a:t>We continue to review and adapt our curriculum as part of a rolling programme within school to ensure adaptive teaching is embedded throughout. All our teachers are clear on the expectations of high-quality universal provision, and this was monitored regularly by the leadership team through our quality assurance cycle. </a:t>
            </a:r>
          </a:p>
          <a:p>
            <a:pPr algn="l" fontAlgn="base"/>
            <a:endParaRPr lang="en-GB" sz="1400">
              <a:latin typeface="Lato"/>
              <a:ea typeface="Lato"/>
              <a:cs typeface="Lato"/>
            </a:endParaRPr>
          </a:p>
          <a:p>
            <a:pPr algn="l" fontAlgn="base"/>
            <a:r>
              <a:rPr lang="en-GB" sz="1400" dirty="0">
                <a:latin typeface="Lato"/>
                <a:ea typeface="Lato"/>
                <a:cs typeface="Lato"/>
              </a:rPr>
              <a:t>Our approach to the curriculum is context driven and we ensure the subjects offered suit the needs of each cohort. This is evident in the Key Stage 4 offer which changes from year to year to reflect the needs of the students. We also offer a more bespoke curriculum for some students with severe and complex needs. Staff work closely with students and families to regularly review students' progress and adapt plans to ensure the needs of students are met in the best way possible.  </a:t>
            </a:r>
          </a:p>
        </p:txBody>
      </p:sp>
    </p:spTree>
    <p:extLst>
      <p:ext uri="{BB962C8B-B14F-4D97-AF65-F5344CB8AC3E}">
        <p14:creationId xmlns:p14="http://schemas.microsoft.com/office/powerpoint/2010/main" val="3423981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are the schools resources allocated and matched to children’s special educational needs?</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buNone/>
            </a:pPr>
            <a:endParaRPr lang="en-GB"/>
          </a:p>
          <a:p>
            <a:pPr marL="0" indent="0">
              <a:buNone/>
            </a:pPr>
            <a:endParaRPr lang="en-GB"/>
          </a:p>
          <a:p>
            <a:pPr marL="0" indent="0">
              <a:buNone/>
            </a:pPr>
            <a:endParaRPr lang="en-GB"/>
          </a:p>
        </p:txBody>
      </p:sp>
      <p:sp>
        <p:nvSpPr>
          <p:cNvPr id="6" name="Rectangle: Rounded Corners 5">
            <a:extLst>
              <a:ext uri="{FF2B5EF4-FFF2-40B4-BE49-F238E27FC236}">
                <a16:creationId xmlns:a16="http://schemas.microsoft.com/office/drawing/2014/main" id="{3C4C9524-2E7B-4DD6-BA9C-BD7A10572A86}"/>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pic>
        <p:nvPicPr>
          <p:cNvPr id="5" name="Picture 4">
            <a:extLst>
              <a:ext uri="{FF2B5EF4-FFF2-40B4-BE49-F238E27FC236}">
                <a16:creationId xmlns:a16="http://schemas.microsoft.com/office/drawing/2014/main" id="{B4E7F4A2-4126-0C2F-C3AD-C8063C8C0165}"/>
              </a:ext>
            </a:extLst>
          </p:cNvPr>
          <p:cNvPicPr>
            <a:picLocks noChangeAspect="1"/>
          </p:cNvPicPr>
          <p:nvPr/>
        </p:nvPicPr>
        <p:blipFill>
          <a:blip r:embed="rId3"/>
          <a:stretch>
            <a:fillRect/>
          </a:stretch>
        </p:blipFill>
        <p:spPr>
          <a:xfrm>
            <a:off x="5266952" y="1154349"/>
            <a:ext cx="4521044" cy="4432570"/>
          </a:xfrm>
          <a:prstGeom prst="rect">
            <a:avLst/>
          </a:prstGeom>
        </p:spPr>
      </p:pic>
    </p:spTree>
    <p:extLst>
      <p:ext uri="{BB962C8B-B14F-4D97-AF65-F5344CB8AC3E}">
        <p14:creationId xmlns:p14="http://schemas.microsoft.com/office/powerpoint/2010/main" val="882887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will the school decide the type of support my child will receive?</a:t>
            </a:r>
          </a:p>
        </p:txBody>
      </p:sp>
      <p:sp>
        <p:nvSpPr>
          <p:cNvPr id="6" name="Rectangle: Rounded Corners 5">
            <a:extLst>
              <a:ext uri="{FF2B5EF4-FFF2-40B4-BE49-F238E27FC236}">
                <a16:creationId xmlns:a16="http://schemas.microsoft.com/office/drawing/2014/main" id="{72C09654-BDD3-45F4-A625-D4734052736A}"/>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3"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pic>
        <p:nvPicPr>
          <p:cNvPr id="5" name="Online Media 4" title="SEN Support in Mainstream Settings- The Graduated Response">
            <a:hlinkClick r:id="" action="ppaction://media"/>
            <a:extLst>
              <a:ext uri="{FF2B5EF4-FFF2-40B4-BE49-F238E27FC236}">
                <a16:creationId xmlns:a16="http://schemas.microsoft.com/office/drawing/2014/main" id="{B10B510B-8336-60BE-6DDC-99A324229990}"/>
              </a:ext>
            </a:extLst>
          </p:cNvPr>
          <p:cNvPicPr>
            <a:picLocks noRot="1" noChangeAspect="1"/>
          </p:cNvPicPr>
          <p:nvPr>
            <a:videoFile r:link="rId1"/>
          </p:nvPr>
        </p:nvPicPr>
        <p:blipFill>
          <a:blip r:embed="rId4"/>
          <a:stretch>
            <a:fillRect/>
          </a:stretch>
        </p:blipFill>
        <p:spPr>
          <a:xfrm>
            <a:off x="4804775" y="1074476"/>
            <a:ext cx="6546322" cy="3698672"/>
          </a:xfrm>
          <a:prstGeom prst="rect">
            <a:avLst/>
          </a:prstGeom>
        </p:spPr>
      </p:pic>
    </p:spTree>
    <p:extLst>
      <p:ext uri="{BB962C8B-B14F-4D97-AF65-F5344CB8AC3E}">
        <p14:creationId xmlns:p14="http://schemas.microsoft.com/office/powerpoint/2010/main" val="473017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does the school judge whether the support has had an impact?</a:t>
            </a:r>
          </a:p>
        </p:txBody>
      </p:sp>
      <p:sp>
        <p:nvSpPr>
          <p:cNvPr id="6" name="Rectangle: Rounded Corners 5">
            <a:extLst>
              <a:ext uri="{FF2B5EF4-FFF2-40B4-BE49-F238E27FC236}">
                <a16:creationId xmlns:a16="http://schemas.microsoft.com/office/drawing/2014/main" id="{147ADBB7-41BE-4359-8EFF-1EAAD063C863}"/>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pic>
        <p:nvPicPr>
          <p:cNvPr id="7" name="Picture 6">
            <a:extLst>
              <a:ext uri="{FF2B5EF4-FFF2-40B4-BE49-F238E27FC236}">
                <a16:creationId xmlns:a16="http://schemas.microsoft.com/office/drawing/2014/main" id="{E95ECDAC-4678-B367-03D0-132B1E534E75}"/>
              </a:ext>
            </a:extLst>
          </p:cNvPr>
          <p:cNvPicPr>
            <a:picLocks noChangeAspect="1"/>
          </p:cNvPicPr>
          <p:nvPr/>
        </p:nvPicPr>
        <p:blipFill>
          <a:blip r:embed="rId3"/>
          <a:stretch>
            <a:fillRect/>
          </a:stretch>
        </p:blipFill>
        <p:spPr>
          <a:xfrm>
            <a:off x="4737456" y="816638"/>
            <a:ext cx="6374624" cy="4599882"/>
          </a:xfrm>
          <a:prstGeom prst="rect">
            <a:avLst/>
          </a:prstGeom>
        </p:spPr>
      </p:pic>
    </p:spTree>
    <p:extLst>
      <p:ext uri="{BB962C8B-B14F-4D97-AF65-F5344CB8AC3E}">
        <p14:creationId xmlns:p14="http://schemas.microsoft.com/office/powerpoint/2010/main" val="2906834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will my child be included in activities outside the classroom including school trips?</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US"/>
          </a:p>
          <a:p>
            <a:pPr marL="0" indent="0">
              <a:lnSpc>
                <a:spcPct val="90000"/>
              </a:lnSpc>
              <a:buNone/>
            </a:pPr>
            <a:endParaRPr lang="en-GB"/>
          </a:p>
        </p:txBody>
      </p:sp>
      <p:sp>
        <p:nvSpPr>
          <p:cNvPr id="6" name="Rectangle: Rounded Corners 5">
            <a:extLst>
              <a:ext uri="{FF2B5EF4-FFF2-40B4-BE49-F238E27FC236}">
                <a16:creationId xmlns:a16="http://schemas.microsoft.com/office/drawing/2014/main" id="{7445FACC-C0CB-4E2B-B387-342EF4A41581}"/>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75484366-F734-EE68-866A-365F9703A2D4}"/>
              </a:ext>
            </a:extLst>
          </p:cNvPr>
          <p:cNvSpPr txBox="1"/>
          <p:nvPr/>
        </p:nvSpPr>
        <p:spPr>
          <a:xfrm>
            <a:off x="4472783" y="1768309"/>
            <a:ext cx="6293796" cy="3416320"/>
          </a:xfrm>
          <a:prstGeom prst="rect">
            <a:avLst/>
          </a:prstGeom>
          <a:noFill/>
        </p:spPr>
        <p:txBody>
          <a:bodyPr wrap="square" lIns="91440" tIns="45720" rIns="91440" bIns="45720" anchor="t">
            <a:spAutoFit/>
          </a:bodyPr>
          <a:lstStyle/>
          <a:p>
            <a:r>
              <a:rPr lang="en-GB" dirty="0"/>
              <a:t>Our extracurricular offer includes:</a:t>
            </a:r>
          </a:p>
          <a:p>
            <a:r>
              <a:rPr lang="en-GB" dirty="0"/>
              <a:t>- After school clubs run by school staff and alternative providers </a:t>
            </a:r>
          </a:p>
          <a:p>
            <a:r>
              <a:rPr lang="en-GB" dirty="0"/>
              <a:t>- A co-ordinated trips offer known as the Ridgeway Promise</a:t>
            </a:r>
          </a:p>
          <a:p>
            <a:r>
              <a:rPr lang="en-GB" dirty="0"/>
              <a:t>- House Events</a:t>
            </a:r>
          </a:p>
          <a:p>
            <a:r>
              <a:rPr lang="en-GB" dirty="0"/>
              <a:t>- Fundraising and charity events</a:t>
            </a:r>
          </a:p>
          <a:p>
            <a:r>
              <a:rPr lang="en-GB" dirty="0"/>
              <a:t>- Leadership opportunities</a:t>
            </a:r>
          </a:p>
          <a:p>
            <a:r>
              <a:rPr lang="en-GB" dirty="0"/>
              <a:t>- Guest speakers</a:t>
            </a:r>
          </a:p>
          <a:p>
            <a:r>
              <a:rPr lang="en-GB" dirty="0"/>
              <a:t>- Duke of Edinburgh Award Schemes</a:t>
            </a:r>
          </a:p>
          <a:p>
            <a:r>
              <a:rPr lang="en-GB" dirty="0"/>
              <a:t>- Camps International</a:t>
            </a:r>
          </a:p>
          <a:p>
            <a:r>
              <a:rPr lang="en-GB" dirty="0"/>
              <a:t>- Work Experience</a:t>
            </a:r>
          </a:p>
          <a:p>
            <a:r>
              <a:rPr lang="en-GB" dirty="0"/>
              <a:t>- Careers Support and Guidance</a:t>
            </a:r>
          </a:p>
        </p:txBody>
      </p:sp>
    </p:spTree>
    <p:extLst>
      <p:ext uri="{BB962C8B-B14F-4D97-AF65-F5344CB8AC3E}">
        <p14:creationId xmlns:p14="http://schemas.microsoft.com/office/powerpoint/2010/main" val="214680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dirty="0">
                <a:latin typeface="Bookman Old Style"/>
              </a:rPr>
              <a:t>What support will there be for my child’s overall </a:t>
            </a:r>
            <a:r>
              <a:rPr lang="en-GB">
                <a:latin typeface="Bookman Old Style"/>
              </a:rPr>
              <a:t>well-being</a:t>
            </a:r>
            <a:r>
              <a:rPr lang="en-GB" dirty="0">
                <a:latin typeface="Bookman Old Style"/>
              </a:rPr>
              <a:t>?</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100"/>
          </a:p>
          <a:p>
            <a:pPr>
              <a:lnSpc>
                <a:spcPct val="90000"/>
              </a:lnSpc>
            </a:pPr>
            <a:endParaRPr lang="en-GB" sz="1100"/>
          </a:p>
          <a:p>
            <a:pPr>
              <a:lnSpc>
                <a:spcPct val="90000"/>
              </a:lnSpc>
            </a:pPr>
            <a:endParaRPr lang="en-GB" sz="1100"/>
          </a:p>
        </p:txBody>
      </p:sp>
      <p:sp>
        <p:nvSpPr>
          <p:cNvPr id="6" name="Rectangle: Rounded Corners 5">
            <a:extLst>
              <a:ext uri="{FF2B5EF4-FFF2-40B4-BE49-F238E27FC236}">
                <a16:creationId xmlns:a16="http://schemas.microsoft.com/office/drawing/2014/main" id="{C86D2597-A99B-4DC5-BEF1-C4A0FC26371E}"/>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CBCB8B05-D30D-5FD4-862C-57E6259F53E8}"/>
              </a:ext>
            </a:extLst>
          </p:cNvPr>
          <p:cNvSpPr txBox="1"/>
          <p:nvPr/>
        </p:nvSpPr>
        <p:spPr>
          <a:xfrm>
            <a:off x="4472783" y="1460500"/>
            <a:ext cx="6293796" cy="3416320"/>
          </a:xfrm>
          <a:prstGeom prst="rect">
            <a:avLst/>
          </a:prstGeom>
          <a:noFill/>
        </p:spPr>
        <p:txBody>
          <a:bodyPr wrap="square">
            <a:spAutoFit/>
          </a:bodyPr>
          <a:lstStyle/>
          <a:p>
            <a:r>
              <a:rPr lang="en-GB"/>
              <a:t>The pastoral and SEND team work incredibly closely to ensure that our SEND learners are never left behind or misunderstood. The safeguarding team has a dedicated member of staff for SEND learners who is experienced and understanding the nuances of supporting those with additional needs. We have extensive support available in school as well as strong links with external agencies. </a:t>
            </a:r>
          </a:p>
          <a:p>
            <a:endParaRPr lang="en-GB"/>
          </a:p>
          <a:p>
            <a:r>
              <a:rPr lang="en-GB"/>
              <a:t>In addition to pastoral support, staff are regularly trained to meet the medical needs of students within school and liaise with families to ensure students can access school safely. </a:t>
            </a:r>
          </a:p>
        </p:txBody>
      </p:sp>
    </p:spTree>
    <p:extLst>
      <p:ext uri="{BB962C8B-B14F-4D97-AF65-F5344CB8AC3E}">
        <p14:creationId xmlns:p14="http://schemas.microsoft.com/office/powerpoint/2010/main" val="2179866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What training have the staff supporting SEND had or what are they having?</a:t>
            </a:r>
          </a:p>
        </p:txBody>
      </p:sp>
      <p:sp>
        <p:nvSpPr>
          <p:cNvPr id="6" name="Rectangle: Rounded Corners 5">
            <a:extLst>
              <a:ext uri="{FF2B5EF4-FFF2-40B4-BE49-F238E27FC236}">
                <a16:creationId xmlns:a16="http://schemas.microsoft.com/office/drawing/2014/main" id="{C230C356-0396-4167-9BA9-5E4A3B1325BE}"/>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ABDAABEB-A1C2-A78E-43C7-8540F5DC3C6F}"/>
              </a:ext>
            </a:extLst>
          </p:cNvPr>
          <p:cNvSpPr txBox="1"/>
          <p:nvPr/>
        </p:nvSpPr>
        <p:spPr>
          <a:xfrm>
            <a:off x="4699046" y="1566240"/>
            <a:ext cx="6964260" cy="3816429"/>
          </a:xfrm>
          <a:prstGeom prst="rect">
            <a:avLst/>
          </a:prstGeom>
          <a:noFill/>
        </p:spPr>
        <p:txBody>
          <a:bodyPr wrap="square" lIns="91440" tIns="45720" rIns="91440" bIns="45720" anchor="t">
            <a:spAutoFit/>
          </a:bodyPr>
          <a:lstStyle/>
          <a:p>
            <a:r>
              <a:rPr lang="en-GB" sz="1400" dirty="0"/>
              <a:t>Staff have been trained in the following:</a:t>
            </a:r>
          </a:p>
          <a:p>
            <a:r>
              <a:rPr lang="en-GB" sz="1400" dirty="0"/>
              <a:t>- Dyslexia</a:t>
            </a:r>
          </a:p>
          <a:p>
            <a:r>
              <a:rPr lang="en-GB" sz="1400" dirty="0"/>
              <a:t>- ADHD</a:t>
            </a:r>
          </a:p>
          <a:p>
            <a:r>
              <a:rPr lang="en-GB" sz="1400" dirty="0"/>
              <a:t>- Autism Education Trust Level 1 and 2</a:t>
            </a:r>
          </a:p>
          <a:p>
            <a:r>
              <a:rPr lang="en-GB" sz="1400" dirty="0"/>
              <a:t>- Exam Access Arrangements</a:t>
            </a:r>
          </a:p>
          <a:p>
            <a:r>
              <a:rPr lang="en-GB" sz="1400" dirty="0"/>
              <a:t>- Mental Health</a:t>
            </a:r>
          </a:p>
          <a:p>
            <a:r>
              <a:rPr lang="en-GB" sz="1400" dirty="0"/>
              <a:t>- Pathological Demand Avoidance</a:t>
            </a:r>
          </a:p>
          <a:p>
            <a:r>
              <a:rPr lang="en-GB" sz="1400" dirty="0"/>
              <a:t>- Autism in Girls</a:t>
            </a:r>
          </a:p>
          <a:p>
            <a:pPr marL="285750" indent="-285750">
              <a:buFontTx/>
              <a:buChar char="-"/>
            </a:pPr>
            <a:r>
              <a:rPr lang="en-GB" sz="1400" dirty="0"/>
              <a:t>Adaptive Teaching </a:t>
            </a:r>
          </a:p>
          <a:p>
            <a:pPr marL="285750" indent="-285750">
              <a:buFontTx/>
              <a:buChar char="-"/>
            </a:pPr>
            <a:r>
              <a:rPr lang="en-GB" sz="1400" dirty="0"/>
              <a:t>Tourette's Syndrome</a:t>
            </a:r>
            <a:r>
              <a:rPr lang="en-GB" dirty="0"/>
              <a:t> </a:t>
            </a:r>
          </a:p>
          <a:p>
            <a:pPr marL="285750" indent="-285750">
              <a:buFontTx/>
              <a:buChar char="-"/>
            </a:pPr>
            <a:endParaRPr lang="en-GB" sz="1400"/>
          </a:p>
          <a:p>
            <a:r>
              <a:rPr lang="en-GB" sz="1400" dirty="0"/>
              <a:t>Our SENCo has completed the mandatory National SENCo Award and is a qualified teacher. We regularly invest time and money in training our staff to improve delivery of universal provision and targeted interventions and to develop enhanced skills and knowledge. Staff meetings regularly update on matters pertaining to special education needs and disability.</a:t>
            </a:r>
          </a:p>
          <a:p>
            <a:endParaRPr lang="en-GB" sz="1400"/>
          </a:p>
        </p:txBody>
      </p:sp>
    </p:spTree>
    <p:extLst>
      <p:ext uri="{BB962C8B-B14F-4D97-AF65-F5344CB8AC3E}">
        <p14:creationId xmlns:p14="http://schemas.microsoft.com/office/powerpoint/2010/main" val="3757597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accessible is the school both indoors and outdoors?</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buNone/>
            </a:pPr>
            <a:endParaRPr lang="en-US"/>
          </a:p>
          <a:p>
            <a:endParaRPr lang="en-US"/>
          </a:p>
        </p:txBody>
      </p:sp>
      <p:sp>
        <p:nvSpPr>
          <p:cNvPr id="9" name="Rectangle: Rounded Corners 8">
            <a:extLst>
              <a:ext uri="{FF2B5EF4-FFF2-40B4-BE49-F238E27FC236}">
                <a16:creationId xmlns:a16="http://schemas.microsoft.com/office/drawing/2014/main" id="{B684B466-C02B-4CD0-A0BC-AEACB1CE205B}"/>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1DADE6A3-34E5-4509-61A9-5DD14903ED5B}"/>
              </a:ext>
            </a:extLst>
          </p:cNvPr>
          <p:cNvSpPr txBox="1"/>
          <p:nvPr/>
        </p:nvSpPr>
        <p:spPr>
          <a:xfrm>
            <a:off x="4956242" y="1917466"/>
            <a:ext cx="6293796" cy="2862322"/>
          </a:xfrm>
          <a:prstGeom prst="rect">
            <a:avLst/>
          </a:prstGeom>
          <a:noFill/>
        </p:spPr>
        <p:txBody>
          <a:bodyPr wrap="square">
            <a:spAutoFit/>
          </a:bodyPr>
          <a:lstStyle/>
          <a:p>
            <a:r>
              <a:rPr lang="en-GB"/>
              <a:t>The school is adapted to suit all needs. SEND learners are at the heart of all decisions the school makes. From all buildings being wheelchair friendly to carpeted floors and distraction free classrooms to benefit learners that struggle with cognitive and sensory difficulties. We are vigilant about making reasonable adjustments, where possible.</a:t>
            </a:r>
          </a:p>
          <a:p>
            <a:endParaRPr lang="en-GB"/>
          </a:p>
          <a:p>
            <a:r>
              <a:rPr lang="en-GB"/>
              <a:t>Our behaviour is exemplary and allows disruption free learning as well as corridor conduct. </a:t>
            </a:r>
          </a:p>
        </p:txBody>
      </p:sp>
    </p:spTree>
    <p:extLst>
      <p:ext uri="{BB962C8B-B14F-4D97-AF65-F5344CB8AC3E}">
        <p14:creationId xmlns:p14="http://schemas.microsoft.com/office/powerpoint/2010/main" val="2629234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are parents involved in the school? How can I get involved?</a:t>
            </a:r>
          </a:p>
        </p:txBody>
      </p:sp>
      <p:sp>
        <p:nvSpPr>
          <p:cNvPr id="7" name="Rectangle: Rounded Corners 6">
            <a:extLst>
              <a:ext uri="{FF2B5EF4-FFF2-40B4-BE49-F238E27FC236}">
                <a16:creationId xmlns:a16="http://schemas.microsoft.com/office/drawing/2014/main" id="{59CC44AD-9963-404C-A3FC-D621E1E497AB}"/>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9F2AF737-7113-F2B4-2533-D7E0F2D4970C}"/>
              </a:ext>
            </a:extLst>
          </p:cNvPr>
          <p:cNvSpPr txBox="1"/>
          <p:nvPr/>
        </p:nvSpPr>
        <p:spPr>
          <a:xfrm>
            <a:off x="4638473" y="1770169"/>
            <a:ext cx="6293796" cy="2585323"/>
          </a:xfrm>
          <a:prstGeom prst="rect">
            <a:avLst/>
          </a:prstGeom>
          <a:noFill/>
        </p:spPr>
        <p:txBody>
          <a:bodyPr wrap="square">
            <a:spAutoFit/>
          </a:bodyPr>
          <a:lstStyle/>
          <a:p>
            <a:r>
              <a:rPr lang="en-GB"/>
              <a:t>Parents are involved in the following ways:</a:t>
            </a:r>
          </a:p>
          <a:p>
            <a:r>
              <a:rPr lang="en-GB"/>
              <a:t>- Open tours</a:t>
            </a:r>
          </a:p>
          <a:p>
            <a:r>
              <a:rPr lang="en-GB"/>
              <a:t>- Half termly parent voice</a:t>
            </a:r>
          </a:p>
          <a:p>
            <a:r>
              <a:rPr lang="en-GB"/>
              <a:t>- SENDCo Appointments</a:t>
            </a:r>
          </a:p>
          <a:p>
            <a:r>
              <a:rPr lang="en-GB"/>
              <a:t>- Pupil Passport Reviews</a:t>
            </a:r>
          </a:p>
          <a:p>
            <a:r>
              <a:rPr lang="en-GB"/>
              <a:t>- Parent Governor opportunities where appropriate</a:t>
            </a:r>
          </a:p>
          <a:p>
            <a:r>
              <a:rPr lang="en-GB"/>
              <a:t>- Parents Evening</a:t>
            </a:r>
          </a:p>
          <a:p>
            <a:pPr marL="285750" indent="-285750">
              <a:buFontTx/>
              <a:buChar char="-"/>
            </a:pPr>
            <a:r>
              <a:rPr lang="en-GB"/>
              <a:t>Social Media Engagement</a:t>
            </a:r>
          </a:p>
          <a:p>
            <a:pPr marL="285750" indent="-285750">
              <a:buFontTx/>
              <a:buChar char="-"/>
            </a:pPr>
            <a:r>
              <a:rPr lang="en-GB"/>
              <a:t>Parent Carer Forum </a:t>
            </a:r>
          </a:p>
        </p:txBody>
      </p:sp>
    </p:spTree>
    <p:extLst>
      <p:ext uri="{BB962C8B-B14F-4D97-AF65-F5344CB8AC3E}">
        <p14:creationId xmlns:p14="http://schemas.microsoft.com/office/powerpoint/2010/main" val="2311177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do children contribute their views about their support and who can help them?</a:t>
            </a:r>
          </a:p>
        </p:txBody>
      </p:sp>
      <p:sp>
        <p:nvSpPr>
          <p:cNvPr id="7" name="Rectangle: Rounded Corners 6">
            <a:extLst>
              <a:ext uri="{FF2B5EF4-FFF2-40B4-BE49-F238E27FC236}">
                <a16:creationId xmlns:a16="http://schemas.microsoft.com/office/drawing/2014/main" id="{BA667BC3-5526-4406-8600-D897F61610C5}"/>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4" name="TextBox 3">
            <a:extLst>
              <a:ext uri="{FF2B5EF4-FFF2-40B4-BE49-F238E27FC236}">
                <a16:creationId xmlns:a16="http://schemas.microsoft.com/office/drawing/2014/main" id="{ADB17832-C250-9A83-EE0D-5A40E8B17C5D}"/>
              </a:ext>
            </a:extLst>
          </p:cNvPr>
          <p:cNvSpPr txBox="1"/>
          <p:nvPr/>
        </p:nvSpPr>
        <p:spPr>
          <a:xfrm>
            <a:off x="4755204" y="1917467"/>
            <a:ext cx="6293796" cy="2308324"/>
          </a:xfrm>
          <a:prstGeom prst="rect">
            <a:avLst/>
          </a:prstGeom>
          <a:noFill/>
        </p:spPr>
        <p:txBody>
          <a:bodyPr wrap="square">
            <a:spAutoFit/>
          </a:bodyPr>
          <a:lstStyle/>
          <a:p>
            <a:r>
              <a:rPr lang="en-GB"/>
              <a:t>Students are involved in the following ways:</a:t>
            </a:r>
          </a:p>
          <a:p>
            <a:r>
              <a:rPr lang="en-GB"/>
              <a:t>- Leadership roles</a:t>
            </a:r>
          </a:p>
          <a:p>
            <a:r>
              <a:rPr lang="en-GB"/>
              <a:t>- Regular check ins</a:t>
            </a:r>
          </a:p>
          <a:p>
            <a:r>
              <a:rPr lang="en-GB"/>
              <a:t>- Half termly student voice</a:t>
            </a:r>
          </a:p>
          <a:p>
            <a:r>
              <a:rPr lang="en-GB"/>
              <a:t>- SEND Team Meetings</a:t>
            </a:r>
          </a:p>
          <a:p>
            <a:r>
              <a:rPr lang="en-GB"/>
              <a:t>- Pupil Passport Reviews</a:t>
            </a:r>
          </a:p>
          <a:p>
            <a:r>
              <a:rPr lang="en-GB"/>
              <a:t>- Assessment feedback</a:t>
            </a:r>
          </a:p>
          <a:p>
            <a:r>
              <a:rPr lang="en-GB"/>
              <a:t>- Form tutor checks</a:t>
            </a:r>
          </a:p>
        </p:txBody>
      </p:sp>
    </p:spTree>
    <p:extLst>
      <p:ext uri="{BB962C8B-B14F-4D97-AF65-F5344CB8AC3E}">
        <p14:creationId xmlns:p14="http://schemas.microsoft.com/office/powerpoint/2010/main" val="3117966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52135-0401-4028-978D-85E0805D481B}"/>
              </a:ext>
            </a:extLst>
          </p:cNvPr>
          <p:cNvSpPr>
            <a:spLocks noGrp="1"/>
          </p:cNvSpPr>
          <p:nvPr>
            <p:ph type="title"/>
          </p:nvPr>
        </p:nvSpPr>
        <p:spPr>
          <a:xfrm>
            <a:off x="616949" y="1449236"/>
            <a:ext cx="9648485" cy="2579299"/>
          </a:xfrm>
        </p:spPr>
        <p:txBody>
          <a:bodyPr>
            <a:normAutofit/>
          </a:bodyPr>
          <a:lstStyle/>
          <a:p>
            <a:br>
              <a:rPr lang="en-US"/>
            </a:br>
            <a:br>
              <a:rPr lang="en-US" sz="2800"/>
            </a:br>
            <a:r>
              <a:rPr lang="en-US" sz="2800"/>
              <a:t>This SEN Information report can be looked through page by page or use the ‘quick links’ to find answers to a specific question.</a:t>
            </a:r>
            <a:endParaRPr lang="en-GB" sz="2800"/>
          </a:p>
        </p:txBody>
      </p:sp>
    </p:spTree>
    <p:extLst>
      <p:ext uri="{BB962C8B-B14F-4D97-AF65-F5344CB8AC3E}">
        <p14:creationId xmlns:p14="http://schemas.microsoft.com/office/powerpoint/2010/main" val="1199968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 name="Straight Connector 30">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What specialist services are available or can be accessed by the school?</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700"/>
          </a:p>
          <a:p>
            <a:pPr marL="0" indent="0">
              <a:lnSpc>
                <a:spcPct val="90000"/>
              </a:lnSpc>
              <a:buNone/>
            </a:pPr>
            <a:endParaRPr lang="en-GB" sz="1700"/>
          </a:p>
          <a:p>
            <a:pPr marL="0" indent="0">
              <a:lnSpc>
                <a:spcPct val="90000"/>
              </a:lnSpc>
              <a:buNone/>
            </a:pPr>
            <a:endParaRPr lang="en-GB" sz="1700"/>
          </a:p>
        </p:txBody>
      </p:sp>
      <p:sp>
        <p:nvSpPr>
          <p:cNvPr id="7" name="Rectangle: Rounded Corners 6">
            <a:extLst>
              <a:ext uri="{FF2B5EF4-FFF2-40B4-BE49-F238E27FC236}">
                <a16:creationId xmlns:a16="http://schemas.microsoft.com/office/drawing/2014/main" id="{607331BC-456E-4610-BDEC-C8FF3FE617BD}"/>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ED086246-94BD-5EC1-3480-14430FE7BA28}"/>
              </a:ext>
            </a:extLst>
          </p:cNvPr>
          <p:cNvSpPr txBox="1"/>
          <p:nvPr/>
        </p:nvSpPr>
        <p:spPr>
          <a:xfrm>
            <a:off x="4818284" y="1783591"/>
            <a:ext cx="6293796" cy="3139321"/>
          </a:xfrm>
          <a:prstGeom prst="rect">
            <a:avLst/>
          </a:prstGeom>
          <a:noFill/>
        </p:spPr>
        <p:txBody>
          <a:bodyPr wrap="square">
            <a:spAutoFit/>
          </a:bodyPr>
          <a:lstStyle/>
          <a:p>
            <a:r>
              <a:rPr lang="en-GB"/>
              <a:t>External Services:</a:t>
            </a:r>
          </a:p>
          <a:p>
            <a:r>
              <a:rPr lang="en-GB"/>
              <a:t>- Dedicated Educational Psychologist</a:t>
            </a:r>
          </a:p>
          <a:p>
            <a:r>
              <a:rPr lang="en-GB"/>
              <a:t>- Autism Team CCN Team</a:t>
            </a:r>
          </a:p>
          <a:p>
            <a:r>
              <a:rPr lang="en-GB"/>
              <a:t>- Learning Support Team</a:t>
            </a:r>
          </a:p>
          <a:p>
            <a:r>
              <a:rPr lang="en-GB"/>
              <a:t>- Physical Disability Team</a:t>
            </a:r>
          </a:p>
          <a:p>
            <a:r>
              <a:rPr lang="en-GB"/>
              <a:t>- SEMH Team</a:t>
            </a:r>
          </a:p>
          <a:p>
            <a:r>
              <a:rPr lang="en-GB"/>
              <a:t>- Careers Guidance</a:t>
            </a:r>
          </a:p>
          <a:p>
            <a:r>
              <a:rPr lang="en-GB"/>
              <a:t>- Dyspraxia Support</a:t>
            </a:r>
          </a:p>
          <a:p>
            <a:r>
              <a:rPr lang="en-GB"/>
              <a:t>- Occupational Therapy</a:t>
            </a:r>
          </a:p>
          <a:p>
            <a:r>
              <a:rPr lang="en-GB"/>
              <a:t>- Alternative Provision </a:t>
            </a:r>
          </a:p>
          <a:p>
            <a:r>
              <a:rPr lang="en-GB"/>
              <a:t>- CAMHS and EMHP Support</a:t>
            </a:r>
          </a:p>
        </p:txBody>
      </p:sp>
    </p:spTree>
    <p:extLst>
      <p:ext uri="{BB962C8B-B14F-4D97-AF65-F5344CB8AC3E}">
        <p14:creationId xmlns:p14="http://schemas.microsoft.com/office/powerpoint/2010/main" val="45271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solidFill>
                  <a:schemeClr val="tx1">
                    <a:lumMod val="85000"/>
                    <a:lumOff val="15000"/>
                  </a:schemeClr>
                </a:solidFill>
              </a:rPr>
              <a:t>Who can I contact for further information or to complain about SEN issues?</a:t>
            </a:r>
            <a:endParaRPr lang="en-GB"/>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500"/>
          </a:p>
          <a:p>
            <a:pPr marL="0" indent="0">
              <a:lnSpc>
                <a:spcPct val="90000"/>
              </a:lnSpc>
              <a:buNone/>
            </a:pPr>
            <a:endParaRPr lang="en-GB" sz="1500"/>
          </a:p>
        </p:txBody>
      </p:sp>
      <p:sp>
        <p:nvSpPr>
          <p:cNvPr id="7" name="Rectangle: Rounded Corners 6">
            <a:extLst>
              <a:ext uri="{FF2B5EF4-FFF2-40B4-BE49-F238E27FC236}">
                <a16:creationId xmlns:a16="http://schemas.microsoft.com/office/drawing/2014/main" id="{E9321069-5C5C-44C4-9184-E185F01A6CFD}"/>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077347BE-EE7C-6066-2AB7-74760F7ACF4C}"/>
              </a:ext>
            </a:extLst>
          </p:cNvPr>
          <p:cNvSpPr txBox="1"/>
          <p:nvPr/>
        </p:nvSpPr>
        <p:spPr>
          <a:xfrm>
            <a:off x="4657298" y="1462948"/>
            <a:ext cx="6293796" cy="3416320"/>
          </a:xfrm>
          <a:prstGeom prst="rect">
            <a:avLst/>
          </a:prstGeom>
          <a:noFill/>
        </p:spPr>
        <p:txBody>
          <a:bodyPr wrap="square" lIns="91440" tIns="45720" rIns="91440" bIns="45720" anchor="t">
            <a:spAutoFit/>
          </a:bodyPr>
          <a:lstStyle/>
          <a:p>
            <a:r>
              <a:rPr lang="en-GB"/>
              <a:t>Our complaints procedure is on the school website. This enables parents of all registered pupils at the school to raise concerns about the school. Please note that appeals and complaints about decisions taken by the local authority should be made to that body. The school’s complaints procedure cannot be accessed to resolve such complaints. </a:t>
            </a:r>
            <a:endParaRPr lang="en-US"/>
          </a:p>
          <a:p>
            <a:endParaRPr lang="en-GB"/>
          </a:p>
          <a:p>
            <a:r>
              <a:rPr lang="en-GB"/>
              <a:t>For parents who require additional independent advice and support, there is a service available within Worcestershire area. The SENDIASS service can be contacted by phone on 01905 768153 or by email sendiass@worcestershire.gov.uk.</a:t>
            </a:r>
          </a:p>
        </p:txBody>
      </p:sp>
    </p:spTree>
    <p:extLst>
      <p:ext uri="{BB962C8B-B14F-4D97-AF65-F5344CB8AC3E}">
        <p14:creationId xmlns:p14="http://schemas.microsoft.com/office/powerpoint/2010/main" val="19588288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solidFill>
                  <a:schemeClr val="tx1">
                    <a:lumMod val="85000"/>
                    <a:lumOff val="15000"/>
                  </a:schemeClr>
                </a:solidFill>
              </a:rPr>
              <a:t>The Local Offer</a:t>
            </a:r>
            <a:endParaRPr lang="en-GB"/>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500"/>
          </a:p>
          <a:p>
            <a:pPr marL="0" indent="0">
              <a:lnSpc>
                <a:spcPct val="90000"/>
              </a:lnSpc>
              <a:buNone/>
            </a:pPr>
            <a:endParaRPr lang="en-GB" sz="1500"/>
          </a:p>
        </p:txBody>
      </p:sp>
      <p:sp>
        <p:nvSpPr>
          <p:cNvPr id="7" name="Rectangle: Rounded Corners 6">
            <a:extLst>
              <a:ext uri="{FF2B5EF4-FFF2-40B4-BE49-F238E27FC236}">
                <a16:creationId xmlns:a16="http://schemas.microsoft.com/office/drawing/2014/main" id="{E9321069-5C5C-44C4-9184-E185F01A6CFD}"/>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1B5C0BF1-48DF-9764-4F1B-924E6DA9773A}"/>
              </a:ext>
            </a:extLst>
          </p:cNvPr>
          <p:cNvSpPr txBox="1"/>
          <p:nvPr/>
        </p:nvSpPr>
        <p:spPr>
          <a:xfrm>
            <a:off x="4975698" y="2635904"/>
            <a:ext cx="6293796" cy="1200329"/>
          </a:xfrm>
          <a:prstGeom prst="rect">
            <a:avLst/>
          </a:prstGeom>
          <a:noFill/>
        </p:spPr>
        <p:txBody>
          <a:bodyPr wrap="square" lIns="91440" tIns="45720" rIns="91440" bIns="45720" anchor="t">
            <a:spAutoFit/>
          </a:bodyPr>
          <a:lstStyle/>
          <a:p>
            <a:r>
              <a:rPr lang="en-GB" sz="1800"/>
              <a:t>Details of that support are set out in the local authority’s local offer which can be found at:</a:t>
            </a:r>
          </a:p>
          <a:p>
            <a:endParaRPr lang="en-GB"/>
          </a:p>
          <a:p>
            <a:r>
              <a:rPr lang="en-GB" sz="1800"/>
              <a:t> </a:t>
            </a:r>
            <a:r>
              <a:rPr lang="en-GB">
                <a:ea typeface="+mn-lt"/>
                <a:cs typeface="+mn-lt"/>
                <a:hlinkClick r:id="rId3"/>
              </a:rPr>
              <a:t>SEND Local Offer | Worcestershire County Council</a:t>
            </a:r>
          </a:p>
        </p:txBody>
      </p:sp>
    </p:spTree>
    <p:extLst>
      <p:ext uri="{BB962C8B-B14F-4D97-AF65-F5344CB8AC3E}">
        <p14:creationId xmlns:p14="http://schemas.microsoft.com/office/powerpoint/2010/main" val="699407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solidFill>
                  <a:schemeClr val="tx1">
                    <a:lumMod val="85000"/>
                    <a:lumOff val="15000"/>
                  </a:schemeClr>
                </a:solidFill>
              </a:rPr>
              <a:t>School Contact details:</a:t>
            </a:r>
            <a:endParaRPr lang="en-GB"/>
          </a:p>
        </p:txBody>
      </p:sp>
      <p:sp>
        <p:nvSpPr>
          <p:cNvPr id="7" name="Rectangle: Rounded Corners 6">
            <a:extLst>
              <a:ext uri="{FF2B5EF4-FFF2-40B4-BE49-F238E27FC236}">
                <a16:creationId xmlns:a16="http://schemas.microsoft.com/office/drawing/2014/main" id="{E9321069-5C5C-44C4-9184-E185F01A6CFD}"/>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E2CA7D3A-D173-D0E5-1424-4BEDB510FE2C}"/>
              </a:ext>
            </a:extLst>
          </p:cNvPr>
          <p:cNvSpPr txBox="1"/>
          <p:nvPr/>
        </p:nvSpPr>
        <p:spPr>
          <a:xfrm>
            <a:off x="4411493" y="1335215"/>
            <a:ext cx="6293796" cy="4031873"/>
          </a:xfrm>
          <a:prstGeom prst="rect">
            <a:avLst/>
          </a:prstGeom>
          <a:noFill/>
        </p:spPr>
        <p:txBody>
          <a:bodyPr wrap="square" lIns="91440" tIns="45720" rIns="91440" bIns="45720" anchor="t">
            <a:spAutoFit/>
          </a:bodyPr>
          <a:lstStyle/>
          <a:p>
            <a:r>
              <a:rPr lang="en-GB" sz="1600" dirty="0"/>
              <a:t>Our SENDCo is Mrs S </a:t>
            </a:r>
            <a:r>
              <a:rPr lang="en-GB" sz="1600" dirty="0" err="1"/>
              <a:t>Trevethick</a:t>
            </a:r>
            <a:r>
              <a:rPr lang="en-GB" sz="1600" dirty="0"/>
              <a:t> who can be contacted at the school by calling 01527 892867 or emailing </a:t>
            </a:r>
            <a:r>
              <a:rPr lang="en-GB" sz="1600" dirty="0">
                <a:hlinkClick r:id="rId3"/>
              </a:rPr>
              <a:t>SEND@rss.shiresmat.org.uk</a:t>
            </a:r>
            <a:endParaRPr lang="en-GB" sz="1600" dirty="0"/>
          </a:p>
          <a:p>
            <a:endParaRPr lang="en-GB" sz="1600"/>
          </a:p>
          <a:p>
            <a:r>
              <a:rPr lang="en-GB" sz="1600" dirty="0"/>
              <a:t>Our Safeguarding lead is Mr J Worton who can be contacted at the </a:t>
            </a:r>
            <a:r>
              <a:rPr lang="en-GB" sz="1600"/>
              <a:t>school by calling 01527 892867 or emailing </a:t>
            </a:r>
            <a:r>
              <a:rPr lang="en-GB" sz="1600" dirty="0">
                <a:hlinkClick r:id="rId4"/>
              </a:rPr>
              <a:t>jworton@rss.shiresmat.org.uk</a:t>
            </a:r>
            <a:endParaRPr lang="en-GB" sz="1600" dirty="0"/>
          </a:p>
          <a:p>
            <a:endParaRPr lang="en-GB" sz="1600" dirty="0"/>
          </a:p>
          <a:p>
            <a:r>
              <a:rPr lang="en-GB" sz="1600" dirty="0"/>
              <a:t>Our LAC leads are Miss J Powell and Mrs McNamee who can also be contacted at </a:t>
            </a:r>
            <a:r>
              <a:rPr lang="en-GB" sz="1600" dirty="0">
                <a:hlinkClick r:id="rId5"/>
              </a:rPr>
              <a:t>jpowell@rss.shiresmat.org.uk</a:t>
            </a:r>
            <a:r>
              <a:rPr lang="en-GB" sz="1600" dirty="0"/>
              <a:t> and </a:t>
            </a:r>
            <a:r>
              <a:rPr lang="en-GB" sz="1600" dirty="0">
                <a:hlinkClick r:id="rId6"/>
              </a:rPr>
              <a:t>mmcnamee@rss.shiresmat.org.uk</a:t>
            </a:r>
            <a:r>
              <a:rPr lang="en-GB" sz="1600" dirty="0"/>
              <a:t> </a:t>
            </a:r>
          </a:p>
          <a:p>
            <a:endParaRPr lang="en-GB" sz="1600"/>
          </a:p>
          <a:p>
            <a:r>
              <a:rPr lang="en-GB" sz="1600" dirty="0"/>
              <a:t>Our Assistant SENDCo is Mrs M McNamee who can be contacted at the school by calling 01527 892867 or emailing </a:t>
            </a:r>
            <a:r>
              <a:rPr lang="en-GB" sz="1600" dirty="0">
                <a:hlinkClick r:id="rId3"/>
              </a:rPr>
              <a:t>SEND@rss.shiresmat.org.uk</a:t>
            </a:r>
            <a:endParaRPr lang="en-GB" sz="1600" dirty="0"/>
          </a:p>
          <a:p>
            <a:endParaRPr lang="en-GB" sz="1600"/>
          </a:p>
        </p:txBody>
      </p:sp>
    </p:spTree>
    <p:extLst>
      <p:ext uri="{BB962C8B-B14F-4D97-AF65-F5344CB8AC3E}">
        <p14:creationId xmlns:p14="http://schemas.microsoft.com/office/powerpoint/2010/main" val="3691112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solidFill>
                  <a:schemeClr val="tx1">
                    <a:lumMod val="85000"/>
                    <a:lumOff val="15000"/>
                  </a:schemeClr>
                </a:solidFill>
              </a:rPr>
              <a:t>What other support services can help me?</a:t>
            </a:r>
            <a:endParaRPr lang="en-GB"/>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500"/>
          </a:p>
          <a:p>
            <a:pPr marL="0" indent="0">
              <a:lnSpc>
                <a:spcPct val="90000"/>
              </a:lnSpc>
              <a:buNone/>
            </a:pPr>
            <a:endParaRPr lang="en-GB" sz="1500"/>
          </a:p>
        </p:txBody>
      </p:sp>
      <p:sp>
        <p:nvSpPr>
          <p:cNvPr id="7" name="Rectangle: Rounded Corners 6">
            <a:extLst>
              <a:ext uri="{FF2B5EF4-FFF2-40B4-BE49-F238E27FC236}">
                <a16:creationId xmlns:a16="http://schemas.microsoft.com/office/drawing/2014/main" id="{E9321069-5C5C-44C4-9184-E185F01A6CFD}"/>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B5436C92-B416-6055-62C2-99856B69E5A6}"/>
              </a:ext>
            </a:extLst>
          </p:cNvPr>
          <p:cNvSpPr txBox="1"/>
          <p:nvPr/>
        </p:nvSpPr>
        <p:spPr>
          <a:xfrm>
            <a:off x="5624208" y="3059668"/>
            <a:ext cx="6293796" cy="369332"/>
          </a:xfrm>
          <a:prstGeom prst="rect">
            <a:avLst/>
          </a:prstGeom>
          <a:noFill/>
        </p:spPr>
        <p:txBody>
          <a:bodyPr wrap="square">
            <a:spAutoFit/>
          </a:bodyPr>
          <a:lstStyle/>
          <a:p>
            <a:r>
              <a:rPr lang="en-GB">
                <a:hlinkClick r:id="rId3"/>
              </a:rPr>
              <a:t>Early Help | Ridgeway Secondary</a:t>
            </a:r>
            <a:endParaRPr lang="en-GB"/>
          </a:p>
        </p:txBody>
      </p:sp>
    </p:spTree>
    <p:extLst>
      <p:ext uri="{BB962C8B-B14F-4D97-AF65-F5344CB8AC3E}">
        <p14:creationId xmlns:p14="http://schemas.microsoft.com/office/powerpoint/2010/main" val="200179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3BFED-4ECD-4EDA-8142-EAACA5B8F8AF}"/>
              </a:ext>
            </a:extLst>
          </p:cNvPr>
          <p:cNvSpPr>
            <a:spLocks noGrp="1"/>
          </p:cNvSpPr>
          <p:nvPr>
            <p:ph type="title"/>
          </p:nvPr>
        </p:nvSpPr>
        <p:spPr>
          <a:xfrm>
            <a:off x="297282" y="362126"/>
            <a:ext cx="8596668" cy="649857"/>
          </a:xfrm>
        </p:spPr>
        <p:txBody>
          <a:bodyPr/>
          <a:lstStyle/>
          <a:p>
            <a:r>
              <a:rPr lang="en-US"/>
              <a:t>Areas of Special Educational needs</a:t>
            </a:r>
            <a:endParaRPr lang="en-GB"/>
          </a:p>
        </p:txBody>
      </p:sp>
      <p:sp>
        <p:nvSpPr>
          <p:cNvPr id="3" name="Content Placeholder 2">
            <a:extLst>
              <a:ext uri="{FF2B5EF4-FFF2-40B4-BE49-F238E27FC236}">
                <a16:creationId xmlns:a16="http://schemas.microsoft.com/office/drawing/2014/main" id="{93083134-00BF-4E66-AB2E-417474C7D4F4}"/>
              </a:ext>
            </a:extLst>
          </p:cNvPr>
          <p:cNvSpPr>
            <a:spLocks noGrp="1"/>
          </p:cNvSpPr>
          <p:nvPr>
            <p:ph idx="1"/>
          </p:nvPr>
        </p:nvSpPr>
        <p:spPr/>
        <p:txBody>
          <a:bodyPr vert="horz" lIns="91440" tIns="45720" rIns="91440" bIns="45720" rtlCol="0" anchor="t">
            <a:normAutofit/>
          </a:bodyPr>
          <a:lstStyle/>
          <a:p>
            <a:pPr marL="0" indent="0">
              <a:buNone/>
            </a:pPr>
            <a:endParaRPr lang="en-US"/>
          </a:p>
          <a:p>
            <a:endParaRPr lang="en-GB"/>
          </a:p>
        </p:txBody>
      </p:sp>
      <p:pic>
        <p:nvPicPr>
          <p:cNvPr id="4" name="Picture 3" descr="SEND Information - Castlechurch Primary School | Stafford">
            <a:extLst>
              <a:ext uri="{FF2B5EF4-FFF2-40B4-BE49-F238E27FC236}">
                <a16:creationId xmlns:a16="http://schemas.microsoft.com/office/drawing/2014/main" id="{A2A140A4-5E46-9E7E-D6EB-4F38F1773DE0}"/>
              </a:ext>
            </a:extLst>
          </p:cNvPr>
          <p:cNvPicPr>
            <a:picLocks noChangeAspect="1"/>
          </p:cNvPicPr>
          <p:nvPr/>
        </p:nvPicPr>
        <p:blipFill>
          <a:blip r:embed="rId2"/>
          <a:stretch>
            <a:fillRect/>
          </a:stretch>
        </p:blipFill>
        <p:spPr>
          <a:xfrm>
            <a:off x="295560" y="1509114"/>
            <a:ext cx="5313335" cy="5198602"/>
          </a:xfrm>
          <a:prstGeom prst="rect">
            <a:avLst/>
          </a:prstGeom>
        </p:spPr>
      </p:pic>
      <p:sp>
        <p:nvSpPr>
          <p:cNvPr id="6" name="TextBox 5">
            <a:extLst>
              <a:ext uri="{FF2B5EF4-FFF2-40B4-BE49-F238E27FC236}">
                <a16:creationId xmlns:a16="http://schemas.microsoft.com/office/drawing/2014/main" id="{1A422956-8C33-922A-EAF8-2F0E52594A7A}"/>
              </a:ext>
            </a:extLst>
          </p:cNvPr>
          <p:cNvSpPr txBox="1"/>
          <p:nvPr/>
        </p:nvSpPr>
        <p:spPr>
          <a:xfrm>
            <a:off x="5808372" y="1504682"/>
            <a:ext cx="6166833"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A pupil has SEN if they have a learning difficulty or disability that calls for special educational provision to be</a:t>
            </a:r>
          </a:p>
          <a:p>
            <a:r>
              <a:rPr lang="en-US"/>
              <a:t>made for them.</a:t>
            </a:r>
          </a:p>
          <a:p>
            <a:r>
              <a:rPr lang="en-US"/>
              <a:t>They have a learning difficulty or disability if they have: </a:t>
            </a:r>
          </a:p>
          <a:p>
            <a:pPr marL="285750" indent="-285750">
              <a:buFont typeface="Arial"/>
              <a:buChar char="•"/>
            </a:pPr>
            <a:r>
              <a:rPr lang="en-US"/>
              <a:t>A significantly greater difficulty in learning than the majority of the others of the same age, or </a:t>
            </a:r>
          </a:p>
          <a:p>
            <a:pPr marL="285750" indent="-285750">
              <a:buFont typeface="Arial"/>
              <a:buChar char="•"/>
            </a:pPr>
            <a:r>
              <a:rPr lang="en-US"/>
              <a:t>A disability which prevents or hinders them from making use of facilities of a kind generally provided for others of the same age in mainstream schools</a:t>
            </a:r>
          </a:p>
          <a:p>
            <a:endParaRPr lang="en-US"/>
          </a:p>
          <a:p>
            <a:r>
              <a:rPr lang="en-US">
                <a:ea typeface="+mn-lt"/>
                <a:cs typeface="+mn-lt"/>
              </a:rPr>
              <a:t>We have students on our register from the four areas of need set out in the SEN (Special Educational Need) Code of Practice, 2014. </a:t>
            </a:r>
            <a:endParaRPr lang="en-US"/>
          </a:p>
        </p:txBody>
      </p:sp>
    </p:spTree>
    <p:extLst>
      <p:ext uri="{BB962C8B-B14F-4D97-AF65-F5344CB8AC3E}">
        <p14:creationId xmlns:p14="http://schemas.microsoft.com/office/powerpoint/2010/main" val="3275229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C31DD-9FE9-4A10-A1B8-FBF0E53DA945}"/>
              </a:ext>
            </a:extLst>
          </p:cNvPr>
          <p:cNvSpPr>
            <a:spLocks noGrp="1"/>
          </p:cNvSpPr>
          <p:nvPr>
            <p:ph type="title"/>
          </p:nvPr>
        </p:nvSpPr>
        <p:spPr>
          <a:xfrm>
            <a:off x="677334" y="1194042"/>
            <a:ext cx="8596668" cy="571500"/>
          </a:xfrm>
        </p:spPr>
        <p:txBody>
          <a:bodyPr>
            <a:normAutofit fontScale="90000"/>
          </a:bodyPr>
          <a:lstStyle/>
          <a:p>
            <a:r>
              <a:rPr lang="en-US"/>
              <a:t>Page 1 Quick links:</a:t>
            </a:r>
            <a:endParaRPr lang="en-GB"/>
          </a:p>
        </p:txBody>
      </p:sp>
      <p:sp>
        <p:nvSpPr>
          <p:cNvPr id="3" name="Content Placeholder 2">
            <a:extLst>
              <a:ext uri="{FF2B5EF4-FFF2-40B4-BE49-F238E27FC236}">
                <a16:creationId xmlns:a16="http://schemas.microsoft.com/office/drawing/2014/main" id="{3EBAE6F9-D48F-4BB5-822A-5F0A394D1DAC}"/>
              </a:ext>
            </a:extLst>
          </p:cNvPr>
          <p:cNvSpPr>
            <a:spLocks noGrp="1"/>
          </p:cNvSpPr>
          <p:nvPr>
            <p:ph idx="1"/>
          </p:nvPr>
        </p:nvSpPr>
        <p:spPr>
          <a:xfrm>
            <a:off x="677334" y="1980122"/>
            <a:ext cx="9019116" cy="4381500"/>
          </a:xfrm>
        </p:spPr>
        <p:txBody>
          <a:bodyPr>
            <a:normAutofit/>
          </a:bodyPr>
          <a:lstStyle/>
          <a:p>
            <a:r>
              <a:rPr lang="en-GB">
                <a:hlinkClick r:id="rId2" action="ppaction://hlinksldjump"/>
              </a:rPr>
              <a:t>What should I do if I think my child has Special Educational needs</a:t>
            </a:r>
            <a:r>
              <a:rPr lang="en-GB"/>
              <a:t>?</a:t>
            </a:r>
          </a:p>
          <a:p>
            <a:r>
              <a:rPr lang="en-US">
                <a:hlinkClick r:id="rId3" action="ppaction://hlinksldjump"/>
              </a:rPr>
              <a:t>How does the school know if a child needs extra help?</a:t>
            </a:r>
            <a:endParaRPr lang="en-US"/>
          </a:p>
          <a:p>
            <a:r>
              <a:rPr lang="en-US">
                <a:hlinkClick r:id="rId4" action="ppaction://hlinksldjump"/>
              </a:rPr>
              <a:t>How will both school and I know how my child is doing?</a:t>
            </a:r>
            <a:endParaRPr lang="en-US"/>
          </a:p>
          <a:p>
            <a:r>
              <a:rPr lang="en-US">
                <a:hlinkClick r:id="rId5" action="ppaction://hlinksldjump"/>
              </a:rPr>
              <a:t>How will school help me support my child’s learning?</a:t>
            </a:r>
            <a:endParaRPr lang="en-US"/>
          </a:p>
          <a:p>
            <a:r>
              <a:rPr lang="en-US">
                <a:hlinkClick r:id="rId6" action="ppaction://hlinksldjump"/>
              </a:rPr>
              <a:t>How will the curriculum be matched to my child’s needs?</a:t>
            </a:r>
            <a:endParaRPr lang="en-US"/>
          </a:p>
          <a:p>
            <a:r>
              <a:rPr lang="en-US">
                <a:hlinkClick r:id="rId7" action="ppaction://hlinksldjump"/>
              </a:rPr>
              <a:t>How are the school’s resources allocated and matched to chi...</a:t>
            </a:r>
            <a:endParaRPr lang="en-US"/>
          </a:p>
          <a:p>
            <a:r>
              <a:rPr lang="en-US">
                <a:hlinkClick r:id="rId8" action="ppaction://hlinksldjump"/>
              </a:rPr>
              <a:t>How will the school decide the type of support my child </a:t>
            </a:r>
            <a:r>
              <a:rPr lang="en-US" err="1">
                <a:hlinkClick r:id="rId8" action="ppaction://hlinksldjump"/>
              </a:rPr>
              <a:t>wi</a:t>
            </a:r>
            <a:r>
              <a:rPr lang="en-US">
                <a:hlinkClick r:id="rId8" action="ppaction://hlinksldjump"/>
              </a:rPr>
              <a:t>...</a:t>
            </a:r>
            <a:endParaRPr lang="en-US"/>
          </a:p>
          <a:p>
            <a:r>
              <a:rPr lang="en-US">
                <a:hlinkClick r:id="rId9" action="ppaction://hlinksldjump"/>
              </a:rPr>
              <a:t>How does the school judge whether the support has had an ...</a:t>
            </a:r>
            <a:endParaRPr lang="en-US"/>
          </a:p>
          <a:p>
            <a:r>
              <a:rPr lang="en-US">
                <a:hlinkClick r:id="rId10" action="ppaction://hlinksldjump"/>
              </a:rPr>
              <a:t>How will my child be included in activities outside the c...</a:t>
            </a:r>
            <a:endParaRPr lang="en-US"/>
          </a:p>
          <a:p>
            <a:r>
              <a:rPr lang="en-US">
                <a:hlinkClick r:id="rId11" action="ppaction://hlinksldjump"/>
              </a:rPr>
              <a:t>What support will there be for my child’s overall well be...</a:t>
            </a:r>
            <a:endParaRPr lang="en-US"/>
          </a:p>
        </p:txBody>
      </p:sp>
    </p:spTree>
    <p:extLst>
      <p:ext uri="{BB962C8B-B14F-4D97-AF65-F5344CB8AC3E}">
        <p14:creationId xmlns:p14="http://schemas.microsoft.com/office/powerpoint/2010/main" val="3670720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774D0-2714-4C58-B756-1613675429EC}"/>
              </a:ext>
            </a:extLst>
          </p:cNvPr>
          <p:cNvSpPr>
            <a:spLocks noGrp="1"/>
          </p:cNvSpPr>
          <p:nvPr>
            <p:ph type="title"/>
          </p:nvPr>
        </p:nvSpPr>
        <p:spPr>
          <a:xfrm>
            <a:off x="443442" y="1040921"/>
            <a:ext cx="8596668" cy="649857"/>
          </a:xfrm>
        </p:spPr>
        <p:txBody>
          <a:bodyPr/>
          <a:lstStyle/>
          <a:p>
            <a:r>
              <a:rPr lang="en-US"/>
              <a:t>Page 2 Quick links:</a:t>
            </a:r>
            <a:endParaRPr lang="en-GB"/>
          </a:p>
        </p:txBody>
      </p:sp>
      <p:sp>
        <p:nvSpPr>
          <p:cNvPr id="3" name="Content Placeholder 2">
            <a:extLst>
              <a:ext uri="{FF2B5EF4-FFF2-40B4-BE49-F238E27FC236}">
                <a16:creationId xmlns:a16="http://schemas.microsoft.com/office/drawing/2014/main" id="{1A9DD166-A580-4D60-A16C-50BB6E9EB76F}"/>
              </a:ext>
            </a:extLst>
          </p:cNvPr>
          <p:cNvSpPr>
            <a:spLocks noGrp="1"/>
          </p:cNvSpPr>
          <p:nvPr>
            <p:ph idx="1"/>
          </p:nvPr>
        </p:nvSpPr>
        <p:spPr>
          <a:xfrm>
            <a:off x="443442" y="1928562"/>
            <a:ext cx="11305116" cy="4480866"/>
          </a:xfrm>
        </p:spPr>
        <p:txBody>
          <a:bodyPr>
            <a:normAutofit/>
          </a:bodyPr>
          <a:lstStyle/>
          <a:p>
            <a:r>
              <a:rPr lang="en-US" sz="2000">
                <a:hlinkClick r:id="rId2" action="ppaction://hlinksldjump"/>
              </a:rPr>
              <a:t>What training have the staff supporting SEND had or what ...</a:t>
            </a:r>
            <a:endParaRPr lang="en-US" sz="2000"/>
          </a:p>
          <a:p>
            <a:r>
              <a:rPr lang="en-US" sz="2000">
                <a:hlinkClick r:id="rId3" action="ppaction://hlinksldjump"/>
              </a:rPr>
              <a:t>How accessible is the school both indoors and outdoors?</a:t>
            </a:r>
            <a:endParaRPr lang="en-US" sz="2000"/>
          </a:p>
          <a:p>
            <a:r>
              <a:rPr lang="en-US" sz="2000">
                <a:hlinkClick r:id="rId4" action="ppaction://hlinksldjump"/>
              </a:rPr>
              <a:t>How are parents involved in the school? How can I get inv...</a:t>
            </a:r>
            <a:endParaRPr lang="en-US" sz="2000"/>
          </a:p>
          <a:p>
            <a:r>
              <a:rPr lang="en-US" sz="2000">
                <a:hlinkClick r:id="rId5" action="ppaction://hlinksldjump"/>
              </a:rPr>
              <a:t>How do children contribute their views about their </a:t>
            </a:r>
            <a:r>
              <a:rPr lang="en-US" sz="2000" err="1">
                <a:hlinkClick r:id="rId5" action="ppaction://hlinksldjump"/>
              </a:rPr>
              <a:t>suppor</a:t>
            </a:r>
            <a:r>
              <a:rPr lang="en-US" sz="2000">
                <a:hlinkClick r:id="rId5" action="ppaction://hlinksldjump"/>
              </a:rPr>
              <a:t>...</a:t>
            </a:r>
            <a:endParaRPr lang="en-US" sz="2000"/>
          </a:p>
          <a:p>
            <a:r>
              <a:rPr lang="en-US" sz="2000">
                <a:hlinkClick r:id="rId6" action="ppaction://hlinksldjump"/>
              </a:rPr>
              <a:t>What specialist services are available or can be accessed...</a:t>
            </a:r>
            <a:endParaRPr lang="en-US" sz="2000"/>
          </a:p>
          <a:p>
            <a:r>
              <a:rPr lang="en-US" sz="2000">
                <a:hlinkClick r:id="rId7" action="ppaction://hlinksldjump"/>
              </a:rPr>
              <a:t>How will the school prepare and support my child when </a:t>
            </a:r>
            <a:r>
              <a:rPr lang="en-US" sz="2000" err="1">
                <a:hlinkClick r:id="rId7" action="ppaction://hlinksldjump"/>
              </a:rPr>
              <a:t>tra</a:t>
            </a:r>
            <a:r>
              <a:rPr lang="en-US" sz="2000">
                <a:hlinkClick r:id="rId7" action="ppaction://hlinksldjump"/>
              </a:rPr>
              <a:t>...</a:t>
            </a:r>
            <a:endParaRPr lang="en-US" sz="2000"/>
          </a:p>
          <a:p>
            <a:r>
              <a:rPr lang="en-US" sz="2000">
                <a:hlinkClick r:id="rId8" action="ppaction://hlinksldjump"/>
              </a:rPr>
              <a:t>Who can I contact for further information or to complain ...</a:t>
            </a:r>
            <a:endParaRPr lang="en-US" sz="2000"/>
          </a:p>
          <a:p>
            <a:r>
              <a:rPr lang="en-GB" sz="2000">
                <a:hlinkClick r:id="rId8" action="ppaction://hlinksldjump"/>
              </a:rPr>
              <a:t>The Local Offer</a:t>
            </a:r>
            <a:endParaRPr lang="en-GB" sz="2000"/>
          </a:p>
          <a:p>
            <a:r>
              <a:rPr lang="en-GB" sz="2000">
                <a:hlinkClick r:id="rId9" action="ppaction://hlinksldjump"/>
              </a:rPr>
              <a:t>School Contact details:</a:t>
            </a:r>
            <a:endParaRPr lang="en-GB" sz="2000"/>
          </a:p>
          <a:p>
            <a:r>
              <a:rPr lang="en-US" sz="2000">
                <a:hlinkClick r:id="rId10" action="ppaction://hlinksldjump"/>
              </a:rPr>
              <a:t>What other support services can help me?</a:t>
            </a:r>
            <a:endParaRPr lang="en-GB" sz="2000"/>
          </a:p>
          <a:p>
            <a:endParaRPr lang="en-GB"/>
          </a:p>
        </p:txBody>
      </p:sp>
    </p:spTree>
    <p:extLst>
      <p:ext uri="{BB962C8B-B14F-4D97-AF65-F5344CB8AC3E}">
        <p14:creationId xmlns:p14="http://schemas.microsoft.com/office/powerpoint/2010/main" val="269400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What should I do if I think my child has Special Educational needs?</a:t>
            </a:r>
          </a:p>
        </p:txBody>
      </p:sp>
      <p:sp>
        <p:nvSpPr>
          <p:cNvPr id="4" name="Rectangle: Rounded Corners 3">
            <a:extLst>
              <a:ext uri="{FF2B5EF4-FFF2-40B4-BE49-F238E27FC236}">
                <a16:creationId xmlns:a16="http://schemas.microsoft.com/office/drawing/2014/main" id="{3DA77E61-68F2-4D15-AA2D-A7E96718186E}"/>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9E6D3BF1-B3FC-FDA8-1354-EE898ABB77F2}"/>
              </a:ext>
            </a:extLst>
          </p:cNvPr>
          <p:cNvSpPr txBox="1"/>
          <p:nvPr/>
        </p:nvSpPr>
        <p:spPr>
          <a:xfrm>
            <a:off x="4472782" y="1460500"/>
            <a:ext cx="7472779" cy="4185761"/>
          </a:xfrm>
          <a:prstGeom prst="rect">
            <a:avLst/>
          </a:prstGeom>
          <a:noFill/>
        </p:spPr>
        <p:txBody>
          <a:bodyPr wrap="square">
            <a:spAutoFit/>
          </a:bodyPr>
          <a:lstStyle/>
          <a:p>
            <a:pPr algn="l"/>
            <a:r>
              <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rPr>
              <a:t>Parents/carers who are concerned about a child’s SEND needs or have question relating to SEND at Ridgeway, please contact the school directly to discuss this further. You can either speak to your child’s form tutor, email the SEND team or use the ‘Talk to us about your child’ button on our website. We will collect information regarding your concern, so we are able to discuss the issues further. </a:t>
            </a:r>
          </a:p>
          <a:p>
            <a:pPr algn="l"/>
            <a:endParaRPr lang="en-GB" sz="1400">
              <a:solidFill>
                <a:srgbClr val="333333"/>
              </a:solidFill>
              <a:latin typeface="Lato" panose="020F0502020204030203" pitchFamily="34" charset="0"/>
              <a:ea typeface="Lato" panose="020F0502020204030203" pitchFamily="34" charset="0"/>
              <a:cs typeface="Lato" panose="020F0502020204030203" pitchFamily="34" charset="0"/>
            </a:endParaRPr>
          </a:p>
          <a:p>
            <a:pPr algn="l"/>
            <a:r>
              <a:rPr lang="en-GB" sz="1400">
                <a:latin typeface="Lato" panose="020F0502020204030203" pitchFamily="34" charset="0"/>
                <a:ea typeface="Lato" panose="020F0502020204030203" pitchFamily="34" charset="0"/>
                <a:cs typeface="Lato" panose="020F0502020204030203" pitchFamily="34" charset="0"/>
              </a:rPr>
              <a:t>The SEND team contact details are as follow: </a:t>
            </a:r>
          </a:p>
          <a:p>
            <a:pPr algn="l"/>
            <a:endPar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endParaRPr>
          </a:p>
          <a:p>
            <a:pPr algn="l"/>
            <a:r>
              <a:rPr lang="en-GB" sz="1400">
                <a:solidFill>
                  <a:srgbClr val="333333"/>
                </a:solidFill>
                <a:latin typeface="Lato" panose="020F0502020204030203" pitchFamily="34" charset="0"/>
                <a:ea typeface="Lato" panose="020F0502020204030203" pitchFamily="34" charset="0"/>
                <a:cs typeface="Lato" panose="020F0502020204030203" pitchFamily="34" charset="0"/>
              </a:rPr>
              <a:t>SENDCo - Mrs S Trevethick </a:t>
            </a:r>
          </a:p>
          <a:p>
            <a:pPr algn="l"/>
            <a:r>
              <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rPr>
              <a:t>Assistant SENDCo – Mrs M McNamee  </a:t>
            </a:r>
          </a:p>
          <a:p>
            <a:pPr algn="l"/>
            <a:endParaRPr lang="en-GB" sz="1400">
              <a:solidFill>
                <a:srgbClr val="333333"/>
              </a:solidFill>
              <a:latin typeface="Lato" panose="020F0502020204030203" pitchFamily="34" charset="0"/>
              <a:ea typeface="Lato" panose="020F0502020204030203" pitchFamily="34" charset="0"/>
              <a:cs typeface="Lato" panose="020F0502020204030203" pitchFamily="34" charset="0"/>
            </a:endParaRPr>
          </a:p>
          <a:p>
            <a:pPr algn="l"/>
            <a:r>
              <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rPr>
              <a:t>Email address: </a:t>
            </a:r>
            <a:r>
              <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hlinkClick r:id="rId3"/>
              </a:rPr>
              <a:t>send@rss.shiresmat.org.uk</a:t>
            </a:r>
            <a:r>
              <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rPr>
              <a:t> </a:t>
            </a:r>
          </a:p>
          <a:p>
            <a:pPr algn="l"/>
            <a:r>
              <a:rPr lang="en-GB" sz="1400">
                <a:solidFill>
                  <a:srgbClr val="333333"/>
                </a:solidFill>
                <a:latin typeface="Lato" panose="020F0502020204030203" pitchFamily="34" charset="0"/>
                <a:ea typeface="Lato" panose="020F0502020204030203" pitchFamily="34" charset="0"/>
                <a:cs typeface="Lato" panose="020F0502020204030203" pitchFamily="34" charset="0"/>
              </a:rPr>
              <a:t>Telephone number: 01527 892867</a:t>
            </a:r>
            <a:endPar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endParaRPr>
          </a:p>
          <a:p>
            <a:pPr algn="l"/>
            <a:endParaRPr lang="en-GB" sz="1400">
              <a:solidFill>
                <a:srgbClr val="333333"/>
              </a:solidFill>
              <a:latin typeface="Lato" panose="020F0502020204030203" pitchFamily="34" charset="0"/>
              <a:ea typeface="Lato" panose="020F0502020204030203" pitchFamily="34" charset="0"/>
              <a:cs typeface="Lato" panose="020F0502020204030203" pitchFamily="34" charset="0"/>
            </a:endParaRPr>
          </a:p>
          <a:p>
            <a:pPr algn="l"/>
            <a:r>
              <a:rPr lang="en-GB" sz="1400">
                <a:latin typeface="Lato" panose="020F0502020204030203" pitchFamily="34" charset="0"/>
                <a:ea typeface="Lato" panose="020F0502020204030203" pitchFamily="34" charset="0"/>
                <a:cs typeface="Lato" panose="020F0502020204030203" pitchFamily="34" charset="0"/>
              </a:rPr>
              <a:t>We have rigorous monitoring in place that tracks the progress our learners make in all areas of the curriculum and identifies clearly the next steps. Our staff are vigilant at supporting at raising any concerns. We use data with other forms of assessments/observations to identify additional needs and celebrate achievement. Parents/carers are encouraged to speak to the subject teacher/tutor about any concerns they have. </a:t>
            </a:r>
            <a:endParaRPr lang="en-GB" sz="1400" b="0" i="0">
              <a:solidFill>
                <a:srgbClr val="333333"/>
              </a:solidFill>
              <a:effectLst/>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994515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does the school know if a child needs extra help?</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400"/>
          </a:p>
          <a:p>
            <a:pPr marL="0" indent="0">
              <a:lnSpc>
                <a:spcPct val="90000"/>
              </a:lnSpc>
              <a:buNone/>
            </a:pPr>
            <a:endParaRPr lang="en-GB" sz="1400"/>
          </a:p>
          <a:p>
            <a:pPr>
              <a:lnSpc>
                <a:spcPct val="90000"/>
              </a:lnSpc>
            </a:pPr>
            <a:endParaRPr lang="en-GB" sz="1400"/>
          </a:p>
          <a:p>
            <a:pPr marL="0" indent="0">
              <a:lnSpc>
                <a:spcPct val="90000"/>
              </a:lnSpc>
              <a:buNone/>
            </a:pPr>
            <a:endParaRPr lang="en-GB" sz="1400"/>
          </a:p>
          <a:p>
            <a:pPr marL="0" indent="0">
              <a:lnSpc>
                <a:spcPct val="90000"/>
              </a:lnSpc>
              <a:buNone/>
            </a:pPr>
            <a:endParaRPr lang="en-GB" sz="1400"/>
          </a:p>
        </p:txBody>
      </p:sp>
      <p:sp>
        <p:nvSpPr>
          <p:cNvPr id="6" name="Rectangle: Rounded Corners 5">
            <a:extLst>
              <a:ext uri="{FF2B5EF4-FFF2-40B4-BE49-F238E27FC236}">
                <a16:creationId xmlns:a16="http://schemas.microsoft.com/office/drawing/2014/main" id="{ADFE2A2D-86F8-4B13-A198-656682F58CE7}"/>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02FDDEE5-8EF0-1879-D700-68389AC94182}"/>
              </a:ext>
            </a:extLst>
          </p:cNvPr>
          <p:cNvSpPr txBox="1"/>
          <p:nvPr/>
        </p:nvSpPr>
        <p:spPr>
          <a:xfrm>
            <a:off x="4376792" y="828657"/>
            <a:ext cx="7674568" cy="4185761"/>
          </a:xfrm>
          <a:prstGeom prst="rect">
            <a:avLst/>
          </a:prstGeom>
          <a:noFill/>
        </p:spPr>
        <p:txBody>
          <a:bodyPr wrap="square" lIns="91440" tIns="45720" rIns="91440" bIns="45720" anchor="t">
            <a:spAutoFit/>
          </a:bodyPr>
          <a:lstStyle/>
          <a:p>
            <a:pPr fontAlgn="base"/>
            <a:r>
              <a:rPr lang="en-GB" sz="1400" dirty="0">
                <a:latin typeface="Lato"/>
                <a:ea typeface="Lato"/>
                <a:cs typeface="Lato"/>
              </a:rPr>
              <a:t>Ridgeway works closely with primary schools to transfer key educational information. The SENCO and Pastoral Lead work closely to collate information from a range of sources to prepare students for life at secondary school. For example, via staff meetings, parental meetings, monitoring visits to the primary schools. </a:t>
            </a:r>
          </a:p>
          <a:p>
            <a:pPr algn="l" fontAlgn="base"/>
            <a:endParaRPr lang="en-GB" sz="1400">
              <a:latin typeface="Lato" panose="020F0502020204030203" pitchFamily="34" charset="0"/>
              <a:ea typeface="Lato" panose="020F0502020204030203" pitchFamily="34" charset="0"/>
              <a:cs typeface="Lato" panose="020F0502020204030203" pitchFamily="34" charset="0"/>
            </a:endParaRPr>
          </a:p>
          <a:p>
            <a:pPr algn="l" fontAlgn="base"/>
            <a:r>
              <a:rPr lang="en-GB" sz="1400" dirty="0">
                <a:latin typeface="Lato"/>
                <a:ea typeface="Lato"/>
                <a:cs typeface="Lato"/>
              </a:rPr>
              <a:t>Our teaching staff closely monitor the progress and attainment of all students, including those who have, or may have, SEND. The continuous monitoring of students during their time at our school will further identify students with a special educational need. Identification may come from staff members, parent/carer, outside agencies, parents/carers, or the students themselves. </a:t>
            </a:r>
          </a:p>
          <a:p>
            <a:pPr algn="l" fontAlgn="base"/>
            <a:endParaRPr lang="en-GB" sz="1400">
              <a:latin typeface="Lato" panose="020F0502020204030203" pitchFamily="34" charset="0"/>
              <a:ea typeface="Lato" panose="020F0502020204030203" pitchFamily="34" charset="0"/>
              <a:cs typeface="Lato" panose="020F0502020204030203" pitchFamily="34" charset="0"/>
            </a:endParaRPr>
          </a:p>
          <a:p>
            <a:pPr algn="l" fontAlgn="base"/>
            <a:r>
              <a:rPr lang="en-GB" sz="1400" dirty="0">
                <a:latin typeface="Lato"/>
                <a:ea typeface="Lato"/>
                <a:cs typeface="Lato"/>
              </a:rPr>
              <a:t>We follow a staged and graduated approach to identifying and assessing needs (‘Assess, Plan, Do, Review’ model). The triggers for intervention could be staff concerns, underpinned by evidence, about a students who, despite receiving adaptive learning opportunities, does not make expected progress. </a:t>
            </a:r>
          </a:p>
          <a:p>
            <a:pPr algn="l" fontAlgn="base"/>
            <a:endParaRPr lang="en-GB" sz="1400">
              <a:latin typeface="Lato" panose="020F0502020204030203" pitchFamily="34" charset="0"/>
              <a:ea typeface="Lato" panose="020F0502020204030203" pitchFamily="34" charset="0"/>
              <a:cs typeface="Lato" panose="020F0502020204030203" pitchFamily="34" charset="0"/>
            </a:endParaRPr>
          </a:p>
          <a:p>
            <a:pPr algn="l" fontAlgn="base"/>
            <a:r>
              <a:rPr lang="en-GB" sz="1400" dirty="0">
                <a:latin typeface="Lato"/>
                <a:ea typeface="Lato"/>
                <a:cs typeface="Lato"/>
              </a:rPr>
              <a:t>For specific issues, we may choose to draw upon the advice of key consultants to further explore the SEND needs of students. Exam access arrangements are explored and determined before GCSE's which identifies any further support that can be offered during exam time such as additional time, readers, or scribes, for which a Specialist Teacher is employed.</a:t>
            </a:r>
            <a:endParaRPr lang="en-GB" sz="1400" b="0" i="0" dirty="0">
              <a:solidFill>
                <a:srgbClr val="343333"/>
              </a:solidFill>
              <a:effectLst/>
              <a:latin typeface="Lato"/>
              <a:ea typeface="Lato"/>
              <a:cs typeface="Lato"/>
            </a:endParaRPr>
          </a:p>
        </p:txBody>
      </p:sp>
    </p:spTree>
    <p:extLst>
      <p:ext uri="{BB962C8B-B14F-4D97-AF65-F5344CB8AC3E}">
        <p14:creationId xmlns:p14="http://schemas.microsoft.com/office/powerpoint/2010/main" val="501150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will both school and I know how my child is doing?</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500"/>
          </a:p>
          <a:p>
            <a:pPr marL="0" indent="0">
              <a:lnSpc>
                <a:spcPct val="90000"/>
              </a:lnSpc>
              <a:buNone/>
            </a:pPr>
            <a:endParaRPr lang="en-GB" sz="1500"/>
          </a:p>
          <a:p>
            <a:pPr>
              <a:lnSpc>
                <a:spcPct val="90000"/>
              </a:lnSpc>
            </a:pPr>
            <a:endParaRPr lang="en-GB" sz="1500"/>
          </a:p>
        </p:txBody>
      </p:sp>
      <p:sp>
        <p:nvSpPr>
          <p:cNvPr id="6" name="Rectangle: Rounded Corners 5">
            <a:extLst>
              <a:ext uri="{FF2B5EF4-FFF2-40B4-BE49-F238E27FC236}">
                <a16:creationId xmlns:a16="http://schemas.microsoft.com/office/drawing/2014/main" id="{2E666BAE-9313-4208-821C-80C2ACF98C64}"/>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D1D28978-BDF0-3C6A-5197-00D7AD7D29EE}"/>
              </a:ext>
            </a:extLst>
          </p:cNvPr>
          <p:cNvSpPr txBox="1"/>
          <p:nvPr/>
        </p:nvSpPr>
        <p:spPr>
          <a:xfrm>
            <a:off x="4504980" y="1718077"/>
            <a:ext cx="7354595" cy="2677656"/>
          </a:xfrm>
          <a:prstGeom prst="rect">
            <a:avLst/>
          </a:prstGeom>
          <a:noFill/>
        </p:spPr>
        <p:txBody>
          <a:bodyPr wrap="square" lIns="91440" tIns="45720" rIns="91440" bIns="45720" anchor="t">
            <a:spAutoFit/>
          </a:bodyPr>
          <a:lstStyle/>
          <a:p>
            <a:r>
              <a:rPr lang="en-GB" sz="1400" dirty="0">
                <a:latin typeface="Lato"/>
                <a:ea typeface="Lato"/>
                <a:cs typeface="Lato"/>
              </a:rPr>
              <a:t>Feedback regarding student progress is shared regularly with their families via qualitative and quantitative means. Further information regarding the dates of reports and parents' evenings can be found on our website. Following feedback from families, we have adapted our reporting style to ensure it is meaningful to parents and reflects the language used to discuss progress with students in school. We value feedback from families and welcome questions or feedback regarding students learning. </a:t>
            </a:r>
          </a:p>
          <a:p>
            <a:endParaRPr lang="en-GB" sz="1400">
              <a:latin typeface="Lato"/>
              <a:ea typeface="Lato"/>
              <a:cs typeface="Lato"/>
            </a:endParaRPr>
          </a:p>
          <a:p>
            <a:r>
              <a:rPr lang="en-GB" sz="1400" dirty="0">
                <a:latin typeface="Lato"/>
                <a:ea typeface="Lato"/>
                <a:cs typeface="Lato"/>
              </a:rPr>
              <a:t>In addition to the reporting and parents’ evenings, students with as Education, Health and Care Plan (EHCP), will have additional reviews throughout the year to discuss student progress. Each year, students with an EHCP will also have review meeting to discuss student’s progress towards the outcomes identified in their plan. Furthermore, the SEND team urge families to make contact if they have any questions or concerns about progress. </a:t>
            </a:r>
          </a:p>
        </p:txBody>
      </p:sp>
    </p:spTree>
    <p:extLst>
      <p:ext uri="{BB962C8B-B14F-4D97-AF65-F5344CB8AC3E}">
        <p14:creationId xmlns:p14="http://schemas.microsoft.com/office/powerpoint/2010/main" val="2529551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3467" y="816638"/>
            <a:ext cx="3367359" cy="5224724"/>
          </a:xfrm>
        </p:spPr>
        <p:txBody>
          <a:bodyPr anchor="ctr">
            <a:normAutofit/>
          </a:bodyPr>
          <a:lstStyle/>
          <a:p>
            <a:r>
              <a:rPr lang="en-GB"/>
              <a:t>How will school help me support my child’s learning?</a:t>
            </a:r>
          </a:p>
        </p:txBody>
      </p:sp>
      <p:sp>
        <p:nvSpPr>
          <p:cNvPr id="3" name="Content Placeholder 2"/>
          <p:cNvSpPr>
            <a:spLocks noGrp="1"/>
          </p:cNvSpPr>
          <p:nvPr>
            <p:ph idx="1"/>
          </p:nvPr>
        </p:nvSpPr>
        <p:spPr>
          <a:xfrm>
            <a:off x="4654295" y="816638"/>
            <a:ext cx="4619706" cy="5224724"/>
          </a:xfrm>
        </p:spPr>
        <p:txBody>
          <a:bodyPr anchor="ctr">
            <a:normAutofit/>
          </a:bodyPr>
          <a:lstStyle/>
          <a:p>
            <a:pPr marL="0" indent="0">
              <a:lnSpc>
                <a:spcPct val="90000"/>
              </a:lnSpc>
              <a:buNone/>
            </a:pPr>
            <a:endParaRPr lang="en-GB" sz="1500"/>
          </a:p>
          <a:p>
            <a:pPr marL="0" indent="0">
              <a:lnSpc>
                <a:spcPct val="90000"/>
              </a:lnSpc>
              <a:buNone/>
            </a:pPr>
            <a:endParaRPr lang="en-GB" sz="1500"/>
          </a:p>
        </p:txBody>
      </p:sp>
      <p:sp>
        <p:nvSpPr>
          <p:cNvPr id="6" name="Rectangle: Rounded Corners 5">
            <a:extLst>
              <a:ext uri="{FF2B5EF4-FFF2-40B4-BE49-F238E27FC236}">
                <a16:creationId xmlns:a16="http://schemas.microsoft.com/office/drawing/2014/main" id="{430815DC-CC54-4979-8297-B0587692FA70}"/>
              </a:ext>
            </a:extLst>
          </p:cNvPr>
          <p:cNvSpPr/>
          <p:nvPr/>
        </p:nvSpPr>
        <p:spPr>
          <a:xfrm>
            <a:off x="10169105" y="123642"/>
            <a:ext cx="1885950" cy="607088"/>
          </a:xfrm>
          <a:prstGeom prst="roundRect">
            <a:avLst/>
          </a:prstGeom>
          <a:solidFill>
            <a:srgbClr val="92D05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a:ln w="0"/>
                <a:solidFill>
                  <a:schemeClr val="tx1">
                    <a:lumMod val="75000"/>
                    <a:lumOff val="25000"/>
                  </a:schemeClr>
                </a:solidFill>
                <a:effectLst>
                  <a:outerShdw blurRad="38100" dist="19050" dir="2700000" algn="tl" rotWithShape="0">
                    <a:schemeClr val="dk1">
                      <a:alpha val="40000"/>
                    </a:schemeClr>
                  </a:outerShdw>
                </a:effectLst>
                <a:hlinkClick r:id="rId2" action="ppaction://hlinksldjump">
                  <a:extLst>
                    <a:ext uri="{A12FA001-AC4F-418D-AE19-62706E023703}">
                      <ahyp:hlinkClr xmlns:ahyp="http://schemas.microsoft.com/office/drawing/2018/hyperlinkcolor" val="tx"/>
                    </a:ext>
                  </a:extLst>
                </a:hlinkClick>
              </a:rPr>
              <a:t>Return to ‘quick links’</a:t>
            </a:r>
            <a:endParaRPr lang="en-GB">
              <a:ln w="0"/>
              <a:solidFill>
                <a:schemeClr val="tx1">
                  <a:lumMod val="75000"/>
                  <a:lumOff val="25000"/>
                </a:schemeClr>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7A9889D6-91EC-6051-9E43-6F695BC95EAA}"/>
              </a:ext>
            </a:extLst>
          </p:cNvPr>
          <p:cNvSpPr txBox="1"/>
          <p:nvPr/>
        </p:nvSpPr>
        <p:spPr>
          <a:xfrm>
            <a:off x="5572328" y="3059668"/>
            <a:ext cx="6293796" cy="369332"/>
          </a:xfrm>
          <a:prstGeom prst="rect">
            <a:avLst/>
          </a:prstGeom>
          <a:noFill/>
        </p:spPr>
        <p:txBody>
          <a:bodyPr wrap="square">
            <a:spAutoFit/>
          </a:bodyPr>
          <a:lstStyle/>
          <a:p>
            <a:r>
              <a:rPr lang="en-GB" sz="1800" b="0" i="0">
                <a:solidFill>
                  <a:srgbClr val="333333"/>
                </a:solidFill>
                <a:effectLst/>
                <a:latin typeface="Lato" panose="020F0502020204030204" pitchFamily="34" charset="0"/>
              </a:rPr>
              <a:t> </a:t>
            </a:r>
            <a:r>
              <a:rPr lang="en-GB" sz="1800" b="0" i="0" u="sng">
                <a:solidFill>
                  <a:srgbClr val="970331"/>
                </a:solidFill>
                <a:effectLst/>
                <a:latin typeface="Lato" panose="020F0502020204030204" pitchFamily="34" charset="0"/>
                <a:hlinkClick r:id="rId3" tooltip="Supporting parents on the SEND journey"/>
              </a:rPr>
              <a:t>Supporting parents on the SEND journey</a:t>
            </a:r>
            <a:r>
              <a:rPr lang="en-GB" sz="1800" b="0" i="0">
                <a:solidFill>
                  <a:srgbClr val="333333"/>
                </a:solidFill>
                <a:effectLst/>
                <a:latin typeface="Lato" panose="020F0502020204030204" pitchFamily="34" charset="0"/>
              </a:rPr>
              <a:t> </a:t>
            </a:r>
            <a:endParaRPr lang="en-GB"/>
          </a:p>
        </p:txBody>
      </p:sp>
    </p:spTree>
    <p:extLst>
      <p:ext uri="{BB962C8B-B14F-4D97-AF65-F5344CB8AC3E}">
        <p14:creationId xmlns:p14="http://schemas.microsoft.com/office/powerpoint/2010/main" val="1553690729"/>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SharedWithUsers xmlns="e5b96425-6c5e-47e5-8e3c-66a165e9bc6d">
      <UserInfo>
        <DisplayName/>
        <AccountId xsi:nil="true"/>
        <AccountType/>
      </UserInfo>
    </SharedWithUsers>
    <MediaLengthInSeconds xmlns="529c40e8-0bab-43d5-8ec0-07f08635fbc7" xsi:nil="true"/>
    <TaxCatchAll xmlns="e5b96425-6c5e-47e5-8e3c-66a165e9bc6d" xsi:nil="true"/>
    <lcf76f155ced4ddcb4097134ff3c332f xmlns="529c40e8-0bab-43d5-8ec0-07f08635fbc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520714A61E51D40A56158CF68E17747" ma:contentTypeVersion="16" ma:contentTypeDescription="Create a new document." ma:contentTypeScope="" ma:versionID="316420c23bca9958eab87c8e9004658c">
  <xsd:schema xmlns:xsd="http://www.w3.org/2001/XMLSchema" xmlns:xs="http://www.w3.org/2001/XMLSchema" xmlns:p="http://schemas.microsoft.com/office/2006/metadata/properties" xmlns:ns2="529c40e8-0bab-43d5-8ec0-07f08635fbc7" xmlns:ns3="e5b96425-6c5e-47e5-8e3c-66a165e9bc6d" targetNamespace="http://schemas.microsoft.com/office/2006/metadata/properties" ma:root="true" ma:fieldsID="06933a5f6c8135f7a409c99836f48c9a" ns2:_="" ns3:_="">
    <xsd:import namespace="529c40e8-0bab-43d5-8ec0-07f08635fbc7"/>
    <xsd:import namespace="e5b96425-6c5e-47e5-8e3c-66a165e9bc6d"/>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9c40e8-0bab-43d5-8ec0-07f08635fbc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65895cd-c2e5-4ee0-a44a-cd0d712d940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b96425-6c5e-47e5-8e3c-66a165e9bc6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79d6281-3d9d-4448-85d5-7aea755fb040}" ma:internalName="TaxCatchAll" ma:showField="CatchAllData" ma:web="e5b96425-6c5e-47e5-8e3c-66a165e9bc6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F891BF-3445-42D8-99F8-D29AA64C198D}">
  <ds:schemaRefs>
    <ds:schemaRef ds:uri="http://schemas.microsoft.com/sharepoint/v3/contenttype/forms"/>
  </ds:schemaRefs>
</ds:datastoreItem>
</file>

<file path=customXml/itemProps2.xml><?xml version="1.0" encoding="utf-8"?>
<ds:datastoreItem xmlns:ds="http://schemas.openxmlformats.org/officeDocument/2006/customXml" ds:itemID="{43431C49-89F6-4880-AF9B-E7D10887ACB3}">
  <ds:schemaRefs>
    <ds:schemaRef ds:uri="529c40e8-0bab-43d5-8ec0-07f08635fbc7"/>
    <ds:schemaRef ds:uri="e5b96425-6c5e-47e5-8e3c-66a165e9bc6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E3D2135-788C-4846-97F9-ACE01C1D15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9c40e8-0bab-43d5-8ec0-07f08635fbc7"/>
    <ds:schemaRef ds:uri="e5b96425-6c5e-47e5-8e3c-66a165e9bc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24</Slides>
  <Notes>0</Notes>
  <HiddenSlides>0</HiddenSlide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Facet</vt:lpstr>
      <vt:lpstr> Special Educational Needs Information Report</vt:lpstr>
      <vt:lpstr>  This SEN Information report can be looked through page by page or use the ‘quick links’ to find answers to a specific question.</vt:lpstr>
      <vt:lpstr>Areas of Special Educational needs</vt:lpstr>
      <vt:lpstr>Page 1 Quick links:</vt:lpstr>
      <vt:lpstr>Page 2 Quick links:</vt:lpstr>
      <vt:lpstr>What should I do if I think my child has Special Educational needs?</vt:lpstr>
      <vt:lpstr>How does the school know if a child needs extra help?</vt:lpstr>
      <vt:lpstr>How will both school and I know how my child is doing?</vt:lpstr>
      <vt:lpstr>How will school help me support my child’s learning?</vt:lpstr>
      <vt:lpstr>How will the curriculum be matched to my child’s needs?</vt:lpstr>
      <vt:lpstr>How are the schools resources allocated and matched to children’s special educational needs?</vt:lpstr>
      <vt:lpstr>How will the school decide the type of support my child will receive?</vt:lpstr>
      <vt:lpstr>How does the school judge whether the support has had an impact?</vt:lpstr>
      <vt:lpstr>How will my child be included in activities outside the classroom including school trips?</vt:lpstr>
      <vt:lpstr>What support will there be for my child’s overall well-being?</vt:lpstr>
      <vt:lpstr>What training have the staff supporting SEND had or what are they having?</vt:lpstr>
      <vt:lpstr>How accessible is the school both indoors and outdoors?</vt:lpstr>
      <vt:lpstr>How are parents involved in the school? How can I get involved?</vt:lpstr>
      <vt:lpstr>How do children contribute their views about their support and who can help them?</vt:lpstr>
      <vt:lpstr>What specialist services are available or can be accessed by the school?</vt:lpstr>
      <vt:lpstr>Who can I contact for further information or to complain about SEN issues?</vt:lpstr>
      <vt:lpstr>The Local Offer</vt:lpstr>
      <vt:lpstr>School Contact details:</vt:lpstr>
      <vt:lpstr>What other support services can help 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Educational Needs Information Report</dc:title>
  <dc:creator>Nicola Reynolds</dc:creator>
  <cp:revision>49</cp:revision>
  <dcterms:created xsi:type="dcterms:W3CDTF">2021-01-01T20:50:11Z</dcterms:created>
  <dcterms:modified xsi:type="dcterms:W3CDTF">2026-04-20T12:22:44Z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0x0101003520714A61E51D40A56158CF68E17747</vt:lpwstr>
  </property>
  <property fmtid="{D5CDD505-2E9C-101B-9397-08002B2CF9AE}" pid="3" name="Order">
    <vt:r8>2054700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y fmtid="{D5CDD505-2E9C-101B-9397-08002B2CF9AE}" pid="7" name="MediaServiceImageTags">
    <vt:lpwstr/>
  </property>
</Properties>
</file>