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3" r:id="rId2"/>
    <p:sldId id="356" r:id="rId3"/>
    <p:sldId id="358" r:id="rId4"/>
    <p:sldId id="359" r:id="rId5"/>
    <p:sldId id="3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0E1BD-A7C4-495A-BE62-A6FCF9964D26}" v="9" dt="2024-07-19T10:51:14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R Cooper (Ridgeway Secondary School)" userId="c36f1f5d-b2eb-4cae-802b-1e054e627e75" providerId="ADAL" clId="{67E0E1BD-A7C4-495A-BE62-A6FCF9964D26}"/>
    <pc:docChg chg="undo custSel modSld">
      <pc:chgData name="Ms R Cooper (Ridgeway Secondary School)" userId="c36f1f5d-b2eb-4cae-802b-1e054e627e75" providerId="ADAL" clId="{67E0E1BD-A7C4-495A-BE62-A6FCF9964D26}" dt="2024-07-19T10:51:39.022" v="33" actId="1076"/>
      <pc:docMkLst>
        <pc:docMk/>
      </pc:docMkLst>
      <pc:sldChg chg="addSp delSp modSp mod">
        <pc:chgData name="Ms R Cooper (Ridgeway Secondary School)" userId="c36f1f5d-b2eb-4cae-802b-1e054e627e75" providerId="ADAL" clId="{67E0E1BD-A7C4-495A-BE62-A6FCF9964D26}" dt="2024-07-19T10:51:17.433" v="24" actId="1076"/>
        <pc:sldMkLst>
          <pc:docMk/>
          <pc:sldMk cId="984019563" sldId="354"/>
        </pc:sldMkLst>
        <pc:spChg chg="mod">
          <ac:chgData name="Ms R Cooper (Ridgeway Secondary School)" userId="c36f1f5d-b2eb-4cae-802b-1e054e627e75" providerId="ADAL" clId="{67E0E1BD-A7C4-495A-BE62-A6FCF9964D26}" dt="2024-07-19T10:50:36.430" v="14" actId="20577"/>
          <ac:spMkLst>
            <pc:docMk/>
            <pc:sldMk cId="984019563" sldId="354"/>
            <ac:spMk id="18" creationId="{C566C3F0-C816-394E-9FFE-31DA263ECE7C}"/>
          </ac:spMkLst>
        </pc:spChg>
        <pc:picChg chg="add mod">
          <ac:chgData name="Ms R Cooper (Ridgeway Secondary School)" userId="c36f1f5d-b2eb-4cae-802b-1e054e627e75" providerId="ADAL" clId="{67E0E1BD-A7C4-495A-BE62-A6FCF9964D26}" dt="2024-07-19T10:51:17.433" v="24" actId="1076"/>
          <ac:picMkLst>
            <pc:docMk/>
            <pc:sldMk cId="984019563" sldId="354"/>
            <ac:picMk id="20" creationId="{9391E8BA-D5CB-EB20-F2BA-9E51A704BB73}"/>
          </ac:picMkLst>
        </pc:picChg>
        <pc:picChg chg="add del">
          <ac:chgData name="Ms R Cooper (Ridgeway Secondary School)" userId="c36f1f5d-b2eb-4cae-802b-1e054e627e75" providerId="ADAL" clId="{67E0E1BD-A7C4-495A-BE62-A6FCF9964D26}" dt="2024-07-19T10:51:08.029" v="22" actId="478"/>
          <ac:picMkLst>
            <pc:docMk/>
            <pc:sldMk cId="984019563" sldId="354"/>
            <ac:picMk id="2068" creationId="{016EB843-F1B7-027F-0648-DAB6A1D70F84}"/>
          </ac:picMkLst>
        </pc:picChg>
      </pc:sldChg>
      <pc:sldChg chg="addSp delSp modSp mod">
        <pc:chgData name="Ms R Cooper (Ridgeway Secondary School)" userId="c36f1f5d-b2eb-4cae-802b-1e054e627e75" providerId="ADAL" clId="{67E0E1BD-A7C4-495A-BE62-A6FCF9964D26}" dt="2024-07-19T10:51:39.022" v="33" actId="1076"/>
        <pc:sldMkLst>
          <pc:docMk/>
          <pc:sldMk cId="253857000" sldId="357"/>
        </pc:sldMkLst>
        <pc:spChg chg="del mod">
          <ac:chgData name="Ms R Cooper (Ridgeway Secondary School)" userId="c36f1f5d-b2eb-4cae-802b-1e054e627e75" providerId="ADAL" clId="{67E0E1BD-A7C4-495A-BE62-A6FCF9964D26}" dt="2024-07-19T10:51:26.463" v="26" actId="478"/>
          <ac:spMkLst>
            <pc:docMk/>
            <pc:sldMk cId="253857000" sldId="357"/>
            <ac:spMk id="10" creationId="{0E607C95-9133-2DA6-79EB-42E9FB803B80}"/>
          </ac:spMkLst>
        </pc:spChg>
        <pc:spChg chg="add mod">
          <ac:chgData name="Ms R Cooper (Ridgeway Secondary School)" userId="c36f1f5d-b2eb-4cae-802b-1e054e627e75" providerId="ADAL" clId="{67E0E1BD-A7C4-495A-BE62-A6FCF9964D26}" dt="2024-07-19T10:51:37.663" v="32" actId="688"/>
          <ac:spMkLst>
            <pc:docMk/>
            <pc:sldMk cId="253857000" sldId="357"/>
            <ac:spMk id="22" creationId="{F7ECAD19-0810-AECB-0423-8A3E66A2AD5A}"/>
          </ac:spMkLst>
        </pc:spChg>
        <pc:picChg chg="add">
          <ac:chgData name="Ms R Cooper (Ridgeway Secondary School)" userId="c36f1f5d-b2eb-4cae-802b-1e054e627e75" providerId="ADAL" clId="{67E0E1BD-A7C4-495A-BE62-A6FCF9964D26}" dt="2024-07-19T10:50:45.331" v="16"/>
          <ac:picMkLst>
            <pc:docMk/>
            <pc:sldMk cId="253857000" sldId="357"/>
            <ac:picMk id="23" creationId="{60556B6A-DAE5-C90F-5EFC-50B50A59BD80}"/>
          </ac:picMkLst>
        </pc:picChg>
        <pc:picChg chg="add mod">
          <ac:chgData name="Ms R Cooper (Ridgeway Secondary School)" userId="c36f1f5d-b2eb-4cae-802b-1e054e627e75" providerId="ADAL" clId="{67E0E1BD-A7C4-495A-BE62-A6FCF9964D26}" dt="2024-07-19T10:50:50.533" v="18"/>
          <ac:picMkLst>
            <pc:docMk/>
            <pc:sldMk cId="253857000" sldId="357"/>
            <ac:picMk id="25" creationId="{A22AD3F2-C3E9-008E-10D5-73A8E7BF8402}"/>
          </ac:picMkLst>
        </pc:picChg>
        <pc:picChg chg="add mod">
          <ac:chgData name="Ms R Cooper (Ridgeway Secondary School)" userId="c36f1f5d-b2eb-4cae-802b-1e054e627e75" providerId="ADAL" clId="{67E0E1BD-A7C4-495A-BE62-A6FCF9964D26}" dt="2024-07-19T10:51:39.022" v="33" actId="1076"/>
          <ac:picMkLst>
            <pc:docMk/>
            <pc:sldMk cId="253857000" sldId="357"/>
            <ac:picMk id="26" creationId="{EC791DD1-DA8C-805A-72CD-F95C87C75D13}"/>
          </ac:picMkLst>
        </pc:picChg>
        <pc:picChg chg="del">
          <ac:chgData name="Ms R Cooper (Ridgeway Secondary School)" userId="c36f1f5d-b2eb-4cae-802b-1e054e627e75" providerId="ADAL" clId="{67E0E1BD-A7C4-495A-BE62-A6FCF9964D26}" dt="2024-07-19T10:51:22.011" v="25" actId="478"/>
          <ac:picMkLst>
            <pc:docMk/>
            <pc:sldMk cId="253857000" sldId="357"/>
            <ac:picMk id="43" creationId="{6EB4F016-7218-542D-CDCC-AA173EBF57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611C-F41C-4D79-ADC3-8EF744CA412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8C9AB-1D85-4C3A-A47E-BB7A63E78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2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8DFC8-4EF4-3814-0E98-4EBFED061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2A0F22-5527-456D-D331-8DFCD535D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06935-3A79-ED8E-CC5C-17385222D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7F228-6F46-E900-02A0-AEFE72E05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3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FD29A-2B07-9873-4294-C27A25305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B6914E-5A8B-6B79-8F50-9719F0667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238738-2A2D-E263-4149-1A2D25977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2AE3C-E1A3-183A-62F2-7987C7B8C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6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43A2-6EEB-C9EE-B1B9-ADE973CE3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212E8-6337-B3DE-39AF-5617496F3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87FF-D85B-D816-1E89-D562904A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37DC0-6CCC-C673-1F7A-0403D441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BFD14-3B25-AF79-37CB-59EB4855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3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84E7-D2D8-2D3B-79A2-375B6504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72BD0-8AE9-8FEB-51A4-2D710C01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F671-F046-18D3-F32E-5EE3F570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CC036-2DC6-8FCD-8B1C-5CC66452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9832-8360-F095-71CD-AFD87CE0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4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4D8EE-EBA5-9CCA-A585-1373E9982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6AB7C-8A85-A1B5-FD09-9C6FC35FF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4246F-7791-43F1-D6AC-A928EB40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53CE-CC80-BA28-F1D7-D5A3B48A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BB502-5BCB-4350-1815-859E949B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40C3-5A5E-6877-39E6-A178D9CA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386D-FF7D-84C8-6D1D-6598134A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04CE9-9B50-5874-529C-6CDCD94A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BD4CA-C96D-B66F-D747-6F553432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C3BC7-283F-6B99-9E61-069CEC9A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3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DB32-AC7B-B238-DAA7-667558A7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69DC4-01DC-ECCB-31B5-B34D53B4C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94CE-72D0-6E34-C1AF-06609446B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690CB-3C7D-998E-2EE0-7AD4EDB4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EA8F-8C84-3C22-1B45-FF7EF823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6605-0794-D16B-F50B-383E1B10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E471-1FB7-807B-2323-7221A2F0A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8F53D-7469-0915-36C2-5F9076CB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AB6C7-A21D-83F0-BC6E-2D841F3C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8361E-212D-6365-5FA6-0B6570364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19F0-713A-F897-51FB-674B5B93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6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37A21-6E3A-B2C8-949C-2810AA59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7851B-720C-5FEB-49C3-6ECD18215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323EF-442F-F0C9-54C2-2986575E5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AE412-96C8-D8CD-AB41-2BF7B8193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1530F2-4CDF-C022-7E13-0C888BFB3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BE754-218E-BABB-92B4-A5227C45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488464-2474-1407-8B55-A5C07AD2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40BDE-85AF-2EF8-4A60-624693C0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7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FA69-753A-B006-1E64-6292660D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83167-6AEA-A9D2-A17E-9446B567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0BF40-BF8C-49AB-3586-2B38DF879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3E854-6B3B-7536-1DA7-D929C9E4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5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AAE897-F202-9A09-827C-F83A5408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6BA62-23BD-2323-A883-AB2607C8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93ED7-F4CC-1686-CBF5-F2934149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26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8A9D-06BD-1702-2446-973FC77E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4FCAB-DC6D-BA1B-9B80-7CD66269F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33F1E-F0E4-B126-CE53-8B287EB74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66F12-F9C0-EB27-10E7-5205FEE1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102C4-03DD-A9BE-A2A8-83643AE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B51BD-9DDB-4FD6-E8AC-D73B45BB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1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9F3B-DA55-D110-90F4-0B8532D8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04EAA-DAC8-F9DD-44D8-86B96F6BD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5F4F1-B385-CB3B-FE02-4774FC35C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DF9A5-A7C8-30BA-DBA2-23197E9A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E82A3-7663-EA7A-B416-C6042B97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3BC24-8B87-21AB-8B4D-F8F76962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2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CD374-B5EF-9042-2D41-E54BFBDD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5465E-458E-DDE0-3DD6-360F830EE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696F0-3DF5-79EB-C1E0-D10F0F278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B99CC-C5EC-4378-9794-CF7071CBFB8B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D1E8E-61CA-310F-0679-C590F6225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7DDCA-057C-17FF-FE1E-A457AAB68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2D9A7-7669-4383-8070-9C1080538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2.png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7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7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8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1539090" y="861810"/>
            <a:ext cx="359715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1. Cells - </a:t>
            </a:r>
            <a:r>
              <a:rPr lang="en-US" sz="1200" noProof="1"/>
              <a:t> A study of the different types of cells in multicellular and unicellular organisms.</a:t>
            </a:r>
            <a:endParaRPr lang="en-US" sz="1200" b="1" noProof="1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6209674" y="690606"/>
            <a:ext cx="295220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2. Forces – </a:t>
            </a:r>
            <a:r>
              <a:rPr lang="en-US" sz="1200" noProof="1"/>
              <a:t>Contact and non-contact forces, Hooke’s Law and pressure.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025685" y="1530350"/>
            <a:ext cx="179341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3. Particles</a:t>
            </a:r>
            <a:r>
              <a:rPr lang="en-US" sz="1200" noProof="1"/>
              <a:t> – States of matter, diffusion and energy changes. </a:t>
            </a:r>
            <a:endParaRPr lang="en-US" sz="1200" b="1" noProof="1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E607C95-9133-2DA6-79EB-42E9FB803B80}"/>
              </a:ext>
            </a:extLst>
          </p:cNvPr>
          <p:cNvSpPr txBox="1"/>
          <p:nvPr/>
        </p:nvSpPr>
        <p:spPr>
          <a:xfrm>
            <a:off x="9149823" y="2607850"/>
            <a:ext cx="288682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4. Organisation – </a:t>
            </a:r>
            <a:r>
              <a:rPr lang="en-US" sz="1200" noProof="1"/>
              <a:t>A topic that explores organ systems, gas exchange and the skeletal and muscular system.</a:t>
            </a:r>
            <a:endParaRPr lang="en-US" sz="1200" b="1" noProof="1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5166910" y="2355748"/>
            <a:ext cx="217703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5. Waves – </a:t>
            </a:r>
            <a:r>
              <a:rPr lang="en-US" sz="1200" noProof="1"/>
              <a:t>an exploration of longitudinal and transverse waves, the ear and the uses of ultrasound.</a:t>
            </a:r>
            <a:endParaRPr lang="en-US" sz="1200" b="1" noProof="1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465599" y="3338410"/>
            <a:ext cx="3294205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6. Elements – </a:t>
            </a:r>
            <a:r>
              <a:rPr lang="en-US" sz="1200" noProof="1"/>
              <a:t>An investigation into atoms, elements and compounds used in displacement reactions.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816525" y="4915973"/>
            <a:ext cx="1664471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7. Reproduction – </a:t>
            </a:r>
            <a:r>
              <a:rPr lang="en-US" sz="1200" noProof="1"/>
              <a:t>an exploration of adolescence, reproduction and the menstrual cycle.</a:t>
            </a:r>
            <a:endParaRPr lang="en-US" sz="1200" b="1" noProof="1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252220" y="4155702"/>
            <a:ext cx="308327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9. Chemical Reactions – </a:t>
            </a:r>
            <a:r>
              <a:rPr lang="en-US" sz="1200" noProof="1"/>
              <a:t>an exploration of the different types of reactions that take place such as neutralisation reactions and the various  metals undertake.</a:t>
            </a:r>
            <a:endParaRPr lang="en-US" sz="1200" b="1" noProof="1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4095716" y="6013083"/>
            <a:ext cx="217358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8. Light – </a:t>
            </a:r>
            <a:r>
              <a:rPr lang="en-US" sz="1200" noProof="1"/>
              <a:t>an introduction into reflection, refraction and how we see colour.</a:t>
            </a:r>
            <a:endParaRPr lang="en-US" sz="1200" b="1" noProof="1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8391455" y="5893265"/>
            <a:ext cx="200110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10. Space –</a:t>
            </a:r>
            <a:r>
              <a:rPr lang="en-US" sz="1200" noProof="1"/>
              <a:t> A study of planets and stars, gravity and the different seasons we experience.</a:t>
            </a:r>
          </a:p>
        </p:txBody>
      </p:sp>
      <p:pic>
        <p:nvPicPr>
          <p:cNvPr id="1026" name="Picture 2" descr="Microscope Diagram Labeled, Unlabeled and Blank | Parts of a Microscope –  Tim's Printables">
            <a:extLst>
              <a:ext uri="{FF2B5EF4-FFF2-40B4-BE49-F238E27FC236}">
                <a16:creationId xmlns:a16="http://schemas.microsoft.com/office/drawing/2014/main" id="{2CA33890-7C37-C471-D0A5-A9C8DB7D9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3" t="10098" r="13717" b="11408"/>
          <a:stretch/>
        </p:blipFill>
        <p:spPr bwMode="auto">
          <a:xfrm>
            <a:off x="924363" y="460826"/>
            <a:ext cx="571466" cy="8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7512EA-3806-2182-59EA-F6F309D7FF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785"/>
          <a:stretch/>
        </p:blipFill>
        <p:spPr>
          <a:xfrm>
            <a:off x="5310737" y="588779"/>
            <a:ext cx="898937" cy="7390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ADBD81-DE2B-8B26-9CE8-E70F41850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2715" y="984860"/>
            <a:ext cx="1192290" cy="6794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5D1A54-95FE-0C92-8CF2-5D264B09B7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4322" r="5253"/>
          <a:stretch/>
        </p:blipFill>
        <p:spPr>
          <a:xfrm>
            <a:off x="9585995" y="3236332"/>
            <a:ext cx="1099939" cy="865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C6FEB5-0A25-E572-0460-0AD0819259E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428" t="8731" b="11412"/>
          <a:stretch/>
        </p:blipFill>
        <p:spPr>
          <a:xfrm>
            <a:off x="4008365" y="2339651"/>
            <a:ext cx="1065109" cy="863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8075F8-A6B0-609E-6A85-DA172C59952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6681"/>
          <a:stretch/>
        </p:blipFill>
        <p:spPr>
          <a:xfrm>
            <a:off x="1105742" y="3955668"/>
            <a:ext cx="1699223" cy="4464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05558D-DE98-7E06-F289-58409E477A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0089" y="5975577"/>
            <a:ext cx="1190455" cy="7486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411CC2A-3BC6-D1EA-C175-D3A793E67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1602" y="5968202"/>
            <a:ext cx="1105891" cy="804536"/>
          </a:xfrm>
          <a:prstGeom prst="rect">
            <a:avLst/>
          </a:prstGeom>
        </p:spPr>
      </p:pic>
      <p:pic>
        <p:nvPicPr>
          <p:cNvPr id="1028" name="Picture 4" descr="Solar System Exploration">
            <a:extLst>
              <a:ext uri="{FF2B5EF4-FFF2-40B4-BE49-F238E27FC236}">
                <a16:creationId xmlns:a16="http://schemas.microsoft.com/office/drawing/2014/main" id="{ED7D0E47-A4CA-5649-D577-541EECA4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191" y="6141279"/>
            <a:ext cx="1799441" cy="59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 Scale Defined - What is pH? - JAN/SAN CONSULTING">
            <a:extLst>
              <a:ext uri="{FF2B5EF4-FFF2-40B4-BE49-F238E27FC236}">
                <a16:creationId xmlns:a16="http://schemas.microsoft.com/office/drawing/2014/main" id="{442EA8E9-F997-072B-7DBE-2ABBC51FB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74" y="4225857"/>
            <a:ext cx="1811529" cy="7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2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8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8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9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1539090" y="861810"/>
            <a:ext cx="359715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Digestion and Organisation -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study of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how food is used in the body and the benefits of a healthy lifestyle.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6092420" y="665013"/>
            <a:ext cx="29522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</a:t>
            </a:r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Electricity - 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Students will learn about electric charge,  what batteries do,  circuit components and resistance.</a:t>
            </a:r>
            <a:endParaRPr kumimoji="0" lang="en-US" sz="120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772692" y="720424"/>
            <a:ext cx="1207969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3.  Periodic Table –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An exploration of how to classify elements, finding out about patterns in chemical and physical properties.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E607C95-9133-2DA6-79EB-42E9FB803B80}"/>
              </a:ext>
            </a:extLst>
          </p:cNvPr>
          <p:cNvSpPr txBox="1"/>
          <p:nvPr/>
        </p:nvSpPr>
        <p:spPr>
          <a:xfrm>
            <a:off x="9071620" y="3135554"/>
            <a:ext cx="288682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Ecology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Students will find out about how we get energy from food, how micro-organisms use respiration and learn how plants produce food.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5166910" y="2355748"/>
            <a:ext cx="217703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5. Energy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Sudents will learn abou the differen store of energy, how energy can be transferred and doing work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991820" y="2572507"/>
            <a:ext cx="1087087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6. Separating mixtures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A study of the differences beyween pure and imopure substnces and how to separate mixtures of substances.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855434" y="4617149"/>
            <a:ext cx="1664471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7. Inheritance and evolution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Students will find out how the organisms living today have evolved, how to preserve biodiversity and how organisms inherit characteristics from their parents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092420" y="4525034"/>
            <a:ext cx="308327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8.  Forces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a study of forces; how they arise and how they change the motion of an object.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3813280" y="6165457"/>
            <a:ext cx="313949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9. Metals and Non-metals –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the properties of metals and non-metals, the reactions of metals and the trends in reactivity.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8102581" y="5953116"/>
            <a:ext cx="260730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10. Climate and the Earth’s resources 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An exploration of how The Earth formed and how crucial substances are recycled through our atmosphere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0EEE86-7F14-6616-D814-B89C56817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90" y="422579"/>
            <a:ext cx="948598" cy="8784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B57AF5-8D06-09A9-463E-4095503EA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1645" y="1149674"/>
            <a:ext cx="632983" cy="508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8059AA-18FC-C86A-33F9-C96BBA5066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3480" y="1690053"/>
            <a:ext cx="915039" cy="5282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6BA911-B4B4-F543-0BC0-C5B00CC3E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9885" y="3809443"/>
            <a:ext cx="973966" cy="10192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A32CE4-75D9-BB60-3700-D919E8AF6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911" y="2681622"/>
            <a:ext cx="699554" cy="8602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0636A2-D90A-269B-73E7-4E5095C10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4615" y="4388629"/>
            <a:ext cx="447141" cy="8801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AD0D58-BB25-A549-84EF-51BBE84525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4785" y="4560121"/>
            <a:ext cx="654681" cy="38082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B025A0D-F772-91F5-48CB-9EEF33EFF5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9039" y="6082342"/>
            <a:ext cx="560681" cy="5256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3A03DA1-8FF3-98FA-940D-98108E055D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1244" y="2462659"/>
            <a:ext cx="722457" cy="6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4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77859-252D-4C00-F934-F9E017943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4BCD-EADA-2C03-FF62-2CE1EA2F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9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753F9-7CEC-B075-4EDE-4BDD7AB21A0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4C20E72-E802-66D2-542E-4DF360458BD6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72A792D6-112C-F2A0-30CE-E39F9E2373FE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19E341AE-4B11-EA4A-A794-119B464ACD44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98EB275-FB2F-A497-5A1C-01F9E2E0CD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E929CCB-BF47-0905-1F7A-6E15642FAC8D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E36DF73-FEF9-58A3-D759-360CE089923B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FA24D8-3E74-8ABC-E378-2D7725BEEDFC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2C9FD140-B744-37BA-8E38-06778A392D68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A800E8D5-7AB1-119D-6DC3-C53B8FFA3240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D5305CE-2B0F-21ED-7F18-04F2BFA98555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D42D2D-1ADC-A3EC-F5A9-98396543BAEB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38B48F9-01B9-5AB2-086D-B605572114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2ED8C601-5554-9489-2570-16733D1D98DF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9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F8539F0E-6A21-F3B5-DC5D-96EFBF44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5BFD6222-BF90-DBAD-557A-AEC0FBE87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C5DD8E3-F1F0-5C02-FE28-DCCC65F602BD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10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12E731F-096A-9AF8-1E79-976E1A125C7E}"/>
              </a:ext>
            </a:extLst>
          </p:cNvPr>
          <p:cNvSpPr txBox="1"/>
          <p:nvPr/>
        </p:nvSpPr>
        <p:spPr>
          <a:xfrm>
            <a:off x="1539090" y="677144"/>
            <a:ext cx="359715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Turning Points in Biology -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 study of revlolutionary discoveries such as, DNA, vaccines, antibiotics and extinctions.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70AAD45-DE0A-448F-CB8E-F396C8087C94}"/>
              </a:ext>
            </a:extLst>
          </p:cNvPr>
          <p:cNvSpPr txBox="1"/>
          <p:nvPr/>
        </p:nvSpPr>
        <p:spPr>
          <a:xfrm>
            <a:off x="6209674" y="525461"/>
            <a:ext cx="29522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2. New Technology in Chemistry 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the use of nanoparticles in medicine and ways of reducing emissions through investment into hybrid cars.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707873E-C323-F8FF-40BF-01BFFF422291}"/>
              </a:ext>
            </a:extLst>
          </p:cNvPr>
          <p:cNvSpPr txBox="1"/>
          <p:nvPr/>
        </p:nvSpPr>
        <p:spPr>
          <a:xfrm>
            <a:off x="9008297" y="1657176"/>
            <a:ext cx="281675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Turning Points in Physics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A study of how the Big Bang has moulded current theories of the Big Bang and our existence. 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754DFC8E-09EB-BC5A-38C7-7B2C2548CDAA}"/>
              </a:ext>
            </a:extLst>
          </p:cNvPr>
          <p:cNvSpPr txBox="1"/>
          <p:nvPr/>
        </p:nvSpPr>
        <p:spPr>
          <a:xfrm>
            <a:off x="9149823" y="3307421"/>
            <a:ext cx="288682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4. Cells 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prokaryotic and eukaryotic cells.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34AF31D-E8D4-5AC7-8297-7DEDED644898}"/>
              </a:ext>
            </a:extLst>
          </p:cNvPr>
          <p:cNvSpPr txBox="1"/>
          <p:nvPr/>
        </p:nvSpPr>
        <p:spPr>
          <a:xfrm>
            <a:off x="5212899" y="2481101"/>
            <a:ext cx="258621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5. Atoms, Element and Compounds. 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atoms, elements, compounds and mixtures and separation techniques.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249CC-0691-8C5D-5253-1571EF2BCDE6}"/>
              </a:ext>
            </a:extLst>
          </p:cNvPr>
          <p:cNvSpPr txBox="1"/>
          <p:nvPr/>
        </p:nvSpPr>
        <p:spPr>
          <a:xfrm>
            <a:off x="1110645" y="3657063"/>
            <a:ext cx="198516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6. Particle Model–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how subtsances change state due to the amount of energy energy supplied. 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86ABD86F-92EF-B882-647C-8CAD93BF6FFA}"/>
              </a:ext>
            </a:extLst>
          </p:cNvPr>
          <p:cNvSpPr txBox="1"/>
          <p:nvPr/>
        </p:nvSpPr>
        <p:spPr>
          <a:xfrm>
            <a:off x="2177962" y="5911257"/>
            <a:ext cx="278247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8. Structure of the atom – a study of how models of atoms have change dover time up until the current model of the atom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067871F2-EA4A-7F9E-DDAC-A0096F1FE7B9}"/>
              </a:ext>
            </a:extLst>
          </p:cNvPr>
          <p:cNvSpPr txBox="1"/>
          <p:nvPr/>
        </p:nvSpPr>
        <p:spPr>
          <a:xfrm>
            <a:off x="8140528" y="3987650"/>
            <a:ext cx="200110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7. Cell Transport and Division 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how substances enter and leave cells and how cells divide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30" name="Picture 6" descr="pH Scale Defined - What is pH? - JAN/SAN CONSULTING">
            <a:extLst>
              <a:ext uri="{FF2B5EF4-FFF2-40B4-BE49-F238E27FC236}">
                <a16:creationId xmlns:a16="http://schemas.microsoft.com/office/drawing/2014/main" id="{6570FFD8-3D93-1452-31F3-6F934E9D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74" y="4225857"/>
            <a:ext cx="1811529" cy="76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4">
            <a:extLst>
              <a:ext uri="{FF2B5EF4-FFF2-40B4-BE49-F238E27FC236}">
                <a16:creationId xmlns:a16="http://schemas.microsoft.com/office/drawing/2014/main" id="{5B52D779-FA72-8CE7-A4DF-4AA3DF2F4701}"/>
              </a:ext>
            </a:extLst>
          </p:cNvPr>
          <p:cNvSpPr txBox="1"/>
          <p:nvPr/>
        </p:nvSpPr>
        <p:spPr>
          <a:xfrm>
            <a:off x="6607356" y="5902268"/>
            <a:ext cx="200110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9.  Photosynthesis and Respiration 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the chemical reactions within the cells of living things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CC1E6A-0CF7-B2B2-748C-6915342D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22" y="510668"/>
            <a:ext cx="350865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Nanotechnology? (Definition, Examples, Risks) | Built In">
            <a:extLst>
              <a:ext uri="{FF2B5EF4-FFF2-40B4-BE49-F238E27FC236}">
                <a16:creationId xmlns:a16="http://schemas.microsoft.com/office/drawing/2014/main" id="{007E5A35-3559-5714-0110-19FC39987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17875"/>
          <a:stretch/>
        </p:blipFill>
        <p:spPr bwMode="auto">
          <a:xfrm>
            <a:off x="5279805" y="621334"/>
            <a:ext cx="816469" cy="6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the Big Bang Theory? | Space">
            <a:extLst>
              <a:ext uri="{FF2B5EF4-FFF2-40B4-BE49-F238E27FC236}">
                <a16:creationId xmlns:a16="http://schemas.microsoft.com/office/drawing/2014/main" id="{7A8901CB-9510-9D88-ED38-C1C22710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20" y="1000309"/>
            <a:ext cx="1080961" cy="6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ll | Definition, Types, Functions, Diagram, Division, Theory, &amp; Facts |  Britannica">
            <a:extLst>
              <a:ext uri="{FF2B5EF4-FFF2-40B4-BE49-F238E27FC236}">
                <a16:creationId xmlns:a16="http://schemas.microsoft.com/office/drawing/2014/main" id="{AD7E1374-6DB4-83B5-8CE4-31D5D26C3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486" y="2512698"/>
            <a:ext cx="1126828" cy="6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emistry GCSE Revision: Atomic Structure And The Periodic Table">
            <a:extLst>
              <a:ext uri="{FF2B5EF4-FFF2-40B4-BE49-F238E27FC236}">
                <a16:creationId xmlns:a16="http://schemas.microsoft.com/office/drawing/2014/main" id="{D3CD9B7D-AE9E-81FA-56EE-48188FC7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6" y="2529710"/>
            <a:ext cx="894863" cy="59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tates of Matter (Book): What are Changes of State? | Learnbps">
            <a:extLst>
              <a:ext uri="{FF2B5EF4-FFF2-40B4-BE49-F238E27FC236}">
                <a16:creationId xmlns:a16="http://schemas.microsoft.com/office/drawing/2014/main" id="{F6901605-E008-B364-98DE-37EE00AB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61" y="4488060"/>
            <a:ext cx="1313274" cy="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fferences Between Cellular Respiration and Photosynthesis">
            <a:extLst>
              <a:ext uri="{FF2B5EF4-FFF2-40B4-BE49-F238E27FC236}">
                <a16:creationId xmlns:a16="http://schemas.microsoft.com/office/drawing/2014/main" id="{71023470-DC96-66E0-F89E-3022F2188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8"/>
          <a:stretch/>
        </p:blipFill>
        <p:spPr bwMode="auto">
          <a:xfrm>
            <a:off x="10593233" y="3929071"/>
            <a:ext cx="1101641" cy="9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9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CC6B5-48DD-D21E-5A65-1B4E51760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E48A-4696-AA9D-BB94-E40F6067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10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DFE91B-D0CB-3F64-17AE-0F95AC41135C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A29406-A178-6236-C517-4493E119190B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25FED19B-7ADC-19D8-11B9-5C737E244F6B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923AB270-57BB-66C4-DAD3-D1456B583394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608C153-FB35-A270-89C1-AA5165926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C76C617-D116-5B6F-9232-DCABF387CDB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F506CFB-022E-00A4-76C8-0C9C2D9AE03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E77687-DC31-E74E-44F4-0AA2828B36A5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784F66E9-3BC2-2C1B-F5C5-6EE03BA9BFAF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F942F5CD-0FF3-A9A5-5FEA-47E45B86B076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066C5EA-E196-0F1F-4AAB-92F13F018D7C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EC6A0C9-4C0D-2985-C00C-D4080510801F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74B4986-CEBE-BA75-BD70-BF4A9729E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35ED95E1-361D-1BD4-8415-81A0EF91E21A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10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27EA3C25-C363-60EF-9585-C9EC8B85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428DF7BA-7115-C315-09DD-6FA914E0A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2EF2E6C-BA7D-B300-ABC9-1B5BB91D4B3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F361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Year 11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0C0AC19-EAE6-19C2-02FE-4DFC532073BD}"/>
              </a:ext>
            </a:extLst>
          </p:cNvPr>
          <p:cNvSpPr txBox="1"/>
          <p:nvPr/>
        </p:nvSpPr>
        <p:spPr>
          <a:xfrm>
            <a:off x="6006297" y="704813"/>
            <a:ext cx="359715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2.  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Infection and Response 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how pathogens can cause infectious disease, human defence against disease and development of drugs.</a:t>
            </a:r>
            <a:endParaRPr kumimoji="0" lang="en-US" sz="12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FCEFDC0-3F7A-5E3F-B509-DBBE98EE0FC6}"/>
              </a:ext>
            </a:extLst>
          </p:cNvPr>
          <p:cNvSpPr txBox="1"/>
          <p:nvPr/>
        </p:nvSpPr>
        <p:spPr>
          <a:xfrm>
            <a:off x="2008169" y="634255"/>
            <a:ext cx="295220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 Organisation – </a:t>
            </a:r>
            <a:r>
              <a:rPr kumimoji="0" lang="en-GB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how cells are organised into tissues, organs, systems and organisms.  Looking at the digestive system and circulatory system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1B6EE59C-E574-7395-36A6-7D0A143E54FF}"/>
              </a:ext>
            </a:extLst>
          </p:cNvPr>
          <p:cNvSpPr txBox="1"/>
          <p:nvPr/>
        </p:nvSpPr>
        <p:spPr>
          <a:xfrm>
            <a:off x="9772692" y="1459087"/>
            <a:ext cx="185455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3.  Quantitative Chemistry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 of quantitative analysis to determine the formulae of compounds and the equations for reactions.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33405E30-1D46-A36C-3CE1-216C16FF6AE2}"/>
              </a:ext>
            </a:extLst>
          </p:cNvPr>
          <p:cNvSpPr txBox="1"/>
          <p:nvPr/>
        </p:nvSpPr>
        <p:spPr>
          <a:xfrm>
            <a:off x="4233732" y="2492664"/>
            <a:ext cx="317073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5. Homeostasis and Response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An exploration of how the nervous and endocrine systems maintain a constant internal environment 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2662FF9-FDDA-336F-CEF4-2F704988751D}"/>
              </a:ext>
            </a:extLst>
          </p:cNvPr>
          <p:cNvSpPr txBox="1"/>
          <p:nvPr/>
        </p:nvSpPr>
        <p:spPr>
          <a:xfrm>
            <a:off x="1237537" y="3969807"/>
            <a:ext cx="219914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6. Atomic Structure – Explore past and current models of the atom, describe different types of radiation and their effects and uses.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331E8-86A5-B61D-5F0A-385AB1F54A23}"/>
              </a:ext>
            </a:extLst>
          </p:cNvPr>
          <p:cNvSpPr txBox="1"/>
          <p:nvPr/>
        </p:nvSpPr>
        <p:spPr>
          <a:xfrm>
            <a:off x="5089460" y="4223955"/>
            <a:ext cx="2246521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7.  Chemical Changes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Exploring chemical reactions and changes to understand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complex reactions that take place in living organisms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AFBCAF01-1D51-2875-14AF-F0820BB7A8E8}"/>
              </a:ext>
            </a:extLst>
          </p:cNvPr>
          <p:cNvSpPr txBox="1"/>
          <p:nvPr/>
        </p:nvSpPr>
        <p:spPr>
          <a:xfrm>
            <a:off x="8701639" y="4168709"/>
            <a:ext cx="329420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8.   Inheritance, Variation and Evolution 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study of the variation between living organisms, the genetic cause of these and a study of how living things have gradually changed over time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FD24A024-3FA7-123D-1E07-D4256B6DCEA4}"/>
              </a:ext>
            </a:extLst>
          </p:cNvPr>
          <p:cNvSpPr txBox="1"/>
          <p:nvPr/>
        </p:nvSpPr>
        <p:spPr>
          <a:xfrm>
            <a:off x="4246522" y="6075679"/>
            <a:ext cx="287200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10. Rate of Reaction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Explore how changing factors can alter the rate of a chemical reaction.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02830BB2-8775-F22E-3F17-29222D413722}"/>
              </a:ext>
            </a:extLst>
          </p:cNvPr>
          <p:cNvSpPr txBox="1"/>
          <p:nvPr/>
        </p:nvSpPr>
        <p:spPr>
          <a:xfrm>
            <a:off x="1487824" y="5454799"/>
            <a:ext cx="260730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1">
                <a:solidFill>
                  <a:prstClr val="black"/>
                </a:solidFill>
                <a:latin typeface="Aptos" panose="02110004020202020204"/>
              </a:rPr>
              <a:t>9.  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Forces – 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 understanding of Newton’s Laws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9417D9-F7D0-5DE3-3A74-6B4717B75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293" y="341847"/>
            <a:ext cx="620649" cy="6463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DC9A42A-7978-C2D6-C151-8BE051E68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530" y="287508"/>
            <a:ext cx="1089403" cy="8100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81E902-31B2-F512-69E6-1629ED72F5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114" y="2873726"/>
            <a:ext cx="939231" cy="7557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7B251ED-3BC3-EEC5-A64F-DD67047FAA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368" y="4231310"/>
            <a:ext cx="445047" cy="877900"/>
          </a:xfrm>
          <a:prstGeom prst="rect">
            <a:avLst/>
          </a:prstGeom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99980A84-0D25-F0AE-FCF1-33FF717FF55D}"/>
              </a:ext>
            </a:extLst>
          </p:cNvPr>
          <p:cNvSpPr txBox="1"/>
          <p:nvPr/>
        </p:nvSpPr>
        <p:spPr>
          <a:xfrm>
            <a:off x="8072054" y="5930251"/>
            <a:ext cx="217358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11. Bioenergetics – </a:t>
            </a:r>
            <a:r>
              <a:rPr lang="en-US" sz="1200" noProof="1"/>
              <a:t>an exploration of the processes photosynthesis and respiration and their intrinsic link.</a:t>
            </a:r>
            <a:endParaRPr lang="en-US" sz="1200" b="1" noProof="1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25769E7-FB37-4600-4866-7B211B78A4EE}"/>
              </a:ext>
            </a:extLst>
          </p:cNvPr>
          <p:cNvSpPr txBox="1"/>
          <p:nvPr/>
        </p:nvSpPr>
        <p:spPr>
          <a:xfrm>
            <a:off x="1699560" y="2535000"/>
            <a:ext cx="200110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4.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Energy – </a:t>
            </a:r>
            <a:r>
              <a:rPr lang="en-US" sz="1200" noProof="1">
                <a:solidFill>
                  <a:prstClr val="black"/>
                </a:solidFill>
                <a:latin typeface="Aptos" panose="02110004020202020204"/>
              </a:rPr>
              <a:t>A</a:t>
            </a:r>
            <a:r>
              <a:rPr kumimoji="0" lang="en-US" sz="120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study of energy stores and transfers, using and rearragning mathematical equations</a:t>
            </a: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US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US" sz="1200" noProof="1"/>
          </a:p>
        </p:txBody>
      </p:sp>
    </p:spTree>
    <p:extLst>
      <p:ext uri="{BB962C8B-B14F-4D97-AF65-F5344CB8AC3E}">
        <p14:creationId xmlns:p14="http://schemas.microsoft.com/office/powerpoint/2010/main" val="264445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35" y="73887"/>
            <a:ext cx="7564330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    Science - </a:t>
            </a:r>
            <a:r>
              <a:rPr lang="en-US" sz="2800" dirty="0">
                <a:latin typeface="Segoe UI Black"/>
                <a:ea typeface="Segoe UI Black"/>
              </a:rPr>
              <a:t>Learning Journey - Year 11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2337111" y="1930952"/>
            <a:ext cx="7845080" cy="3603573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564758" y="1387154"/>
            <a:ext cx="1290676" cy="108759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11</a:t>
            </a: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19B4DC87-D133-1FFF-4C00-8B167FEE8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741" y1="88636" x2="40741" y2="88636"/>
                        <a14:foregroundMark x1="40741" y1="84091" x2="40741" y2="84091"/>
                        <a14:foregroundMark x1="17901" y1="45455" x2="17901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72" y="692543"/>
            <a:ext cx="468076" cy="38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29" y="5211386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10685934" y="4993360"/>
            <a:ext cx="1290132" cy="1082319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Exams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25044A8-AC8A-6658-B249-AE0FFECDE3FA}"/>
              </a:ext>
            </a:extLst>
          </p:cNvPr>
          <p:cNvSpPr txBox="1"/>
          <p:nvPr/>
        </p:nvSpPr>
        <p:spPr>
          <a:xfrm>
            <a:off x="2621428" y="776672"/>
            <a:ext cx="359715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1. Ecology - </a:t>
            </a:r>
            <a:r>
              <a:rPr lang="en-US" sz="1200" noProof="1"/>
              <a:t> A study of the living world around us, exploring biodiversity, adaptations and the carbon and water cycle.</a:t>
            </a:r>
            <a:endParaRPr lang="en-US" sz="1200" b="1" noProof="1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5CF14C4-CCB5-CD18-6B6D-9777C2F842FF}"/>
              </a:ext>
            </a:extLst>
          </p:cNvPr>
          <p:cNvSpPr txBox="1"/>
          <p:nvPr/>
        </p:nvSpPr>
        <p:spPr>
          <a:xfrm>
            <a:off x="7873838" y="812943"/>
            <a:ext cx="29522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2. Chemistry of the Atmosphere – </a:t>
            </a:r>
            <a:r>
              <a:rPr lang="en-US" sz="1200" noProof="1"/>
              <a:t>An investigation into the composition and evolution of the Earth’s atmosphere.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035C013-13E2-4D56-158C-30F59E54A7B8}"/>
              </a:ext>
            </a:extLst>
          </p:cNvPr>
          <p:cNvSpPr txBox="1"/>
          <p:nvPr/>
        </p:nvSpPr>
        <p:spPr>
          <a:xfrm>
            <a:off x="9030057" y="2960935"/>
            <a:ext cx="2816759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3. Organic Chemistry</a:t>
            </a:r>
            <a:r>
              <a:rPr lang="en-US" sz="1200" noProof="1"/>
              <a:t> – A study of carbon-based compounds and the reactions they undergo such as addition and condensation reactions. </a:t>
            </a:r>
            <a:endParaRPr lang="en-US" sz="1200" b="1" noProof="1"/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0E607C95-9133-2DA6-79EB-42E9FB803B80}"/>
              </a:ext>
            </a:extLst>
          </p:cNvPr>
          <p:cNvSpPr txBox="1"/>
          <p:nvPr/>
        </p:nvSpPr>
        <p:spPr>
          <a:xfrm>
            <a:off x="5058348" y="2460211"/>
            <a:ext cx="313225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4. Magnetism and Electromagnetism – </a:t>
            </a:r>
            <a:r>
              <a:rPr lang="en-US" sz="1200" noProof="1"/>
              <a:t>A study of how magnets and electricity can work together to induce magnetic fields to prove the motor effect.</a:t>
            </a:r>
            <a:endParaRPr lang="en-US" sz="1200" b="1" noProof="1"/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802124" y="3493971"/>
            <a:ext cx="1802911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5. Using Resources – </a:t>
            </a:r>
            <a:r>
              <a:rPr lang="en-US" sz="1200" noProof="1"/>
              <a:t>A study of how safe to drink water is obtained, metals are extracted and the impact on the Earth’s environment.</a:t>
            </a:r>
            <a:endParaRPr lang="en-US" sz="1200" b="1" noProof="1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1606303" y="5749482"/>
            <a:ext cx="300689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6. Waves – </a:t>
            </a:r>
            <a:r>
              <a:rPr lang="en-US" sz="1200" noProof="1"/>
              <a:t>An exploration into Longitudinal and Transverse waves, the wavespeed equation and an analysis of the electromagnetic spectrum.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6189670" y="4221601"/>
            <a:ext cx="198516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7. Forces Part 2 – </a:t>
            </a:r>
            <a:r>
              <a:rPr lang="en-US" sz="1200" noProof="1"/>
              <a:t>A study of elasticity, moments, levers and gears along with a study of D-T and V-T graphs. 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C566C3F0-C816-394E-9FFE-31DA263ECE7C}"/>
              </a:ext>
            </a:extLst>
          </p:cNvPr>
          <p:cNvSpPr txBox="1"/>
          <p:nvPr/>
        </p:nvSpPr>
        <p:spPr>
          <a:xfrm>
            <a:off x="7357550" y="6051242"/>
            <a:ext cx="217358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rIns="0" rtlCol="0" anchor="b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noProof="1"/>
              <a:t>8. Space (</a:t>
            </a:r>
            <a:r>
              <a:rPr lang="en-US" sz="1200" i="1" noProof="1"/>
              <a:t>triple</a:t>
            </a:r>
            <a:r>
              <a:rPr lang="en-US" sz="1200" b="1" noProof="1"/>
              <a:t>) </a:t>
            </a:r>
            <a:r>
              <a:rPr lang="en-US" sz="1200" noProof="1"/>
              <a:t>– A study of the solar systems, satellites, red-shift and the life cycle of a star.</a:t>
            </a:r>
            <a:endParaRPr lang="en-US" sz="1200" b="1" noProof="1"/>
          </a:p>
        </p:txBody>
      </p:sp>
      <p:pic>
        <p:nvPicPr>
          <p:cNvPr id="3074" name="Picture 2" descr="Giraffe - Facts and Beyond | Biology Dictionary">
            <a:extLst>
              <a:ext uri="{FF2B5EF4-FFF2-40B4-BE49-F238E27FC236}">
                <a16:creationId xmlns:a16="http://schemas.microsoft.com/office/drawing/2014/main" id="{80557748-CCA3-4716-501F-EC60A1C00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65" y="507831"/>
            <a:ext cx="124649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y Does Earth Have an Atmosphere? | Live Science">
            <a:extLst>
              <a:ext uri="{FF2B5EF4-FFF2-40B4-BE49-F238E27FC236}">
                <a16:creationId xmlns:a16="http://schemas.microsoft.com/office/drawing/2014/main" id="{ECD6C054-22A5-B8D1-10AA-4F1801AB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87" y="528707"/>
            <a:ext cx="1290132" cy="9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nctional Groups in Organic Chemistry">
            <a:extLst>
              <a:ext uri="{FF2B5EF4-FFF2-40B4-BE49-F238E27FC236}">
                <a16:creationId xmlns:a16="http://schemas.microsoft.com/office/drawing/2014/main" id="{5E4C58D5-3456-90BA-8810-DA23E928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86" y="1846078"/>
            <a:ext cx="1395762" cy="104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at is a Solenoid- Its Working Principle and Types | Circuit Digest">
            <a:extLst>
              <a:ext uri="{FF2B5EF4-FFF2-40B4-BE49-F238E27FC236}">
                <a16:creationId xmlns:a16="http://schemas.microsoft.com/office/drawing/2014/main" id="{9A729D07-6D29-450C-2486-58F0312A5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5"/>
          <a:stretch/>
        </p:blipFill>
        <p:spPr bwMode="auto">
          <a:xfrm>
            <a:off x="3660506" y="2501331"/>
            <a:ext cx="1283939" cy="7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C076B3-AB13-FEBD-75E0-B2710CC923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534" y="3528254"/>
            <a:ext cx="1438656" cy="1200329"/>
          </a:xfrm>
          <a:prstGeom prst="rect">
            <a:avLst/>
          </a:prstGeom>
        </p:spPr>
      </p:pic>
      <p:pic>
        <p:nvPicPr>
          <p:cNvPr id="3084" name="Picture 12" descr="The Electromagnetic Spectrum | HubbleSite">
            <a:extLst>
              <a:ext uri="{FF2B5EF4-FFF2-40B4-BE49-F238E27FC236}">
                <a16:creationId xmlns:a16="http://schemas.microsoft.com/office/drawing/2014/main" id="{017AE469-6271-9715-AAB7-E0E749180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37"/>
          <a:stretch/>
        </p:blipFill>
        <p:spPr bwMode="auto">
          <a:xfrm>
            <a:off x="4243167" y="6051242"/>
            <a:ext cx="2204524" cy="6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7271C6-4B4E-146E-32AD-9C5345C07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9762" y="4173948"/>
            <a:ext cx="1630927" cy="9785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D5F6AD-323F-6961-9F8F-3F1FD19352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5270" y="6045057"/>
            <a:ext cx="1050776" cy="6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3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1112</Words>
  <Application>Microsoft Office PowerPoint</Application>
  <PresentationFormat>Widescreen</PresentationFormat>
  <Paragraphs>68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Segoe UI Black</vt:lpstr>
      <vt:lpstr>Office Theme</vt:lpstr>
      <vt:lpstr>    Science - Learning Journey - Year 7</vt:lpstr>
      <vt:lpstr>    Science - Learning Journey - Year 8</vt:lpstr>
      <vt:lpstr>    Science - Learning Journey - Year 9</vt:lpstr>
      <vt:lpstr>    Science - Learning Journey - Year 10</vt:lpstr>
      <vt:lpstr>    Science - Learning Journey - Year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- Learning Journey - Year 7</dc:title>
  <dc:creator>Mr A Vernon (Ridgeway Secondary School)</dc:creator>
  <cp:lastModifiedBy>Ms A Page (Ridgeway Secondary School)</cp:lastModifiedBy>
  <cp:revision>3</cp:revision>
  <dcterms:created xsi:type="dcterms:W3CDTF">2024-03-15T09:31:36Z</dcterms:created>
  <dcterms:modified xsi:type="dcterms:W3CDTF">2025-04-28T11:14:57Z</dcterms:modified>
</cp:coreProperties>
</file>