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53" r:id="rId2"/>
    <p:sldId id="354" r:id="rId3"/>
    <p:sldId id="356" r:id="rId4"/>
    <p:sldId id="355" r:id="rId5"/>
    <p:sldId id="3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F7808-DECB-D7DC-405D-7A3981B22DC2}" v="5" dt="2024-09-05T16:52:58.096"/>
    <p1510:client id="{42EF546E-2920-737B-CC5B-8FFD00FCA131}" v="1297" dt="2024-09-05T10:32:42.488"/>
    <p1510:client id="{504A1650-89F1-628A-2DF6-B49F73850704}" v="889" dt="2024-09-05T20:30:34.145"/>
    <p1510:client id="{5DB04D3C-734C-715E-E6E7-C240B244FA2E}" v="1404" dt="2024-09-05T16:50:10.293"/>
    <p1510:client id="{BBA8757F-AD47-F9FD-38EC-2DE3635AF32D}" v="1278" dt="2024-09-05T19:52:03.953"/>
    <p1510:client id="{C37C3422-C2CF-837E-7CB1-C04FE2CD374C}" v="14" dt="2024-09-05T20:37:25.670"/>
    <p1510:client id="{DCB977E5-DD05-A312-9DF0-1A47B6D43BB9}" v="689" dt="2024-09-05T14:05:25.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DDCDC-566E-4578-87D9-405C793F4E53}" type="datetimeFigureOut">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A6DF1-C69A-412C-8A04-017CB17F28E4}" type="slidenum">
              <a:t>‹#›</a:t>
            </a:fld>
            <a:endParaRPr lang="en-US"/>
          </a:p>
        </p:txBody>
      </p:sp>
    </p:spTree>
    <p:extLst>
      <p:ext uri="{BB962C8B-B14F-4D97-AF65-F5344CB8AC3E}">
        <p14:creationId xmlns:p14="http://schemas.microsoft.com/office/powerpoint/2010/main" val="292901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413093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193095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187284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112687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171504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jpeg"/><Relationship Id="rId3" Type="http://schemas.openxmlformats.org/officeDocument/2006/relationships/image" Target="../media/image1.png"/><Relationship Id="rId21" Type="http://schemas.openxmlformats.org/officeDocument/2006/relationships/image" Target="../media/image18.jpe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jpe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jpeg"/><Relationship Id="rId29"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8.jpeg"/><Relationship Id="rId24" Type="http://schemas.openxmlformats.org/officeDocument/2006/relationships/image" Target="../media/image21.jpeg"/><Relationship Id="rId5" Type="http://schemas.openxmlformats.org/officeDocument/2006/relationships/image" Target="../media/image2.png"/><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image" Target="../media/image25.jpeg"/><Relationship Id="rId10" Type="http://schemas.openxmlformats.org/officeDocument/2006/relationships/image" Target="../media/image7.jpeg"/><Relationship Id="rId19"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jpeg"/><Relationship Id="rId22" Type="http://schemas.openxmlformats.org/officeDocument/2006/relationships/image" Target="../media/image19.jpeg"/><Relationship Id="rId27" Type="http://schemas.openxmlformats.org/officeDocument/2006/relationships/image" Target="../media/image24.jpeg"/><Relationship Id="rId30"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jpeg"/><Relationship Id="rId26" Type="http://schemas.openxmlformats.org/officeDocument/2006/relationships/image" Target="../media/image47.jpeg"/><Relationship Id="rId3" Type="http://schemas.openxmlformats.org/officeDocument/2006/relationships/image" Target="../media/image1.png"/><Relationship Id="rId21" Type="http://schemas.openxmlformats.org/officeDocument/2006/relationships/image" Target="../media/image42.jpe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38.jpe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jpeg"/><Relationship Id="rId24" Type="http://schemas.openxmlformats.org/officeDocument/2006/relationships/image" Target="../media/image45.jpeg"/><Relationship Id="rId5" Type="http://schemas.openxmlformats.org/officeDocument/2006/relationships/image" Target="../media/image2.png"/><Relationship Id="rId15" Type="http://schemas.openxmlformats.org/officeDocument/2006/relationships/image" Target="../media/image37.jpeg"/><Relationship Id="rId23" Type="http://schemas.openxmlformats.org/officeDocument/2006/relationships/image" Target="../media/image44.jpeg"/><Relationship Id="rId10" Type="http://schemas.openxmlformats.org/officeDocument/2006/relationships/image" Target="../media/image32.jpeg"/><Relationship Id="rId19" Type="http://schemas.openxmlformats.org/officeDocument/2006/relationships/image" Target="../media/image41.jpeg"/><Relationship Id="rId4" Type="http://schemas.microsoft.com/office/2007/relationships/hdphoto" Target="../media/hdphoto1.wdp"/><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3.jpeg"/></Relationships>
</file>

<file path=ppt/slides/_rels/slide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eg"/><Relationship Id="rId18" Type="http://schemas.openxmlformats.org/officeDocument/2006/relationships/image" Target="../media/image57.jpeg"/><Relationship Id="rId3" Type="http://schemas.openxmlformats.org/officeDocument/2006/relationships/image" Target="../media/image1.png"/><Relationship Id="rId21" Type="http://schemas.openxmlformats.org/officeDocument/2006/relationships/image" Target="../media/image60.jpeg"/><Relationship Id="rId7" Type="http://schemas.openxmlformats.org/officeDocument/2006/relationships/image" Target="../media/image27.png"/><Relationship Id="rId12" Type="http://schemas.openxmlformats.org/officeDocument/2006/relationships/image" Target="../media/image52.jpeg"/><Relationship Id="rId17" Type="http://schemas.openxmlformats.org/officeDocument/2006/relationships/image" Target="../media/image3.jpeg"/><Relationship Id="rId2" Type="http://schemas.openxmlformats.org/officeDocument/2006/relationships/notesSlide" Target="../notesSlides/notesSlide3.xml"/><Relationship Id="rId16" Type="http://schemas.openxmlformats.org/officeDocument/2006/relationships/image" Target="../media/image56.jpeg"/><Relationship Id="rId20"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51.jpeg"/><Relationship Id="rId5" Type="http://schemas.openxmlformats.org/officeDocument/2006/relationships/image" Target="../media/image2.png"/><Relationship Id="rId15" Type="http://schemas.openxmlformats.org/officeDocument/2006/relationships/image" Target="../media/image55.jpeg"/><Relationship Id="rId23" Type="http://schemas.openxmlformats.org/officeDocument/2006/relationships/image" Target="../media/image62.jpeg"/><Relationship Id="rId10" Type="http://schemas.openxmlformats.org/officeDocument/2006/relationships/image" Target="../media/image50.jpeg"/><Relationship Id="rId19"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1.jpeg"/></Relationships>
</file>

<file path=ppt/slides/_rels/slide4.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1.png"/><Relationship Id="rId21" Type="http://schemas.openxmlformats.org/officeDocument/2006/relationships/image" Target="../media/image76.jpeg"/><Relationship Id="rId7" Type="http://schemas.openxmlformats.org/officeDocument/2006/relationships/image" Target="../media/image27.png"/><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notesSlide" Target="../notesSlides/notesSlide4.xml"/><Relationship Id="rId16" Type="http://schemas.openxmlformats.org/officeDocument/2006/relationships/image" Target="../media/image71.jpeg"/><Relationship Id="rId20"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66.jpeg"/><Relationship Id="rId5" Type="http://schemas.openxmlformats.org/officeDocument/2006/relationships/image" Target="../media/image2.png"/><Relationship Id="rId15" Type="http://schemas.openxmlformats.org/officeDocument/2006/relationships/image" Target="../media/image70.jpeg"/><Relationship Id="rId10" Type="http://schemas.openxmlformats.org/officeDocument/2006/relationships/image" Target="../media/image65.jpeg"/><Relationship Id="rId19" Type="http://schemas.openxmlformats.org/officeDocument/2006/relationships/image" Target="../media/image74.jpeg"/><Relationship Id="rId4" Type="http://schemas.microsoft.com/office/2007/relationships/hdphoto" Target="../media/hdphoto1.wdp"/><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77.jpeg"/></Relationships>
</file>

<file path=ppt/slides/_rels/slide5.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82.jpeg"/><Relationship Id="rId2" Type="http://schemas.openxmlformats.org/officeDocument/2006/relationships/notesSlide" Target="../notesSlides/notesSlide5.xml"/><Relationship Id="rId16"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81.jpeg"/><Relationship Id="rId5" Type="http://schemas.openxmlformats.org/officeDocument/2006/relationships/image" Target="../media/image2.png"/><Relationship Id="rId15" Type="http://schemas.openxmlformats.org/officeDocument/2006/relationships/image" Target="../media/image85.jpeg"/><Relationship Id="rId10" Type="http://schemas.openxmlformats.org/officeDocument/2006/relationships/image" Target="../media/image80.jpeg"/><Relationship Id="rId4" Type="http://schemas.microsoft.com/office/2007/relationships/hdphoto" Target="../media/hdphoto1.wdp"/><Relationship Id="rId9" Type="http://schemas.openxmlformats.org/officeDocument/2006/relationships/image" Target="../media/image79.jpeg"/><Relationship Id="rId14" Type="http://schemas.openxmlformats.org/officeDocument/2006/relationships/image" Target="../media/image8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0808" y="138539"/>
            <a:ext cx="7564330" cy="739056"/>
          </a:xfrm>
        </p:spPr>
        <p:txBody>
          <a:bodyPr lIns="91440" tIns="45720" rIns="0" bIns="45720" anchor="t">
            <a:noAutofit/>
          </a:bodyPr>
          <a:lstStyle/>
          <a:p>
            <a:pPr algn="ctr"/>
            <a:r>
              <a:rPr lang="en-US" sz="2800" dirty="0">
                <a:solidFill>
                  <a:srgbClr val="CC3399"/>
                </a:solidFill>
                <a:latin typeface="Segoe UI Black"/>
                <a:ea typeface="Segoe UI Black"/>
              </a:rPr>
              <a:t> </a:t>
            </a:r>
            <a:r>
              <a:rPr lang="en-US" sz="2000" dirty="0">
                <a:solidFill>
                  <a:srgbClr val="CC3399"/>
                </a:solidFill>
                <a:latin typeface="Segoe UI Black"/>
                <a:ea typeface="Segoe UI Black"/>
              </a:rPr>
              <a:t>   </a:t>
            </a:r>
            <a:r>
              <a:rPr lang="en-US" sz="2400" dirty="0">
                <a:latin typeface="Segoe UI Black"/>
                <a:ea typeface="Segoe UI Black"/>
              </a:rPr>
              <a:t>English -</a:t>
            </a:r>
            <a:r>
              <a:rPr lang="en-US" sz="2400" dirty="0">
                <a:solidFill>
                  <a:srgbClr val="CC3399"/>
                </a:solidFill>
                <a:latin typeface="Segoe UI Black"/>
                <a:ea typeface="Segoe UI Black"/>
              </a:rPr>
              <a:t> </a:t>
            </a:r>
            <a:r>
              <a:rPr lang="en-US" sz="2400" dirty="0">
                <a:latin typeface="Segoe UI Black"/>
                <a:ea typeface="Segoe UI Black"/>
              </a:rPr>
              <a:t>Learning Journey – Year 7</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649054" y="1539120"/>
            <a:ext cx="7716079" cy="445396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1648274" y="1053484"/>
            <a:ext cx="835652" cy="87859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7</a:t>
            </a:r>
          </a:p>
        </p:txBody>
      </p: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035024" y="5735928"/>
            <a:ext cx="942190" cy="959715"/>
          </a:xfrm>
          <a:prstGeom prst="rect">
            <a:avLst/>
          </a:prstGeom>
        </p:spPr>
      </p:pic>
      <p:sp>
        <p:nvSpPr>
          <p:cNvPr id="5" name="Oval 4">
            <a:extLst>
              <a:ext uri="{FF2B5EF4-FFF2-40B4-BE49-F238E27FC236}">
                <a16:creationId xmlns:a16="http://schemas.microsoft.com/office/drawing/2014/main" id="{F8A74D0F-B984-188D-221F-2A76F39AC968}"/>
              </a:ext>
            </a:extLst>
          </p:cNvPr>
          <p:cNvSpPr/>
          <p:nvPr/>
        </p:nvSpPr>
        <p:spPr>
          <a:xfrm>
            <a:off x="9850983" y="5631711"/>
            <a:ext cx="856247" cy="76532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8</a:t>
            </a:r>
          </a:p>
        </p:txBody>
      </p:sp>
      <p:sp>
        <p:nvSpPr>
          <p:cNvPr id="4" name="TextBox 3">
            <a:extLst>
              <a:ext uri="{FF2B5EF4-FFF2-40B4-BE49-F238E27FC236}">
                <a16:creationId xmlns:a16="http://schemas.microsoft.com/office/drawing/2014/main" id="{B4283094-7118-1129-6F63-5E9F20B9F9D8}"/>
              </a:ext>
            </a:extLst>
          </p:cNvPr>
          <p:cNvSpPr txBox="1"/>
          <p:nvPr/>
        </p:nvSpPr>
        <p:spPr>
          <a:xfrm>
            <a:off x="9306888" y="2667159"/>
            <a:ext cx="2881809"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Spring Term </a:t>
            </a:r>
            <a:endParaRPr lang="en-US" sz="1200">
              <a:latin typeface="Aptos" panose="020B0004020202020204"/>
              <a:ea typeface="Calibri"/>
              <a:cs typeface="Calibri"/>
            </a:endParaRPr>
          </a:p>
          <a:p>
            <a:pPr algn="ctr"/>
            <a:r>
              <a:rPr lang="en-US" sz="1200" b="1" dirty="0">
                <a:latin typeface="Calibri"/>
                <a:ea typeface="Calibri"/>
                <a:cs typeface="Calibri"/>
              </a:rPr>
              <a:t>The Power of Nature : Hubris and Humility</a:t>
            </a:r>
          </a:p>
        </p:txBody>
      </p:sp>
      <p:sp>
        <p:nvSpPr>
          <p:cNvPr id="6" name="TextBox 5">
            <a:extLst>
              <a:ext uri="{FF2B5EF4-FFF2-40B4-BE49-F238E27FC236}">
                <a16:creationId xmlns:a16="http://schemas.microsoft.com/office/drawing/2014/main" id="{2CAE7C00-B25D-6BB5-1E77-DB36E5F73391}"/>
              </a:ext>
            </a:extLst>
          </p:cNvPr>
          <p:cNvSpPr txBox="1"/>
          <p:nvPr/>
        </p:nvSpPr>
        <p:spPr>
          <a:xfrm>
            <a:off x="1541408" y="6118019"/>
            <a:ext cx="3153952"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Summer Term</a:t>
            </a:r>
          </a:p>
          <a:p>
            <a:pPr algn="ctr"/>
            <a:r>
              <a:rPr lang="en-US" sz="1200" b="1" dirty="0">
                <a:latin typeface="Calibri"/>
                <a:ea typeface="Calibri"/>
                <a:cs typeface="Calibri"/>
              </a:rPr>
              <a:t>Shakespeare Study I :</a:t>
            </a:r>
          </a:p>
          <a:p>
            <a:pPr algn="ctr"/>
            <a:r>
              <a:rPr lang="en-US" sz="1200" b="1" dirty="0">
                <a:latin typeface="Calibri"/>
                <a:ea typeface="Calibri"/>
                <a:cs typeface="Calibri"/>
              </a:rPr>
              <a:t>Misunderstood and Misconceptions</a:t>
            </a:r>
          </a:p>
        </p:txBody>
      </p:sp>
      <p:sp>
        <p:nvSpPr>
          <p:cNvPr id="8" name="TextBox 7">
            <a:extLst>
              <a:ext uri="{FF2B5EF4-FFF2-40B4-BE49-F238E27FC236}">
                <a16:creationId xmlns:a16="http://schemas.microsoft.com/office/drawing/2014/main" id="{12F475C8-6556-7593-0BB4-B954E92A37F1}"/>
              </a:ext>
            </a:extLst>
          </p:cNvPr>
          <p:cNvSpPr txBox="1"/>
          <p:nvPr/>
        </p:nvSpPr>
        <p:spPr>
          <a:xfrm>
            <a:off x="682185" y="3254501"/>
            <a:ext cx="392502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Autumn Term</a:t>
            </a:r>
          </a:p>
          <a:p>
            <a:pPr algn="ctr"/>
            <a:r>
              <a:rPr lang="en-US" sz="1200" b="1" dirty="0">
                <a:latin typeface="Calibri"/>
                <a:ea typeface="Calibri"/>
                <a:cs typeface="Calibri"/>
              </a:rPr>
              <a:t>The World at War : From Propaganda to Peace</a:t>
            </a:r>
          </a:p>
        </p:txBody>
      </p:sp>
      <p:pic>
        <p:nvPicPr>
          <p:cNvPr id="11" name="Picture 10" descr="Shakespeare Stock Illustrations – 964 Shakespeare Stock ...">
            <a:extLst>
              <a:ext uri="{FF2B5EF4-FFF2-40B4-BE49-F238E27FC236}">
                <a16:creationId xmlns:a16="http://schemas.microsoft.com/office/drawing/2014/main" id="{AF62C035-94D9-A3DC-A63F-A2C2FE959A01}"/>
              </a:ext>
            </a:extLst>
          </p:cNvPr>
          <p:cNvPicPr>
            <a:picLocks noChangeAspect="1"/>
          </p:cNvPicPr>
          <p:nvPr/>
        </p:nvPicPr>
        <p:blipFill>
          <a:blip r:embed="rId6"/>
          <a:stretch>
            <a:fillRect/>
          </a:stretch>
        </p:blipFill>
        <p:spPr>
          <a:xfrm>
            <a:off x="2641848" y="4957470"/>
            <a:ext cx="970015" cy="1163970"/>
          </a:xfrm>
          <a:prstGeom prst="rect">
            <a:avLst/>
          </a:prstGeom>
        </p:spPr>
      </p:pic>
      <p:pic>
        <p:nvPicPr>
          <p:cNvPr id="14" name="Picture 13" descr="Nature Black And White Vector Art ...">
            <a:extLst>
              <a:ext uri="{FF2B5EF4-FFF2-40B4-BE49-F238E27FC236}">
                <a16:creationId xmlns:a16="http://schemas.microsoft.com/office/drawing/2014/main" id="{05400056-3342-BCC8-EB4A-C5B5273378BB}"/>
              </a:ext>
            </a:extLst>
          </p:cNvPr>
          <p:cNvPicPr>
            <a:picLocks noChangeAspect="1"/>
          </p:cNvPicPr>
          <p:nvPr/>
        </p:nvPicPr>
        <p:blipFill>
          <a:blip r:embed="rId7"/>
          <a:stretch>
            <a:fillRect/>
          </a:stretch>
        </p:blipFill>
        <p:spPr>
          <a:xfrm>
            <a:off x="9973793" y="1616785"/>
            <a:ext cx="1181799" cy="1040089"/>
          </a:xfrm>
          <a:prstGeom prst="rect">
            <a:avLst/>
          </a:prstGeom>
        </p:spPr>
      </p:pic>
      <p:pic>
        <p:nvPicPr>
          <p:cNvPr id="15" name="Picture 14" descr="World War One Stock Illustrations – 1 ...">
            <a:extLst>
              <a:ext uri="{FF2B5EF4-FFF2-40B4-BE49-F238E27FC236}">
                <a16:creationId xmlns:a16="http://schemas.microsoft.com/office/drawing/2014/main" id="{509B4FBD-CB60-7DAE-4621-90EFD11D907A}"/>
              </a:ext>
            </a:extLst>
          </p:cNvPr>
          <p:cNvPicPr>
            <a:picLocks noChangeAspect="1"/>
          </p:cNvPicPr>
          <p:nvPr/>
        </p:nvPicPr>
        <p:blipFill>
          <a:blip r:embed="rId8"/>
          <a:stretch>
            <a:fillRect/>
          </a:stretch>
        </p:blipFill>
        <p:spPr>
          <a:xfrm>
            <a:off x="2171670" y="1930871"/>
            <a:ext cx="976442" cy="1328096"/>
          </a:xfrm>
          <a:prstGeom prst="rect">
            <a:avLst/>
          </a:prstGeom>
        </p:spPr>
      </p:pic>
      <p:sp>
        <p:nvSpPr>
          <p:cNvPr id="16" name="TextBox 141">
            <a:extLst>
              <a:ext uri="{FF2B5EF4-FFF2-40B4-BE49-F238E27FC236}">
                <a16:creationId xmlns:a16="http://schemas.microsoft.com/office/drawing/2014/main" id="{8C4B7D37-F00D-476D-8437-630204D215E7}"/>
              </a:ext>
            </a:extLst>
          </p:cNvPr>
          <p:cNvSpPr txBox="1"/>
          <p:nvPr/>
        </p:nvSpPr>
        <p:spPr>
          <a:xfrm rot="16200000">
            <a:off x="672637" y="1206277"/>
            <a:ext cx="1679462"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solidFill>
                  <a:srgbClr val="CC3399"/>
                </a:solidFill>
              </a:rPr>
              <a:t>      </a:t>
            </a:r>
            <a:r>
              <a:rPr lang="en-US" sz="1200" b="1" noProof="1"/>
              <a:t>The Journey Starts! </a:t>
            </a:r>
          </a:p>
        </p:txBody>
      </p:sp>
      <p:cxnSp>
        <p:nvCxnSpPr>
          <p:cNvPr id="18" name="Straight Arrow Connector 17">
            <a:extLst>
              <a:ext uri="{FF2B5EF4-FFF2-40B4-BE49-F238E27FC236}">
                <a16:creationId xmlns:a16="http://schemas.microsoft.com/office/drawing/2014/main" id="{0CC72786-6DE7-CA3D-DE41-1B7E60473A0D}"/>
              </a:ext>
            </a:extLst>
          </p:cNvPr>
          <p:cNvCxnSpPr>
            <a:cxnSpLocks/>
          </p:cNvCxnSpPr>
          <p:nvPr/>
        </p:nvCxnSpPr>
        <p:spPr>
          <a:xfrm>
            <a:off x="4935286" y="6602115"/>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0A8BBE-1912-DED2-07CA-235A832241B3}"/>
              </a:ext>
            </a:extLst>
          </p:cNvPr>
          <p:cNvCxnSpPr>
            <a:cxnSpLocks/>
          </p:cNvCxnSpPr>
          <p:nvPr/>
        </p:nvCxnSpPr>
        <p:spPr>
          <a:xfrm>
            <a:off x="3122962" y="1072466"/>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8687A185-6C4F-4146-8383-DF44274431DA}"/>
              </a:ext>
            </a:extLst>
          </p:cNvPr>
          <p:cNvSpPr/>
          <p:nvPr/>
        </p:nvSpPr>
        <p:spPr>
          <a:xfrm rot="10800000">
            <a:off x="3624684" y="3941073"/>
            <a:ext cx="565530" cy="1743786"/>
          </a:xfrm>
          <a:prstGeom prst="arc">
            <a:avLst>
              <a:gd name="adj1" fmla="val 16211550"/>
              <a:gd name="adj2" fmla="val 5391112"/>
            </a:avLst>
          </a:prstGeom>
          <a:ln w="22225">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20" name="Arc 19">
            <a:extLst>
              <a:ext uri="{FF2B5EF4-FFF2-40B4-BE49-F238E27FC236}">
                <a16:creationId xmlns:a16="http://schemas.microsoft.com/office/drawing/2014/main" id="{A0E7A07B-4CF4-E1BF-9E0B-D4D00B24D261}"/>
              </a:ext>
            </a:extLst>
          </p:cNvPr>
          <p:cNvSpPr/>
          <p:nvPr/>
        </p:nvSpPr>
        <p:spPr>
          <a:xfrm rot="1140000">
            <a:off x="8860389" y="2109869"/>
            <a:ext cx="347928" cy="1952092"/>
          </a:xfrm>
          <a:prstGeom prst="arc">
            <a:avLst>
              <a:gd name="adj1" fmla="val 15955398"/>
              <a:gd name="adj2" fmla="val 5391112"/>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22" name="TextBox 21">
            <a:extLst>
              <a:ext uri="{FF2B5EF4-FFF2-40B4-BE49-F238E27FC236}">
                <a16:creationId xmlns:a16="http://schemas.microsoft.com/office/drawing/2014/main" id="{5BDC3CFE-900B-7DC6-6E71-6A5E6B68BFCA}"/>
              </a:ext>
            </a:extLst>
          </p:cNvPr>
          <p:cNvSpPr txBox="1"/>
          <p:nvPr/>
        </p:nvSpPr>
        <p:spPr>
          <a:xfrm>
            <a:off x="9271432" y="3187956"/>
            <a:ext cx="2879798"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From Romanticism to  modern writing, you will explore how writers present the beauty and power of nature. Throughout your reading, you will also examine nature's relationship with man, and how conflict is created and resolved, with lessons being taught by nature.</a:t>
            </a:r>
          </a:p>
        </p:txBody>
      </p:sp>
      <p:sp>
        <p:nvSpPr>
          <p:cNvPr id="21" name="TextBox 20">
            <a:extLst>
              <a:ext uri="{FF2B5EF4-FFF2-40B4-BE49-F238E27FC236}">
                <a16:creationId xmlns:a16="http://schemas.microsoft.com/office/drawing/2014/main" id="{5B78D590-5B62-44E7-5ABE-1C975BA24ECA}"/>
              </a:ext>
            </a:extLst>
          </p:cNvPr>
          <p:cNvSpPr txBox="1"/>
          <p:nvPr/>
        </p:nvSpPr>
        <p:spPr>
          <a:xfrm>
            <a:off x="122125" y="2030748"/>
            <a:ext cx="2027085"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You will explore how literature presents different attitudes to war. From a sense of patriotic duty and excitement to the reality once in the midst of battle. In examining key texts, you will question the idea if war can ever be justified and understand why remembrance is more powerful than retribution.</a:t>
            </a:r>
          </a:p>
        </p:txBody>
      </p:sp>
      <p:pic>
        <p:nvPicPr>
          <p:cNvPr id="23" name="Picture 22" descr="Flag of the United Kingdom - Wikipedia">
            <a:extLst>
              <a:ext uri="{FF2B5EF4-FFF2-40B4-BE49-F238E27FC236}">
                <a16:creationId xmlns:a16="http://schemas.microsoft.com/office/drawing/2014/main" id="{5AEB7D51-AF2A-4C9B-152C-FE17B5316D1E}"/>
              </a:ext>
            </a:extLst>
          </p:cNvPr>
          <p:cNvPicPr>
            <a:picLocks noChangeAspect="1"/>
          </p:cNvPicPr>
          <p:nvPr/>
        </p:nvPicPr>
        <p:blipFill>
          <a:blip r:embed="rId9"/>
          <a:stretch>
            <a:fillRect/>
          </a:stretch>
        </p:blipFill>
        <p:spPr>
          <a:xfrm>
            <a:off x="3683453" y="1238477"/>
            <a:ext cx="996951" cy="516618"/>
          </a:xfrm>
          <a:prstGeom prst="rect">
            <a:avLst/>
          </a:prstGeom>
        </p:spPr>
      </p:pic>
      <p:pic>
        <p:nvPicPr>
          <p:cNvPr id="24" name="Picture 23" descr="YOUR COUNTRY NEEDS YOU - First World War Propaganda Poster  reveillepress.shop033.com">
            <a:extLst>
              <a:ext uri="{FF2B5EF4-FFF2-40B4-BE49-F238E27FC236}">
                <a16:creationId xmlns:a16="http://schemas.microsoft.com/office/drawing/2014/main" id="{5C401E17-5949-DE33-F1C1-D09B76B4DB6C}"/>
              </a:ext>
            </a:extLst>
          </p:cNvPr>
          <p:cNvPicPr>
            <a:picLocks noChangeAspect="1"/>
          </p:cNvPicPr>
          <p:nvPr/>
        </p:nvPicPr>
        <p:blipFill>
          <a:blip r:embed="rId10"/>
          <a:stretch>
            <a:fillRect/>
          </a:stretch>
        </p:blipFill>
        <p:spPr>
          <a:xfrm>
            <a:off x="4171044" y="1853042"/>
            <a:ext cx="765627" cy="1110844"/>
          </a:xfrm>
          <a:prstGeom prst="rect">
            <a:avLst/>
          </a:prstGeom>
        </p:spPr>
      </p:pic>
      <p:pic>
        <p:nvPicPr>
          <p:cNvPr id="26" name="Picture 25" descr="Attitudes Towards Conscription - WW1 East Sussex">
            <a:extLst>
              <a:ext uri="{FF2B5EF4-FFF2-40B4-BE49-F238E27FC236}">
                <a16:creationId xmlns:a16="http://schemas.microsoft.com/office/drawing/2014/main" id="{161AD33A-5551-0210-F879-41A43D63C981}"/>
              </a:ext>
            </a:extLst>
          </p:cNvPr>
          <p:cNvPicPr>
            <a:picLocks noChangeAspect="1"/>
          </p:cNvPicPr>
          <p:nvPr/>
        </p:nvPicPr>
        <p:blipFill>
          <a:blip r:embed="rId11"/>
          <a:stretch>
            <a:fillRect/>
          </a:stretch>
        </p:blipFill>
        <p:spPr>
          <a:xfrm>
            <a:off x="4548332" y="1017815"/>
            <a:ext cx="791197" cy="1166584"/>
          </a:xfrm>
          <a:prstGeom prst="rect">
            <a:avLst/>
          </a:prstGeom>
        </p:spPr>
      </p:pic>
      <p:pic>
        <p:nvPicPr>
          <p:cNvPr id="33" name="Picture 32" descr="White Feather Meaning and Symbolism ...">
            <a:extLst>
              <a:ext uri="{FF2B5EF4-FFF2-40B4-BE49-F238E27FC236}">
                <a16:creationId xmlns:a16="http://schemas.microsoft.com/office/drawing/2014/main" id="{04B5CA9B-E7EB-0E38-1156-F1272E6745BB}"/>
              </a:ext>
            </a:extLst>
          </p:cNvPr>
          <p:cNvPicPr>
            <a:picLocks noChangeAspect="1"/>
          </p:cNvPicPr>
          <p:nvPr/>
        </p:nvPicPr>
        <p:blipFill>
          <a:blip r:embed="rId12"/>
          <a:stretch>
            <a:fillRect/>
          </a:stretch>
        </p:blipFill>
        <p:spPr>
          <a:xfrm>
            <a:off x="5285241" y="1196748"/>
            <a:ext cx="1086304" cy="708932"/>
          </a:xfrm>
          <a:prstGeom prst="rect">
            <a:avLst/>
          </a:prstGeom>
        </p:spPr>
      </p:pic>
      <p:pic>
        <p:nvPicPr>
          <p:cNvPr id="34" name="Picture 33" descr="Private Peaceful : Morpurgo, Michael: Amazon.co.uk: Books">
            <a:extLst>
              <a:ext uri="{FF2B5EF4-FFF2-40B4-BE49-F238E27FC236}">
                <a16:creationId xmlns:a16="http://schemas.microsoft.com/office/drawing/2014/main" id="{FAC158BA-D590-1642-047D-6BE65537569B}"/>
              </a:ext>
            </a:extLst>
          </p:cNvPr>
          <p:cNvPicPr>
            <a:picLocks noChangeAspect="1"/>
          </p:cNvPicPr>
          <p:nvPr/>
        </p:nvPicPr>
        <p:blipFill>
          <a:blip r:embed="rId13"/>
          <a:stretch>
            <a:fillRect/>
          </a:stretch>
        </p:blipFill>
        <p:spPr>
          <a:xfrm>
            <a:off x="5147547" y="1616530"/>
            <a:ext cx="626909" cy="976085"/>
          </a:xfrm>
          <a:prstGeom prst="rect">
            <a:avLst/>
          </a:prstGeom>
        </p:spPr>
      </p:pic>
      <p:pic>
        <p:nvPicPr>
          <p:cNvPr id="35" name="Picture 34" descr="About Wilfred Owen | Academy of American Poets">
            <a:extLst>
              <a:ext uri="{FF2B5EF4-FFF2-40B4-BE49-F238E27FC236}">
                <a16:creationId xmlns:a16="http://schemas.microsoft.com/office/drawing/2014/main" id="{1C9A2F31-6DA0-DCC3-4C64-31EC76BD6A8D}"/>
              </a:ext>
            </a:extLst>
          </p:cNvPr>
          <p:cNvPicPr>
            <a:picLocks noChangeAspect="1"/>
          </p:cNvPicPr>
          <p:nvPr/>
        </p:nvPicPr>
        <p:blipFill>
          <a:blip r:embed="rId14"/>
          <a:stretch>
            <a:fillRect/>
          </a:stretch>
        </p:blipFill>
        <p:spPr>
          <a:xfrm>
            <a:off x="6294211" y="1133929"/>
            <a:ext cx="918937" cy="988786"/>
          </a:xfrm>
          <a:prstGeom prst="rect">
            <a:avLst/>
          </a:prstGeom>
        </p:spPr>
      </p:pic>
      <p:pic>
        <p:nvPicPr>
          <p:cNvPr id="37" name="Picture 36" descr="John Singer Sargent's 'Gassed': more ...">
            <a:extLst>
              <a:ext uri="{FF2B5EF4-FFF2-40B4-BE49-F238E27FC236}">
                <a16:creationId xmlns:a16="http://schemas.microsoft.com/office/drawing/2014/main" id="{CA39DED1-1D35-36A0-CBD8-8F0AC5E1C48A}"/>
              </a:ext>
            </a:extLst>
          </p:cNvPr>
          <p:cNvPicPr>
            <a:picLocks noChangeAspect="1"/>
          </p:cNvPicPr>
          <p:nvPr/>
        </p:nvPicPr>
        <p:blipFill>
          <a:blip r:embed="rId15"/>
          <a:stretch>
            <a:fillRect/>
          </a:stretch>
        </p:blipFill>
        <p:spPr>
          <a:xfrm>
            <a:off x="6568168" y="1823129"/>
            <a:ext cx="1051379" cy="662669"/>
          </a:xfrm>
          <a:prstGeom prst="rect">
            <a:avLst/>
          </a:prstGeom>
        </p:spPr>
      </p:pic>
      <p:pic>
        <p:nvPicPr>
          <p:cNvPr id="39" name="Picture 38" descr="Why three Leopards? | The Heraldry Society">
            <a:extLst>
              <a:ext uri="{FF2B5EF4-FFF2-40B4-BE49-F238E27FC236}">
                <a16:creationId xmlns:a16="http://schemas.microsoft.com/office/drawing/2014/main" id="{754F3F75-B217-DA96-F577-E8CC33131483}"/>
              </a:ext>
            </a:extLst>
          </p:cNvPr>
          <p:cNvPicPr>
            <a:picLocks noChangeAspect="1"/>
          </p:cNvPicPr>
          <p:nvPr/>
        </p:nvPicPr>
        <p:blipFill>
          <a:blip r:embed="rId16"/>
          <a:stretch>
            <a:fillRect/>
          </a:stretch>
        </p:blipFill>
        <p:spPr>
          <a:xfrm>
            <a:off x="3627211" y="1717902"/>
            <a:ext cx="728436" cy="809625"/>
          </a:xfrm>
          <a:prstGeom prst="rect">
            <a:avLst/>
          </a:prstGeom>
        </p:spPr>
      </p:pic>
      <p:pic>
        <p:nvPicPr>
          <p:cNvPr id="40" name="Picture 39" descr="Trench warfare | Definition, History ...">
            <a:extLst>
              <a:ext uri="{FF2B5EF4-FFF2-40B4-BE49-F238E27FC236}">
                <a16:creationId xmlns:a16="http://schemas.microsoft.com/office/drawing/2014/main" id="{58702994-D94F-E703-24B9-579F89C64889}"/>
              </a:ext>
            </a:extLst>
          </p:cNvPr>
          <p:cNvPicPr>
            <a:picLocks noChangeAspect="1"/>
          </p:cNvPicPr>
          <p:nvPr/>
        </p:nvPicPr>
        <p:blipFill>
          <a:blip r:embed="rId17"/>
          <a:stretch>
            <a:fillRect/>
          </a:stretch>
        </p:blipFill>
        <p:spPr>
          <a:xfrm>
            <a:off x="7137400" y="1216704"/>
            <a:ext cx="1092202" cy="605520"/>
          </a:xfrm>
          <a:prstGeom prst="rect">
            <a:avLst/>
          </a:prstGeom>
        </p:spPr>
      </p:pic>
      <p:pic>
        <p:nvPicPr>
          <p:cNvPr id="41" name="Picture 40" descr="Buy common poppy Papaver rhoeas: £1.51 ...">
            <a:extLst>
              <a:ext uri="{FF2B5EF4-FFF2-40B4-BE49-F238E27FC236}">
                <a16:creationId xmlns:a16="http://schemas.microsoft.com/office/drawing/2014/main" id="{F807E05F-5284-EDD3-1CBF-1CA539BF41AD}"/>
              </a:ext>
            </a:extLst>
          </p:cNvPr>
          <p:cNvPicPr>
            <a:picLocks noChangeAspect="1"/>
          </p:cNvPicPr>
          <p:nvPr/>
        </p:nvPicPr>
        <p:blipFill>
          <a:blip r:embed="rId18"/>
          <a:stretch>
            <a:fillRect/>
          </a:stretch>
        </p:blipFill>
        <p:spPr>
          <a:xfrm>
            <a:off x="7500936" y="1740580"/>
            <a:ext cx="727983" cy="737054"/>
          </a:xfrm>
          <a:prstGeom prst="rect">
            <a:avLst/>
          </a:prstGeom>
        </p:spPr>
      </p:pic>
      <p:pic>
        <p:nvPicPr>
          <p:cNvPr id="36" name="Picture 35" descr="WILD DAFFODIL – BOTANICAL COLOURED PENCIL DRAWING :: ONLINE COURSE – The  Old Kennels">
            <a:extLst>
              <a:ext uri="{FF2B5EF4-FFF2-40B4-BE49-F238E27FC236}">
                <a16:creationId xmlns:a16="http://schemas.microsoft.com/office/drawing/2014/main" id="{256718DD-DBF3-9AB0-93BC-A21E2F5B5014}"/>
              </a:ext>
            </a:extLst>
          </p:cNvPr>
          <p:cNvPicPr>
            <a:picLocks noChangeAspect="1"/>
          </p:cNvPicPr>
          <p:nvPr/>
        </p:nvPicPr>
        <p:blipFill>
          <a:blip r:embed="rId19"/>
          <a:stretch>
            <a:fillRect/>
          </a:stretch>
        </p:blipFill>
        <p:spPr>
          <a:xfrm>
            <a:off x="7681686" y="3541885"/>
            <a:ext cx="783772" cy="880945"/>
          </a:xfrm>
          <a:prstGeom prst="rect">
            <a:avLst/>
          </a:prstGeom>
        </p:spPr>
      </p:pic>
      <p:pic>
        <p:nvPicPr>
          <p:cNvPr id="42" name="Picture 41" descr="Child Chimney Sweeps: A True and Shocking Tale - Child Chimney Sweeps">
            <a:extLst>
              <a:ext uri="{FF2B5EF4-FFF2-40B4-BE49-F238E27FC236}">
                <a16:creationId xmlns:a16="http://schemas.microsoft.com/office/drawing/2014/main" id="{1BBF2235-D2CA-1978-B4A4-76FF9C6CF232}"/>
              </a:ext>
            </a:extLst>
          </p:cNvPr>
          <p:cNvPicPr>
            <a:picLocks noChangeAspect="1"/>
          </p:cNvPicPr>
          <p:nvPr/>
        </p:nvPicPr>
        <p:blipFill>
          <a:blip r:embed="rId20"/>
          <a:stretch>
            <a:fillRect/>
          </a:stretch>
        </p:blipFill>
        <p:spPr>
          <a:xfrm>
            <a:off x="6966630" y="3214007"/>
            <a:ext cx="871311" cy="901701"/>
          </a:xfrm>
          <a:prstGeom prst="rect">
            <a:avLst/>
          </a:prstGeom>
        </p:spPr>
      </p:pic>
      <p:pic>
        <p:nvPicPr>
          <p:cNvPr id="43" name="Picture 42" descr="William Blake | Biography, Poems, Art, Characteristics, &amp; Facts | Britannica">
            <a:extLst>
              <a:ext uri="{FF2B5EF4-FFF2-40B4-BE49-F238E27FC236}">
                <a16:creationId xmlns:a16="http://schemas.microsoft.com/office/drawing/2014/main" id="{CBF9422B-2A48-D5F7-9B64-3FE4E6E9C025}"/>
              </a:ext>
            </a:extLst>
          </p:cNvPr>
          <p:cNvPicPr>
            <a:picLocks noChangeAspect="1"/>
          </p:cNvPicPr>
          <p:nvPr/>
        </p:nvPicPr>
        <p:blipFill>
          <a:blip r:embed="rId21"/>
          <a:stretch>
            <a:fillRect/>
          </a:stretch>
        </p:blipFill>
        <p:spPr>
          <a:xfrm>
            <a:off x="6366329" y="3508147"/>
            <a:ext cx="810987" cy="966565"/>
          </a:xfrm>
          <a:prstGeom prst="rect">
            <a:avLst/>
          </a:prstGeom>
        </p:spPr>
      </p:pic>
      <p:pic>
        <p:nvPicPr>
          <p:cNvPr id="46" name="Picture 45" descr="Lark - WINNER OF THE 2020 CARNEGIE MEDAL: Book 4 (The Truth of Things)">
            <a:extLst>
              <a:ext uri="{FF2B5EF4-FFF2-40B4-BE49-F238E27FC236}">
                <a16:creationId xmlns:a16="http://schemas.microsoft.com/office/drawing/2014/main" id="{8D6F9DE7-21DF-3F82-ED29-28E1467159AF}"/>
              </a:ext>
            </a:extLst>
          </p:cNvPr>
          <p:cNvPicPr>
            <a:picLocks noChangeAspect="1"/>
          </p:cNvPicPr>
          <p:nvPr/>
        </p:nvPicPr>
        <p:blipFill>
          <a:blip r:embed="rId22"/>
          <a:stretch>
            <a:fillRect/>
          </a:stretch>
        </p:blipFill>
        <p:spPr>
          <a:xfrm>
            <a:off x="5778431" y="3194957"/>
            <a:ext cx="734924" cy="1139371"/>
          </a:xfrm>
          <a:prstGeom prst="rect">
            <a:avLst/>
          </a:prstGeom>
        </p:spPr>
      </p:pic>
      <p:pic>
        <p:nvPicPr>
          <p:cNvPr id="47" name="Picture 46" descr="A Monster Calls: Patrick Ness">
            <a:extLst>
              <a:ext uri="{FF2B5EF4-FFF2-40B4-BE49-F238E27FC236}">
                <a16:creationId xmlns:a16="http://schemas.microsoft.com/office/drawing/2014/main" id="{0C2A5539-8452-C3C4-665D-597E4898F7E4}"/>
              </a:ext>
            </a:extLst>
          </p:cNvPr>
          <p:cNvPicPr>
            <a:picLocks noChangeAspect="1"/>
          </p:cNvPicPr>
          <p:nvPr/>
        </p:nvPicPr>
        <p:blipFill>
          <a:blip r:embed="rId23"/>
          <a:stretch>
            <a:fillRect/>
          </a:stretch>
        </p:blipFill>
        <p:spPr>
          <a:xfrm>
            <a:off x="5098821" y="3349172"/>
            <a:ext cx="733429" cy="1121229"/>
          </a:xfrm>
          <a:prstGeom prst="rect">
            <a:avLst/>
          </a:prstGeom>
        </p:spPr>
      </p:pic>
      <p:sp>
        <p:nvSpPr>
          <p:cNvPr id="48" name="TextBox 47">
            <a:extLst>
              <a:ext uri="{FF2B5EF4-FFF2-40B4-BE49-F238E27FC236}">
                <a16:creationId xmlns:a16="http://schemas.microsoft.com/office/drawing/2014/main" id="{EDB9AC9E-D60E-5469-1E06-C01E44F98F56}"/>
              </a:ext>
            </a:extLst>
          </p:cNvPr>
          <p:cNvSpPr txBox="1"/>
          <p:nvPr/>
        </p:nvSpPr>
        <p:spPr>
          <a:xfrm>
            <a:off x="140267" y="5786318"/>
            <a:ext cx="2027085"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Your introduction to Shakespeare will explore the playwright's life and the Elizabethan world, with a focus on explore conflict between society and being misunderstood. </a:t>
            </a:r>
          </a:p>
        </p:txBody>
      </p:sp>
      <p:pic>
        <p:nvPicPr>
          <p:cNvPr id="49" name="Picture 48" descr="An exploration of The Globe Theatre | News Post">
            <a:extLst>
              <a:ext uri="{FF2B5EF4-FFF2-40B4-BE49-F238E27FC236}">
                <a16:creationId xmlns:a16="http://schemas.microsoft.com/office/drawing/2014/main" id="{02CDCD27-A0EF-CA82-B82B-C1EFF182676A}"/>
              </a:ext>
            </a:extLst>
          </p:cNvPr>
          <p:cNvPicPr>
            <a:picLocks noChangeAspect="1"/>
          </p:cNvPicPr>
          <p:nvPr/>
        </p:nvPicPr>
        <p:blipFill>
          <a:blip r:embed="rId24"/>
          <a:stretch>
            <a:fillRect/>
          </a:stretch>
        </p:blipFill>
        <p:spPr>
          <a:xfrm>
            <a:off x="4355770" y="5455930"/>
            <a:ext cx="1046843" cy="997277"/>
          </a:xfrm>
          <a:prstGeom prst="rect">
            <a:avLst/>
          </a:prstGeom>
        </p:spPr>
      </p:pic>
      <p:pic>
        <p:nvPicPr>
          <p:cNvPr id="50" name="Picture 49" descr="Elizabeth I | Biography, Facts, Mother, &amp; Death | Britannica">
            <a:extLst>
              <a:ext uri="{FF2B5EF4-FFF2-40B4-BE49-F238E27FC236}">
                <a16:creationId xmlns:a16="http://schemas.microsoft.com/office/drawing/2014/main" id="{8C344E81-B4FA-0A93-7E38-FA6D83272D89}"/>
              </a:ext>
            </a:extLst>
          </p:cNvPr>
          <p:cNvPicPr>
            <a:picLocks noChangeAspect="1"/>
          </p:cNvPicPr>
          <p:nvPr/>
        </p:nvPicPr>
        <p:blipFill>
          <a:blip r:embed="rId25"/>
          <a:stretch>
            <a:fillRect/>
          </a:stretch>
        </p:blipFill>
        <p:spPr>
          <a:xfrm>
            <a:off x="5198588" y="5000292"/>
            <a:ext cx="937987" cy="1119339"/>
          </a:xfrm>
          <a:prstGeom prst="rect">
            <a:avLst/>
          </a:prstGeom>
        </p:spPr>
      </p:pic>
      <p:pic>
        <p:nvPicPr>
          <p:cNvPr id="51" name="Picture 50" descr="The Tempest">
            <a:extLst>
              <a:ext uri="{FF2B5EF4-FFF2-40B4-BE49-F238E27FC236}">
                <a16:creationId xmlns:a16="http://schemas.microsoft.com/office/drawing/2014/main" id="{ADAE6BC3-AD7F-7E16-43CF-B0ED35A80B38}"/>
              </a:ext>
            </a:extLst>
          </p:cNvPr>
          <p:cNvPicPr>
            <a:picLocks noChangeAspect="1"/>
          </p:cNvPicPr>
          <p:nvPr/>
        </p:nvPicPr>
        <p:blipFill>
          <a:blip r:embed="rId26"/>
          <a:stretch>
            <a:fillRect/>
          </a:stretch>
        </p:blipFill>
        <p:spPr>
          <a:xfrm>
            <a:off x="5932195" y="5479308"/>
            <a:ext cx="734177" cy="1066800"/>
          </a:xfrm>
          <a:prstGeom prst="rect">
            <a:avLst/>
          </a:prstGeom>
        </p:spPr>
      </p:pic>
      <p:pic>
        <p:nvPicPr>
          <p:cNvPr id="52" name="Picture 51" descr="Caliban: Monster or Mistreated Man? | Under the Fallen Leaves">
            <a:extLst>
              <a:ext uri="{FF2B5EF4-FFF2-40B4-BE49-F238E27FC236}">
                <a16:creationId xmlns:a16="http://schemas.microsoft.com/office/drawing/2014/main" id="{023F7EA9-AE85-6E7C-323F-1AC7D60B085F}"/>
              </a:ext>
            </a:extLst>
          </p:cNvPr>
          <p:cNvPicPr>
            <a:picLocks noChangeAspect="1"/>
          </p:cNvPicPr>
          <p:nvPr/>
        </p:nvPicPr>
        <p:blipFill>
          <a:blip r:embed="rId27"/>
          <a:stretch>
            <a:fillRect/>
          </a:stretch>
        </p:blipFill>
        <p:spPr>
          <a:xfrm>
            <a:off x="6615668" y="5497739"/>
            <a:ext cx="1140280" cy="906237"/>
          </a:xfrm>
          <a:prstGeom prst="rect">
            <a:avLst/>
          </a:prstGeom>
        </p:spPr>
      </p:pic>
      <p:pic>
        <p:nvPicPr>
          <p:cNvPr id="53" name="Picture 52" descr="Golden Hind first English ship to sail around the world - About Sir Francis  Drake">
            <a:extLst>
              <a:ext uri="{FF2B5EF4-FFF2-40B4-BE49-F238E27FC236}">
                <a16:creationId xmlns:a16="http://schemas.microsoft.com/office/drawing/2014/main" id="{6B99A9D0-61DE-B8B2-9651-89490CE3391A}"/>
              </a:ext>
            </a:extLst>
          </p:cNvPr>
          <p:cNvPicPr>
            <a:picLocks noChangeAspect="1"/>
          </p:cNvPicPr>
          <p:nvPr/>
        </p:nvPicPr>
        <p:blipFill>
          <a:blip r:embed="rId28"/>
          <a:stretch>
            <a:fillRect/>
          </a:stretch>
        </p:blipFill>
        <p:spPr>
          <a:xfrm>
            <a:off x="7737763" y="5481165"/>
            <a:ext cx="965202" cy="959178"/>
          </a:xfrm>
          <a:prstGeom prst="rect">
            <a:avLst/>
          </a:prstGeom>
        </p:spPr>
      </p:pic>
      <p:sp>
        <p:nvSpPr>
          <p:cNvPr id="54" name="TextBox 53">
            <a:extLst>
              <a:ext uri="{FF2B5EF4-FFF2-40B4-BE49-F238E27FC236}">
                <a16:creationId xmlns:a16="http://schemas.microsoft.com/office/drawing/2014/main" id="{CADC899E-A8E6-A027-F8E0-2FAFA1E7F220}"/>
              </a:ext>
            </a:extLst>
          </p:cNvPr>
          <p:cNvSpPr txBox="1"/>
          <p:nvPr/>
        </p:nvSpPr>
        <p:spPr>
          <a:xfrm>
            <a:off x="8867085" y="139700"/>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One</a:t>
            </a:r>
            <a:endParaRPr lang="en-US" b="1"/>
          </a:p>
        </p:txBody>
      </p:sp>
      <p:sp>
        <p:nvSpPr>
          <p:cNvPr id="55" name="TextBox 54">
            <a:extLst>
              <a:ext uri="{FF2B5EF4-FFF2-40B4-BE49-F238E27FC236}">
                <a16:creationId xmlns:a16="http://schemas.microsoft.com/office/drawing/2014/main" id="{B91A4280-D37E-0D22-BEEC-AA2290417616}"/>
              </a:ext>
            </a:extLst>
          </p:cNvPr>
          <p:cNvSpPr txBox="1"/>
          <p:nvPr/>
        </p:nvSpPr>
        <p:spPr>
          <a:xfrm>
            <a:off x="212942" y="4076699"/>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Two</a:t>
            </a:r>
            <a:endParaRPr lang="en-US" b="1" dirty="0"/>
          </a:p>
        </p:txBody>
      </p:sp>
      <p:sp>
        <p:nvSpPr>
          <p:cNvPr id="56" name="TextBox 55">
            <a:extLst>
              <a:ext uri="{FF2B5EF4-FFF2-40B4-BE49-F238E27FC236}">
                <a16:creationId xmlns:a16="http://schemas.microsoft.com/office/drawing/2014/main" id="{C9195FD1-4F15-5524-F76E-8161BB13608F}"/>
              </a:ext>
            </a:extLst>
          </p:cNvPr>
          <p:cNvSpPr txBox="1"/>
          <p:nvPr/>
        </p:nvSpPr>
        <p:spPr>
          <a:xfrm>
            <a:off x="8985014" y="4430484"/>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Three</a:t>
            </a:r>
            <a:endParaRPr lang="en-US" b="1" dirty="0"/>
          </a:p>
        </p:txBody>
      </p:sp>
      <p:pic>
        <p:nvPicPr>
          <p:cNvPr id="57" name="Picture 56" descr="Old Open Book Clipart Vector Images ...">
            <a:extLst>
              <a:ext uri="{FF2B5EF4-FFF2-40B4-BE49-F238E27FC236}">
                <a16:creationId xmlns:a16="http://schemas.microsoft.com/office/drawing/2014/main" id="{8E75791A-141F-17C8-3809-D0F1A0BFDB21}"/>
              </a:ext>
            </a:extLst>
          </p:cNvPr>
          <p:cNvPicPr>
            <a:picLocks noChangeAspect="1"/>
          </p:cNvPicPr>
          <p:nvPr/>
        </p:nvPicPr>
        <p:blipFill>
          <a:blip r:embed="rId29"/>
          <a:stretch>
            <a:fillRect/>
          </a:stretch>
        </p:blipFill>
        <p:spPr>
          <a:xfrm>
            <a:off x="8793162" y="504371"/>
            <a:ext cx="719818" cy="379186"/>
          </a:xfrm>
          <a:prstGeom prst="rect">
            <a:avLst/>
          </a:prstGeom>
        </p:spPr>
      </p:pic>
      <p:pic>
        <p:nvPicPr>
          <p:cNvPr id="58" name="Picture 57" descr="Old Open Book Clipart Vector Images ...">
            <a:extLst>
              <a:ext uri="{FF2B5EF4-FFF2-40B4-BE49-F238E27FC236}">
                <a16:creationId xmlns:a16="http://schemas.microsoft.com/office/drawing/2014/main" id="{ABDE2676-21CF-6F7E-7AB1-59F0992D252C}"/>
              </a:ext>
            </a:extLst>
          </p:cNvPr>
          <p:cNvPicPr>
            <a:picLocks noChangeAspect="1"/>
          </p:cNvPicPr>
          <p:nvPr/>
        </p:nvPicPr>
        <p:blipFill>
          <a:blip r:embed="rId29"/>
          <a:stretch>
            <a:fillRect/>
          </a:stretch>
        </p:blipFill>
        <p:spPr>
          <a:xfrm>
            <a:off x="96135" y="4514766"/>
            <a:ext cx="719818" cy="379186"/>
          </a:xfrm>
          <a:prstGeom prst="rect">
            <a:avLst/>
          </a:prstGeom>
        </p:spPr>
      </p:pic>
      <p:pic>
        <p:nvPicPr>
          <p:cNvPr id="59" name="Picture 58" descr="Stylish Pen Clip Art at Clker.com ...">
            <a:extLst>
              <a:ext uri="{FF2B5EF4-FFF2-40B4-BE49-F238E27FC236}">
                <a16:creationId xmlns:a16="http://schemas.microsoft.com/office/drawing/2014/main" id="{AFA64E1E-03AB-3E33-BAC5-39B495E899C0}"/>
              </a:ext>
            </a:extLst>
          </p:cNvPr>
          <p:cNvPicPr>
            <a:picLocks noChangeAspect="1"/>
          </p:cNvPicPr>
          <p:nvPr/>
        </p:nvPicPr>
        <p:blipFill>
          <a:blip r:embed="rId30"/>
          <a:stretch>
            <a:fillRect/>
          </a:stretch>
        </p:blipFill>
        <p:spPr>
          <a:xfrm>
            <a:off x="8924699" y="974724"/>
            <a:ext cx="483961" cy="436337"/>
          </a:xfrm>
          <a:prstGeom prst="rect">
            <a:avLst/>
          </a:prstGeom>
        </p:spPr>
      </p:pic>
      <p:pic>
        <p:nvPicPr>
          <p:cNvPr id="60" name="Picture 59" descr="Stylish Pen Clip Art at Clker.com ...">
            <a:extLst>
              <a:ext uri="{FF2B5EF4-FFF2-40B4-BE49-F238E27FC236}">
                <a16:creationId xmlns:a16="http://schemas.microsoft.com/office/drawing/2014/main" id="{13C85F88-70B6-800D-1FBD-1BDC7832B8E3}"/>
              </a:ext>
            </a:extLst>
          </p:cNvPr>
          <p:cNvPicPr>
            <a:picLocks noChangeAspect="1"/>
          </p:cNvPicPr>
          <p:nvPr/>
        </p:nvPicPr>
        <p:blipFill>
          <a:blip r:embed="rId30"/>
          <a:stretch>
            <a:fillRect/>
          </a:stretch>
        </p:blipFill>
        <p:spPr>
          <a:xfrm>
            <a:off x="91600" y="5037073"/>
            <a:ext cx="483961" cy="436337"/>
          </a:xfrm>
          <a:prstGeom prst="rect">
            <a:avLst/>
          </a:prstGeom>
        </p:spPr>
      </p:pic>
      <p:pic>
        <p:nvPicPr>
          <p:cNvPr id="44" name="Picture 43" descr="Old Open Book Clipart Vector Images ...">
            <a:extLst>
              <a:ext uri="{FF2B5EF4-FFF2-40B4-BE49-F238E27FC236}">
                <a16:creationId xmlns:a16="http://schemas.microsoft.com/office/drawing/2014/main" id="{C38D3CD2-23FE-88AF-6139-5CCD0E420E05}"/>
              </a:ext>
            </a:extLst>
          </p:cNvPr>
          <p:cNvPicPr>
            <a:picLocks noChangeAspect="1"/>
          </p:cNvPicPr>
          <p:nvPr/>
        </p:nvPicPr>
        <p:blipFill>
          <a:blip r:embed="rId29"/>
          <a:stretch>
            <a:fillRect/>
          </a:stretch>
        </p:blipFill>
        <p:spPr>
          <a:xfrm>
            <a:off x="8989434" y="4764643"/>
            <a:ext cx="719818" cy="379186"/>
          </a:xfrm>
          <a:prstGeom prst="rect">
            <a:avLst/>
          </a:prstGeom>
        </p:spPr>
      </p:pic>
      <p:pic>
        <p:nvPicPr>
          <p:cNvPr id="45" name="Picture 44" descr="Stylish Pen Clip Art at Clker.com ...">
            <a:extLst>
              <a:ext uri="{FF2B5EF4-FFF2-40B4-BE49-F238E27FC236}">
                <a16:creationId xmlns:a16="http://schemas.microsoft.com/office/drawing/2014/main" id="{B8EB9539-C79C-8AC8-563B-3DFEE7F55CE1}"/>
              </a:ext>
            </a:extLst>
          </p:cNvPr>
          <p:cNvPicPr>
            <a:picLocks noChangeAspect="1"/>
          </p:cNvPicPr>
          <p:nvPr/>
        </p:nvPicPr>
        <p:blipFill>
          <a:blip r:embed="rId30"/>
          <a:stretch>
            <a:fillRect/>
          </a:stretch>
        </p:blipFill>
        <p:spPr>
          <a:xfrm>
            <a:off x="9155608" y="5223451"/>
            <a:ext cx="483961" cy="436337"/>
          </a:xfrm>
          <a:prstGeom prst="rect">
            <a:avLst/>
          </a:prstGeom>
        </p:spPr>
      </p:pic>
      <p:sp>
        <p:nvSpPr>
          <p:cNvPr id="61" name="TextBox 60">
            <a:extLst>
              <a:ext uri="{FF2B5EF4-FFF2-40B4-BE49-F238E27FC236}">
                <a16:creationId xmlns:a16="http://schemas.microsoft.com/office/drawing/2014/main" id="{C7F4C75A-8B31-3C7A-2289-714208C15564}"/>
              </a:ext>
            </a:extLst>
          </p:cNvPr>
          <p:cNvSpPr txBox="1"/>
          <p:nvPr/>
        </p:nvSpPr>
        <p:spPr>
          <a:xfrm>
            <a:off x="9614174" y="526598"/>
            <a:ext cx="237721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 :</a:t>
            </a:r>
            <a:r>
              <a:rPr lang="en-GB" sz="1000" dirty="0">
                <a:latin typeface="Calibri"/>
                <a:ea typeface="Calibri"/>
                <a:cs typeface="Calibri"/>
              </a:rPr>
              <a:t>How does the writer use language to present the reality of war?</a:t>
            </a:r>
          </a:p>
          <a:p>
            <a:endParaRPr lang="en-GB" sz="1000" dirty="0">
              <a:latin typeface="Calibri"/>
              <a:ea typeface="Calibri"/>
              <a:cs typeface="Calibri"/>
            </a:endParaRPr>
          </a:p>
          <a:p>
            <a:r>
              <a:rPr lang="en-GB" sz="1000" dirty="0">
                <a:latin typeface="Calibri"/>
                <a:ea typeface="Calibri"/>
                <a:cs typeface="Calibri"/>
              </a:rPr>
              <a:t>W :A persuasive speech arguing why war and revenge must be avoided at all costs.</a:t>
            </a:r>
          </a:p>
        </p:txBody>
      </p:sp>
      <p:sp>
        <p:nvSpPr>
          <p:cNvPr id="62" name="TextBox 61">
            <a:extLst>
              <a:ext uri="{FF2B5EF4-FFF2-40B4-BE49-F238E27FC236}">
                <a16:creationId xmlns:a16="http://schemas.microsoft.com/office/drawing/2014/main" id="{C7112080-BDEE-D9FB-7B92-035E0A3495B8}"/>
              </a:ext>
            </a:extLst>
          </p:cNvPr>
          <p:cNvSpPr txBox="1"/>
          <p:nvPr/>
        </p:nvSpPr>
        <p:spPr>
          <a:xfrm>
            <a:off x="724173" y="4475143"/>
            <a:ext cx="242339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 :</a:t>
            </a:r>
            <a:r>
              <a:rPr lang="en-GB" sz="1000" dirty="0">
                <a:latin typeface="Calibri"/>
                <a:ea typeface="Calibri"/>
                <a:cs typeface="Calibri"/>
              </a:rPr>
              <a:t>How does the writer use language to present nature as a healing and helpful force?</a:t>
            </a:r>
            <a:endParaRPr lang="en-US" sz="1000" dirty="0">
              <a:latin typeface="Calibri"/>
              <a:ea typeface="Calibri"/>
              <a:cs typeface="Calibri"/>
            </a:endParaRPr>
          </a:p>
          <a:p>
            <a:endParaRPr lang="en-GB" sz="1000" dirty="0">
              <a:latin typeface="Calibri"/>
              <a:ea typeface="Calibri"/>
              <a:cs typeface="Calibri"/>
            </a:endParaRPr>
          </a:p>
          <a:p>
            <a:r>
              <a:rPr lang="en-GB" sz="1000" dirty="0">
                <a:latin typeface="Calibri"/>
                <a:ea typeface="Calibri"/>
                <a:cs typeface="Calibri"/>
              </a:rPr>
              <a:t>W :A descriptive writing task </a:t>
            </a:r>
          </a:p>
          <a:p>
            <a:r>
              <a:rPr lang="en-GB" sz="1000" dirty="0">
                <a:latin typeface="Calibri"/>
                <a:ea typeface="Calibri"/>
                <a:cs typeface="Calibri"/>
              </a:rPr>
              <a:t>focusing on the power and beauty </a:t>
            </a:r>
            <a:endParaRPr lang="en-GB" dirty="0">
              <a:latin typeface="Aptos" panose="020B0004020202020204"/>
              <a:ea typeface="Calibri"/>
              <a:cs typeface="Calibri"/>
            </a:endParaRPr>
          </a:p>
          <a:p>
            <a:r>
              <a:rPr lang="en-GB" sz="1000" dirty="0">
                <a:latin typeface="Calibri"/>
                <a:ea typeface="Calibri"/>
                <a:cs typeface="Calibri"/>
              </a:rPr>
              <a:t>of nature.</a:t>
            </a:r>
            <a:endParaRPr lang="en-GB">
              <a:latin typeface="Aptos" panose="020B0004020202020204"/>
              <a:ea typeface="Calibri"/>
              <a:cs typeface="Calibri"/>
            </a:endParaRPr>
          </a:p>
        </p:txBody>
      </p:sp>
      <p:sp>
        <p:nvSpPr>
          <p:cNvPr id="63" name="TextBox 62">
            <a:extLst>
              <a:ext uri="{FF2B5EF4-FFF2-40B4-BE49-F238E27FC236}">
                <a16:creationId xmlns:a16="http://schemas.microsoft.com/office/drawing/2014/main" id="{ADDB73AD-E89A-D058-8D2E-E24BDD41D1E1}"/>
              </a:ext>
            </a:extLst>
          </p:cNvPr>
          <p:cNvSpPr txBox="1"/>
          <p:nvPr/>
        </p:nvSpPr>
        <p:spPr>
          <a:xfrm>
            <a:off x="9752719" y="4763779"/>
            <a:ext cx="237721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alibri"/>
                <a:ea typeface="Calibri"/>
                <a:cs typeface="Calibri"/>
              </a:rPr>
              <a:t>R: How does the writer use language to present the character of Caliban as an outsider?</a:t>
            </a:r>
          </a:p>
          <a:p>
            <a:r>
              <a:rPr lang="en-GB" sz="1000" dirty="0">
                <a:latin typeface="Calibri"/>
                <a:ea typeface="Calibri"/>
                <a:cs typeface="Calibri"/>
              </a:rPr>
              <a:t>W: A non-chronological report to inform and advise on Elizabethan society.</a:t>
            </a:r>
          </a:p>
        </p:txBody>
      </p:sp>
    </p:spTree>
    <p:extLst>
      <p:ext uri="{BB962C8B-B14F-4D97-AF65-F5344CB8AC3E}">
        <p14:creationId xmlns:p14="http://schemas.microsoft.com/office/powerpoint/2010/main" val="217122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0808" y="138539"/>
            <a:ext cx="7564330" cy="739056"/>
          </a:xfrm>
        </p:spPr>
        <p:txBody>
          <a:bodyPr lIns="91440" tIns="45720" rIns="0" bIns="45720" anchor="t">
            <a:noAutofit/>
          </a:bodyPr>
          <a:lstStyle/>
          <a:p>
            <a:pPr algn="ctr"/>
            <a:r>
              <a:rPr lang="en-US" sz="2800" dirty="0">
                <a:solidFill>
                  <a:srgbClr val="CC3399"/>
                </a:solidFill>
                <a:latin typeface="Segoe UI Black"/>
                <a:ea typeface="Segoe UI Black"/>
              </a:rPr>
              <a:t> </a:t>
            </a:r>
            <a:r>
              <a:rPr lang="en-US" sz="2000" dirty="0">
                <a:solidFill>
                  <a:srgbClr val="CC3399"/>
                </a:solidFill>
                <a:latin typeface="Segoe UI Black"/>
                <a:ea typeface="Segoe UI Black"/>
              </a:rPr>
              <a:t>   </a:t>
            </a:r>
            <a:r>
              <a:rPr lang="en-US" sz="2400" dirty="0">
                <a:latin typeface="Segoe UI Black"/>
                <a:ea typeface="Segoe UI Black"/>
              </a:rPr>
              <a:t>English -</a:t>
            </a:r>
            <a:r>
              <a:rPr lang="en-US" sz="2400" dirty="0">
                <a:solidFill>
                  <a:srgbClr val="CC3399"/>
                </a:solidFill>
                <a:latin typeface="Segoe UI Black"/>
                <a:ea typeface="Segoe UI Black"/>
              </a:rPr>
              <a:t> </a:t>
            </a:r>
            <a:r>
              <a:rPr lang="en-US" sz="2400" dirty="0">
                <a:latin typeface="Segoe UI Black"/>
                <a:ea typeface="Segoe UI Black"/>
              </a:rPr>
              <a:t>Learning Journey – Year 8</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649054" y="1539120"/>
            <a:ext cx="7716079" cy="445396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1648274" y="1053484"/>
            <a:ext cx="835652" cy="87859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8</a:t>
            </a:r>
          </a:p>
        </p:txBody>
      </p: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035024" y="5735928"/>
            <a:ext cx="942190" cy="959715"/>
          </a:xfrm>
          <a:prstGeom prst="rect">
            <a:avLst/>
          </a:prstGeom>
        </p:spPr>
      </p:pic>
      <p:sp>
        <p:nvSpPr>
          <p:cNvPr id="5" name="Oval 4">
            <a:extLst>
              <a:ext uri="{FF2B5EF4-FFF2-40B4-BE49-F238E27FC236}">
                <a16:creationId xmlns:a16="http://schemas.microsoft.com/office/drawing/2014/main" id="{F8A74D0F-B984-188D-221F-2A76F39AC968}"/>
              </a:ext>
            </a:extLst>
          </p:cNvPr>
          <p:cNvSpPr/>
          <p:nvPr/>
        </p:nvSpPr>
        <p:spPr>
          <a:xfrm>
            <a:off x="9850983" y="5631711"/>
            <a:ext cx="856247" cy="76532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9</a:t>
            </a:r>
          </a:p>
        </p:txBody>
      </p:sp>
      <p:sp>
        <p:nvSpPr>
          <p:cNvPr id="4" name="TextBox 3">
            <a:extLst>
              <a:ext uri="{FF2B5EF4-FFF2-40B4-BE49-F238E27FC236}">
                <a16:creationId xmlns:a16="http://schemas.microsoft.com/office/drawing/2014/main" id="{B4283094-7118-1129-6F63-5E9F20B9F9D8}"/>
              </a:ext>
            </a:extLst>
          </p:cNvPr>
          <p:cNvSpPr txBox="1"/>
          <p:nvPr/>
        </p:nvSpPr>
        <p:spPr>
          <a:xfrm>
            <a:off x="9179640" y="2852352"/>
            <a:ext cx="299726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Spring Term </a:t>
            </a:r>
            <a:endParaRPr lang="en-US" sz="1200">
              <a:latin typeface="Aptos" panose="020B0004020202020204"/>
              <a:ea typeface="Calibri"/>
              <a:cs typeface="Calibri"/>
            </a:endParaRPr>
          </a:p>
          <a:p>
            <a:pPr algn="ctr"/>
            <a:r>
              <a:rPr lang="en-US" sz="1200" b="1" dirty="0">
                <a:latin typeface="Calibri"/>
                <a:ea typeface="Calibri"/>
                <a:cs typeface="Calibri"/>
              </a:rPr>
              <a:t>Crime and Punishment : Victims and Villainy</a:t>
            </a:r>
          </a:p>
        </p:txBody>
      </p:sp>
      <p:sp>
        <p:nvSpPr>
          <p:cNvPr id="6" name="TextBox 5">
            <a:extLst>
              <a:ext uri="{FF2B5EF4-FFF2-40B4-BE49-F238E27FC236}">
                <a16:creationId xmlns:a16="http://schemas.microsoft.com/office/drawing/2014/main" id="{2CAE7C00-B25D-6BB5-1E77-DB36E5F73391}"/>
              </a:ext>
            </a:extLst>
          </p:cNvPr>
          <p:cNvSpPr txBox="1"/>
          <p:nvPr/>
        </p:nvSpPr>
        <p:spPr>
          <a:xfrm>
            <a:off x="1125771" y="6210382"/>
            <a:ext cx="348877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Summer Term</a:t>
            </a:r>
          </a:p>
          <a:p>
            <a:pPr algn="ctr"/>
            <a:r>
              <a:rPr lang="en-US" sz="1200" b="1" dirty="0">
                <a:latin typeface="Calibri"/>
                <a:ea typeface="Calibri"/>
                <a:cs typeface="Calibri"/>
              </a:rPr>
              <a:t>Different Perspectives : Stereotypes, Separation and Silence</a:t>
            </a:r>
          </a:p>
        </p:txBody>
      </p:sp>
      <p:sp>
        <p:nvSpPr>
          <p:cNvPr id="8" name="TextBox 7">
            <a:extLst>
              <a:ext uri="{FF2B5EF4-FFF2-40B4-BE49-F238E27FC236}">
                <a16:creationId xmlns:a16="http://schemas.microsoft.com/office/drawing/2014/main" id="{12F475C8-6556-7593-0BB4-B954E92A37F1}"/>
              </a:ext>
            </a:extLst>
          </p:cNvPr>
          <p:cNvSpPr txBox="1"/>
          <p:nvPr/>
        </p:nvSpPr>
        <p:spPr>
          <a:xfrm>
            <a:off x="682185" y="3254501"/>
            <a:ext cx="392502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Autumn Term</a:t>
            </a:r>
          </a:p>
          <a:p>
            <a:pPr algn="ctr"/>
            <a:r>
              <a:rPr lang="en-US" sz="1200" b="1" dirty="0">
                <a:latin typeface="Calibri"/>
                <a:ea typeface="Calibri"/>
                <a:cs typeface="Calibri"/>
              </a:rPr>
              <a:t>The Gothic : Unseen, Unheard and Unknown</a:t>
            </a:r>
          </a:p>
        </p:txBody>
      </p:sp>
      <p:sp>
        <p:nvSpPr>
          <p:cNvPr id="16" name="TextBox 141">
            <a:extLst>
              <a:ext uri="{FF2B5EF4-FFF2-40B4-BE49-F238E27FC236}">
                <a16:creationId xmlns:a16="http://schemas.microsoft.com/office/drawing/2014/main" id="{8C4B7D37-F00D-476D-8437-630204D215E7}"/>
              </a:ext>
            </a:extLst>
          </p:cNvPr>
          <p:cNvSpPr txBox="1"/>
          <p:nvPr/>
        </p:nvSpPr>
        <p:spPr>
          <a:xfrm rot="16200000">
            <a:off x="672637" y="1206277"/>
            <a:ext cx="1679462"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solidFill>
                  <a:srgbClr val="CC3399"/>
                </a:solidFill>
              </a:rPr>
              <a:t>      </a:t>
            </a:r>
            <a:r>
              <a:rPr lang="en-US" sz="1200" b="1" noProof="1"/>
              <a:t>The Journey Starts! </a:t>
            </a:r>
          </a:p>
        </p:txBody>
      </p:sp>
      <p:cxnSp>
        <p:nvCxnSpPr>
          <p:cNvPr id="18" name="Straight Arrow Connector 17">
            <a:extLst>
              <a:ext uri="{FF2B5EF4-FFF2-40B4-BE49-F238E27FC236}">
                <a16:creationId xmlns:a16="http://schemas.microsoft.com/office/drawing/2014/main" id="{0CC72786-6DE7-CA3D-DE41-1B7E60473A0D}"/>
              </a:ext>
            </a:extLst>
          </p:cNvPr>
          <p:cNvCxnSpPr>
            <a:cxnSpLocks/>
          </p:cNvCxnSpPr>
          <p:nvPr/>
        </p:nvCxnSpPr>
        <p:spPr>
          <a:xfrm>
            <a:off x="4935286" y="6602115"/>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0A8BBE-1912-DED2-07CA-235A832241B3}"/>
              </a:ext>
            </a:extLst>
          </p:cNvPr>
          <p:cNvCxnSpPr>
            <a:cxnSpLocks/>
          </p:cNvCxnSpPr>
          <p:nvPr/>
        </p:nvCxnSpPr>
        <p:spPr>
          <a:xfrm>
            <a:off x="3122962" y="945466"/>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8687A185-6C4F-4146-8383-DF44274431DA}"/>
              </a:ext>
            </a:extLst>
          </p:cNvPr>
          <p:cNvSpPr/>
          <p:nvPr/>
        </p:nvSpPr>
        <p:spPr>
          <a:xfrm rot="10800000">
            <a:off x="3624684" y="3941073"/>
            <a:ext cx="565530" cy="1743786"/>
          </a:xfrm>
          <a:prstGeom prst="arc">
            <a:avLst>
              <a:gd name="adj1" fmla="val 16211550"/>
              <a:gd name="adj2" fmla="val 5391112"/>
            </a:avLst>
          </a:prstGeom>
          <a:ln w="22225">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20" name="Arc 19">
            <a:extLst>
              <a:ext uri="{FF2B5EF4-FFF2-40B4-BE49-F238E27FC236}">
                <a16:creationId xmlns:a16="http://schemas.microsoft.com/office/drawing/2014/main" id="{A0E7A07B-4CF4-E1BF-9E0B-D4D00B24D261}"/>
              </a:ext>
            </a:extLst>
          </p:cNvPr>
          <p:cNvSpPr/>
          <p:nvPr/>
        </p:nvSpPr>
        <p:spPr>
          <a:xfrm rot="1140000">
            <a:off x="8837298" y="2108998"/>
            <a:ext cx="347928" cy="1952092"/>
          </a:xfrm>
          <a:prstGeom prst="arc">
            <a:avLst>
              <a:gd name="adj1" fmla="val 15955398"/>
              <a:gd name="adj2" fmla="val 5391112"/>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22" name="TextBox 21">
            <a:extLst>
              <a:ext uri="{FF2B5EF4-FFF2-40B4-BE49-F238E27FC236}">
                <a16:creationId xmlns:a16="http://schemas.microsoft.com/office/drawing/2014/main" id="{5BDC3CFE-900B-7DC6-6E71-6A5E6B68BFCA}"/>
              </a:ext>
            </a:extLst>
          </p:cNvPr>
          <p:cNvSpPr txBox="1"/>
          <p:nvPr/>
        </p:nvSpPr>
        <p:spPr>
          <a:xfrm>
            <a:off x="9193555" y="3301263"/>
            <a:ext cx="2879798" cy="86177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After studying the unknown and mystery of the Gothic genre, your attention will turn from superstition to suspects and Sherlock Holmes! You will examine how detective fiction was developed and the quest for justice.</a:t>
            </a:r>
          </a:p>
        </p:txBody>
      </p:sp>
      <p:sp>
        <p:nvSpPr>
          <p:cNvPr id="21" name="TextBox 20">
            <a:extLst>
              <a:ext uri="{FF2B5EF4-FFF2-40B4-BE49-F238E27FC236}">
                <a16:creationId xmlns:a16="http://schemas.microsoft.com/office/drawing/2014/main" id="{5B78D590-5B62-44E7-5ABE-1C975BA24ECA}"/>
              </a:ext>
            </a:extLst>
          </p:cNvPr>
          <p:cNvSpPr txBox="1"/>
          <p:nvPr/>
        </p:nvSpPr>
        <p:spPr>
          <a:xfrm>
            <a:off x="122125" y="2030748"/>
            <a:ext cx="2027085" cy="147732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You will explore the Gothic genre by examining extracts and poems to secure your understanding of the key components and expectation of the genre. You will consider how a writer use language and techniques to build appropriate characters, settings and reactions.  </a:t>
            </a:r>
          </a:p>
        </p:txBody>
      </p:sp>
      <p:sp>
        <p:nvSpPr>
          <p:cNvPr id="48" name="TextBox 47">
            <a:extLst>
              <a:ext uri="{FF2B5EF4-FFF2-40B4-BE49-F238E27FC236}">
                <a16:creationId xmlns:a16="http://schemas.microsoft.com/office/drawing/2014/main" id="{EDB9AC9E-D60E-5469-1E06-C01E44F98F56}"/>
              </a:ext>
            </a:extLst>
          </p:cNvPr>
          <p:cNvSpPr txBox="1"/>
          <p:nvPr/>
        </p:nvSpPr>
        <p:spPr>
          <a:xfrm>
            <a:off x="4196" y="5378104"/>
            <a:ext cx="2027085" cy="116955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Following on from the summer unit of Year 7, this unit will examine the experiences of those who are marginalized and left powerless within society. It will </a:t>
            </a:r>
            <a:r>
              <a:rPr lang="en-US" sz="1000" dirty="0" err="1"/>
              <a:t>centre</a:t>
            </a:r>
            <a:r>
              <a:rPr lang="en-US" sz="1000" dirty="0"/>
              <a:t> on how aspects of identity cause conflict.</a:t>
            </a:r>
          </a:p>
        </p:txBody>
      </p:sp>
      <p:pic>
        <p:nvPicPr>
          <p:cNvPr id="11" name="Picture 10" descr="Premium Vector | Gothic Cemetery Scene ...">
            <a:extLst>
              <a:ext uri="{FF2B5EF4-FFF2-40B4-BE49-F238E27FC236}">
                <a16:creationId xmlns:a16="http://schemas.microsoft.com/office/drawing/2014/main" id="{89B64310-ED43-22B2-8BC0-0227CC2296CF}"/>
              </a:ext>
            </a:extLst>
          </p:cNvPr>
          <p:cNvPicPr>
            <a:picLocks noChangeAspect="1"/>
          </p:cNvPicPr>
          <p:nvPr/>
        </p:nvPicPr>
        <p:blipFill>
          <a:blip r:embed="rId6"/>
          <a:stretch>
            <a:fillRect/>
          </a:stretch>
        </p:blipFill>
        <p:spPr>
          <a:xfrm>
            <a:off x="2068801" y="2184256"/>
            <a:ext cx="1127125" cy="1069398"/>
          </a:xfrm>
          <a:prstGeom prst="rect">
            <a:avLst/>
          </a:prstGeom>
        </p:spPr>
      </p:pic>
      <p:pic>
        <p:nvPicPr>
          <p:cNvPr id="14" name="Picture 13" descr="Handcuffs Icon. Arrest Criminal Crime ...">
            <a:extLst>
              <a:ext uri="{FF2B5EF4-FFF2-40B4-BE49-F238E27FC236}">
                <a16:creationId xmlns:a16="http://schemas.microsoft.com/office/drawing/2014/main" id="{69DA6B08-A264-EFEA-EC23-9A023F4AC1D3}"/>
              </a:ext>
            </a:extLst>
          </p:cNvPr>
          <p:cNvPicPr>
            <a:picLocks noChangeAspect="1"/>
          </p:cNvPicPr>
          <p:nvPr/>
        </p:nvPicPr>
        <p:blipFill>
          <a:blip r:embed="rId7"/>
          <a:stretch>
            <a:fillRect/>
          </a:stretch>
        </p:blipFill>
        <p:spPr>
          <a:xfrm>
            <a:off x="9553212" y="1886624"/>
            <a:ext cx="1005322" cy="886980"/>
          </a:xfrm>
          <a:prstGeom prst="rect">
            <a:avLst/>
          </a:prstGeom>
        </p:spPr>
      </p:pic>
      <p:pic>
        <p:nvPicPr>
          <p:cNvPr id="23" name="Picture 22" descr="3,874 Crime Scene Silhouette Royalty ...">
            <a:extLst>
              <a:ext uri="{FF2B5EF4-FFF2-40B4-BE49-F238E27FC236}">
                <a16:creationId xmlns:a16="http://schemas.microsoft.com/office/drawing/2014/main" id="{88554F4D-E1A8-2F89-43A5-84B81FF4952E}"/>
              </a:ext>
            </a:extLst>
          </p:cNvPr>
          <p:cNvPicPr>
            <a:picLocks noChangeAspect="1"/>
          </p:cNvPicPr>
          <p:nvPr/>
        </p:nvPicPr>
        <p:blipFill>
          <a:blip r:embed="rId8"/>
          <a:stretch>
            <a:fillRect/>
          </a:stretch>
        </p:blipFill>
        <p:spPr>
          <a:xfrm>
            <a:off x="10441871" y="1820247"/>
            <a:ext cx="988579" cy="896216"/>
          </a:xfrm>
          <a:prstGeom prst="rect">
            <a:avLst/>
          </a:prstGeom>
        </p:spPr>
      </p:pic>
      <p:pic>
        <p:nvPicPr>
          <p:cNvPr id="24" name="Picture 23" descr="Silenced Stock Illustrations – 4,643 ...">
            <a:extLst>
              <a:ext uri="{FF2B5EF4-FFF2-40B4-BE49-F238E27FC236}">
                <a16:creationId xmlns:a16="http://schemas.microsoft.com/office/drawing/2014/main" id="{CFB9C289-ADE0-1CAA-6DC7-C5E401B2361A}"/>
              </a:ext>
            </a:extLst>
          </p:cNvPr>
          <p:cNvPicPr>
            <a:picLocks noChangeAspect="1"/>
          </p:cNvPicPr>
          <p:nvPr/>
        </p:nvPicPr>
        <p:blipFill>
          <a:blip r:embed="rId9"/>
          <a:stretch>
            <a:fillRect/>
          </a:stretch>
        </p:blipFill>
        <p:spPr>
          <a:xfrm>
            <a:off x="2239385" y="5015490"/>
            <a:ext cx="959139" cy="1179657"/>
          </a:xfrm>
          <a:prstGeom prst="rect">
            <a:avLst/>
          </a:prstGeom>
        </p:spPr>
      </p:pic>
      <p:pic>
        <p:nvPicPr>
          <p:cNvPr id="26" name="Picture 25" descr="Sherlock Holmes Silhouette Images ...">
            <a:extLst>
              <a:ext uri="{FF2B5EF4-FFF2-40B4-BE49-F238E27FC236}">
                <a16:creationId xmlns:a16="http://schemas.microsoft.com/office/drawing/2014/main" id="{54F8D864-2EF8-EA0F-7A01-CBE740CBD187}"/>
              </a:ext>
            </a:extLst>
          </p:cNvPr>
          <p:cNvPicPr>
            <a:picLocks noChangeAspect="1"/>
          </p:cNvPicPr>
          <p:nvPr/>
        </p:nvPicPr>
        <p:blipFill>
          <a:blip r:embed="rId10"/>
          <a:stretch>
            <a:fillRect/>
          </a:stretch>
        </p:blipFill>
        <p:spPr>
          <a:xfrm>
            <a:off x="5852527" y="3164447"/>
            <a:ext cx="888423" cy="1192645"/>
          </a:xfrm>
          <a:prstGeom prst="rect">
            <a:avLst/>
          </a:prstGeom>
        </p:spPr>
      </p:pic>
      <p:pic>
        <p:nvPicPr>
          <p:cNvPr id="34" name="Picture 33" descr="H. G. Wells, Bauer Books: Amazon.co.uk ...">
            <a:extLst>
              <a:ext uri="{FF2B5EF4-FFF2-40B4-BE49-F238E27FC236}">
                <a16:creationId xmlns:a16="http://schemas.microsoft.com/office/drawing/2014/main" id="{C97BC603-FD18-3554-FE35-451F6E619553}"/>
              </a:ext>
            </a:extLst>
          </p:cNvPr>
          <p:cNvPicPr>
            <a:picLocks noChangeAspect="1"/>
          </p:cNvPicPr>
          <p:nvPr/>
        </p:nvPicPr>
        <p:blipFill>
          <a:blip r:embed="rId11"/>
          <a:stretch>
            <a:fillRect/>
          </a:stretch>
        </p:blipFill>
        <p:spPr>
          <a:xfrm>
            <a:off x="3220894" y="1075604"/>
            <a:ext cx="970394" cy="1335521"/>
          </a:xfrm>
          <a:prstGeom prst="rect">
            <a:avLst/>
          </a:prstGeom>
        </p:spPr>
      </p:pic>
      <p:pic>
        <p:nvPicPr>
          <p:cNvPr id="36" name="Picture 35" descr="The Signal-Man: Amazon.co.uk: Dickens ...">
            <a:extLst>
              <a:ext uri="{FF2B5EF4-FFF2-40B4-BE49-F238E27FC236}">
                <a16:creationId xmlns:a16="http://schemas.microsoft.com/office/drawing/2014/main" id="{5D6BE5BC-5D9B-DA03-8858-739D8F2E646E}"/>
              </a:ext>
            </a:extLst>
          </p:cNvPr>
          <p:cNvPicPr>
            <a:picLocks noChangeAspect="1"/>
          </p:cNvPicPr>
          <p:nvPr/>
        </p:nvPicPr>
        <p:blipFill>
          <a:blip r:embed="rId12"/>
          <a:stretch>
            <a:fillRect/>
          </a:stretch>
        </p:blipFill>
        <p:spPr>
          <a:xfrm>
            <a:off x="4185372" y="1172586"/>
            <a:ext cx="934893" cy="1337830"/>
          </a:xfrm>
          <a:prstGeom prst="rect">
            <a:avLst/>
          </a:prstGeom>
        </p:spPr>
      </p:pic>
      <p:pic>
        <p:nvPicPr>
          <p:cNvPr id="40" name="Picture 39" descr="The Tell-Tale Heart eBook by Edgar Allan Poe - EPUB | Rakuten Kobo United  Kingdom">
            <a:extLst>
              <a:ext uri="{FF2B5EF4-FFF2-40B4-BE49-F238E27FC236}">
                <a16:creationId xmlns:a16="http://schemas.microsoft.com/office/drawing/2014/main" id="{0489888F-1C78-F796-FA13-6A6AAFDB33B4}"/>
              </a:ext>
            </a:extLst>
          </p:cNvPr>
          <p:cNvPicPr>
            <a:picLocks noChangeAspect="1"/>
          </p:cNvPicPr>
          <p:nvPr/>
        </p:nvPicPr>
        <p:blipFill>
          <a:blip r:embed="rId13"/>
          <a:stretch>
            <a:fillRect/>
          </a:stretch>
        </p:blipFill>
        <p:spPr>
          <a:xfrm>
            <a:off x="5107323" y="1036782"/>
            <a:ext cx="972900" cy="1378526"/>
          </a:xfrm>
          <a:prstGeom prst="rect">
            <a:avLst/>
          </a:prstGeom>
        </p:spPr>
      </p:pic>
      <p:pic>
        <p:nvPicPr>
          <p:cNvPr id="41" name="Picture 40" descr="Raven Clipart Images – Browse 5,958 ...">
            <a:extLst>
              <a:ext uri="{FF2B5EF4-FFF2-40B4-BE49-F238E27FC236}">
                <a16:creationId xmlns:a16="http://schemas.microsoft.com/office/drawing/2014/main" id="{7E29D940-B651-E70B-8E97-44DCEF4DB612}"/>
              </a:ext>
            </a:extLst>
          </p:cNvPr>
          <p:cNvPicPr>
            <a:picLocks noChangeAspect="1"/>
          </p:cNvPicPr>
          <p:nvPr/>
        </p:nvPicPr>
        <p:blipFill>
          <a:blip r:embed="rId14"/>
          <a:stretch>
            <a:fillRect/>
          </a:stretch>
        </p:blipFill>
        <p:spPr>
          <a:xfrm>
            <a:off x="6098165" y="1041254"/>
            <a:ext cx="769217" cy="723036"/>
          </a:xfrm>
          <a:prstGeom prst="rect">
            <a:avLst/>
          </a:prstGeom>
        </p:spPr>
      </p:pic>
      <p:pic>
        <p:nvPicPr>
          <p:cNvPr id="42" name="Picture 41" descr="Are Ghosts Real? A Social Psychologist ...">
            <a:extLst>
              <a:ext uri="{FF2B5EF4-FFF2-40B4-BE49-F238E27FC236}">
                <a16:creationId xmlns:a16="http://schemas.microsoft.com/office/drawing/2014/main" id="{6A5EDB5C-9463-75AB-FDCC-AE530174E7CC}"/>
              </a:ext>
            </a:extLst>
          </p:cNvPr>
          <p:cNvPicPr>
            <a:picLocks noChangeAspect="1"/>
          </p:cNvPicPr>
          <p:nvPr/>
        </p:nvPicPr>
        <p:blipFill>
          <a:blip r:embed="rId15"/>
          <a:stretch>
            <a:fillRect/>
          </a:stretch>
        </p:blipFill>
        <p:spPr>
          <a:xfrm>
            <a:off x="6629255" y="1606983"/>
            <a:ext cx="792308" cy="838490"/>
          </a:xfrm>
          <a:prstGeom prst="rect">
            <a:avLst/>
          </a:prstGeom>
        </p:spPr>
      </p:pic>
      <p:pic>
        <p:nvPicPr>
          <p:cNvPr id="43" name="Picture 42" descr="Wall Art Print | Vampire | UKposters">
            <a:extLst>
              <a:ext uri="{FF2B5EF4-FFF2-40B4-BE49-F238E27FC236}">
                <a16:creationId xmlns:a16="http://schemas.microsoft.com/office/drawing/2014/main" id="{89F72A90-3245-DEC2-0013-8A939E25AF9B}"/>
              </a:ext>
            </a:extLst>
          </p:cNvPr>
          <p:cNvPicPr>
            <a:picLocks noChangeAspect="1"/>
          </p:cNvPicPr>
          <p:nvPr/>
        </p:nvPicPr>
        <p:blipFill>
          <a:blip r:embed="rId16"/>
          <a:stretch>
            <a:fillRect/>
          </a:stretch>
        </p:blipFill>
        <p:spPr>
          <a:xfrm>
            <a:off x="7295285" y="1079356"/>
            <a:ext cx="776431" cy="1062471"/>
          </a:xfrm>
          <a:prstGeom prst="rect">
            <a:avLst/>
          </a:prstGeom>
        </p:spPr>
      </p:pic>
      <p:pic>
        <p:nvPicPr>
          <p:cNvPr id="44" name="Picture 43" descr="Frankenstein in popular culture - Wikipedia">
            <a:extLst>
              <a:ext uri="{FF2B5EF4-FFF2-40B4-BE49-F238E27FC236}">
                <a16:creationId xmlns:a16="http://schemas.microsoft.com/office/drawing/2014/main" id="{21AF909C-32C3-C38C-B374-B1C03359F220}"/>
              </a:ext>
            </a:extLst>
          </p:cNvPr>
          <p:cNvPicPr>
            <a:picLocks noChangeAspect="1"/>
          </p:cNvPicPr>
          <p:nvPr/>
        </p:nvPicPr>
        <p:blipFill>
          <a:blip r:embed="rId17"/>
          <a:stretch>
            <a:fillRect/>
          </a:stretch>
        </p:blipFill>
        <p:spPr>
          <a:xfrm>
            <a:off x="5859318" y="1732396"/>
            <a:ext cx="773546" cy="1037936"/>
          </a:xfrm>
          <a:prstGeom prst="rect">
            <a:avLst/>
          </a:prstGeom>
        </p:spPr>
      </p:pic>
      <p:pic>
        <p:nvPicPr>
          <p:cNvPr id="45" name="Picture 44" descr="8 Victorian Laboratory ideas ...">
            <a:extLst>
              <a:ext uri="{FF2B5EF4-FFF2-40B4-BE49-F238E27FC236}">
                <a16:creationId xmlns:a16="http://schemas.microsoft.com/office/drawing/2014/main" id="{4313697C-994D-45EE-A438-980D6A457529}"/>
              </a:ext>
            </a:extLst>
          </p:cNvPr>
          <p:cNvPicPr>
            <a:picLocks noChangeAspect="1"/>
          </p:cNvPicPr>
          <p:nvPr/>
        </p:nvPicPr>
        <p:blipFill>
          <a:blip r:embed="rId18"/>
          <a:stretch>
            <a:fillRect/>
          </a:stretch>
        </p:blipFill>
        <p:spPr>
          <a:xfrm>
            <a:off x="7180695" y="2041668"/>
            <a:ext cx="890154" cy="754207"/>
          </a:xfrm>
          <a:prstGeom prst="rect">
            <a:avLst/>
          </a:prstGeom>
        </p:spPr>
      </p:pic>
      <p:sp>
        <p:nvSpPr>
          <p:cNvPr id="47" name="TextBox 46">
            <a:extLst>
              <a:ext uri="{FF2B5EF4-FFF2-40B4-BE49-F238E27FC236}">
                <a16:creationId xmlns:a16="http://schemas.microsoft.com/office/drawing/2014/main" id="{B3D6F55C-F942-A18D-4CB1-5623A06BB5FA}"/>
              </a:ext>
            </a:extLst>
          </p:cNvPr>
          <p:cNvSpPr txBox="1"/>
          <p:nvPr/>
        </p:nvSpPr>
        <p:spPr>
          <a:xfrm>
            <a:off x="8867085" y="139700"/>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One</a:t>
            </a:r>
            <a:endParaRPr lang="en-US" b="1"/>
          </a:p>
        </p:txBody>
      </p:sp>
      <p:pic>
        <p:nvPicPr>
          <p:cNvPr id="49" name="Picture 48" descr="Old Open Book Clipart Vector Images ...">
            <a:extLst>
              <a:ext uri="{FF2B5EF4-FFF2-40B4-BE49-F238E27FC236}">
                <a16:creationId xmlns:a16="http://schemas.microsoft.com/office/drawing/2014/main" id="{BAE1B1EF-76F3-A844-F9F4-D91B3B93A113}"/>
              </a:ext>
            </a:extLst>
          </p:cNvPr>
          <p:cNvPicPr>
            <a:picLocks noChangeAspect="1"/>
          </p:cNvPicPr>
          <p:nvPr/>
        </p:nvPicPr>
        <p:blipFill>
          <a:blip r:embed="rId19"/>
          <a:stretch>
            <a:fillRect/>
          </a:stretch>
        </p:blipFill>
        <p:spPr>
          <a:xfrm>
            <a:off x="8839777" y="502227"/>
            <a:ext cx="723900" cy="381000"/>
          </a:xfrm>
          <a:prstGeom prst="rect">
            <a:avLst/>
          </a:prstGeom>
        </p:spPr>
      </p:pic>
      <p:pic>
        <p:nvPicPr>
          <p:cNvPr id="51" name="Picture 50" descr="Stylish Pen Clip Art at Clker.com ...">
            <a:extLst>
              <a:ext uri="{FF2B5EF4-FFF2-40B4-BE49-F238E27FC236}">
                <a16:creationId xmlns:a16="http://schemas.microsoft.com/office/drawing/2014/main" id="{1A7DAAC0-1126-7A08-9CEA-E573EBA0701B}"/>
              </a:ext>
            </a:extLst>
          </p:cNvPr>
          <p:cNvPicPr>
            <a:picLocks noChangeAspect="1"/>
          </p:cNvPicPr>
          <p:nvPr/>
        </p:nvPicPr>
        <p:blipFill>
          <a:blip r:embed="rId20"/>
          <a:stretch>
            <a:fillRect/>
          </a:stretch>
        </p:blipFill>
        <p:spPr>
          <a:xfrm>
            <a:off x="8924699" y="974724"/>
            <a:ext cx="483961" cy="436337"/>
          </a:xfrm>
          <a:prstGeom prst="rect">
            <a:avLst/>
          </a:prstGeom>
        </p:spPr>
      </p:pic>
      <p:sp>
        <p:nvSpPr>
          <p:cNvPr id="52" name="TextBox 51">
            <a:extLst>
              <a:ext uri="{FF2B5EF4-FFF2-40B4-BE49-F238E27FC236}">
                <a16:creationId xmlns:a16="http://schemas.microsoft.com/office/drawing/2014/main" id="{F732B096-E2B2-EF46-7044-4F3013FCE100}"/>
              </a:ext>
            </a:extLst>
          </p:cNvPr>
          <p:cNvSpPr txBox="1"/>
          <p:nvPr/>
        </p:nvSpPr>
        <p:spPr>
          <a:xfrm>
            <a:off x="127175" y="3799609"/>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Two</a:t>
            </a:r>
            <a:endParaRPr lang="en-US" b="1" dirty="0"/>
          </a:p>
        </p:txBody>
      </p:sp>
      <p:pic>
        <p:nvPicPr>
          <p:cNvPr id="15" name="Picture 14" descr="Old Open Book Clipart Vector Images ...">
            <a:extLst>
              <a:ext uri="{FF2B5EF4-FFF2-40B4-BE49-F238E27FC236}">
                <a16:creationId xmlns:a16="http://schemas.microsoft.com/office/drawing/2014/main" id="{B67864A9-2C38-896C-76EA-96C6AA700FEB}"/>
              </a:ext>
            </a:extLst>
          </p:cNvPr>
          <p:cNvPicPr>
            <a:picLocks noChangeAspect="1"/>
          </p:cNvPicPr>
          <p:nvPr/>
        </p:nvPicPr>
        <p:blipFill>
          <a:blip r:embed="rId19"/>
          <a:stretch>
            <a:fillRect/>
          </a:stretch>
        </p:blipFill>
        <p:spPr>
          <a:xfrm>
            <a:off x="127097" y="4225962"/>
            <a:ext cx="723900" cy="381000"/>
          </a:xfrm>
          <a:prstGeom prst="rect">
            <a:avLst/>
          </a:prstGeom>
        </p:spPr>
      </p:pic>
      <p:pic>
        <p:nvPicPr>
          <p:cNvPr id="25" name="Picture 24" descr="Stylish Pen Clip Art at Clker.com ...">
            <a:extLst>
              <a:ext uri="{FF2B5EF4-FFF2-40B4-BE49-F238E27FC236}">
                <a16:creationId xmlns:a16="http://schemas.microsoft.com/office/drawing/2014/main" id="{A7D16BCE-EEEC-746F-7E7E-663AC3BA7039}"/>
              </a:ext>
            </a:extLst>
          </p:cNvPr>
          <p:cNvPicPr>
            <a:picLocks noChangeAspect="1"/>
          </p:cNvPicPr>
          <p:nvPr/>
        </p:nvPicPr>
        <p:blipFill>
          <a:blip r:embed="rId20"/>
          <a:stretch>
            <a:fillRect/>
          </a:stretch>
        </p:blipFill>
        <p:spPr>
          <a:xfrm>
            <a:off x="255151" y="4684082"/>
            <a:ext cx="483961" cy="436337"/>
          </a:xfrm>
          <a:prstGeom prst="rect">
            <a:avLst/>
          </a:prstGeom>
        </p:spPr>
      </p:pic>
      <p:sp>
        <p:nvSpPr>
          <p:cNvPr id="33" name="TextBox 32">
            <a:extLst>
              <a:ext uri="{FF2B5EF4-FFF2-40B4-BE49-F238E27FC236}">
                <a16:creationId xmlns:a16="http://schemas.microsoft.com/office/drawing/2014/main" id="{A84EE2BB-5233-62B3-4093-42EAB35280AB}"/>
              </a:ext>
            </a:extLst>
          </p:cNvPr>
          <p:cNvSpPr txBox="1"/>
          <p:nvPr/>
        </p:nvSpPr>
        <p:spPr>
          <a:xfrm>
            <a:off x="9012382" y="4317193"/>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Three</a:t>
            </a:r>
            <a:endParaRPr lang="en-US" b="1" dirty="0"/>
          </a:p>
        </p:txBody>
      </p:sp>
      <p:pic>
        <p:nvPicPr>
          <p:cNvPr id="35" name="Picture 34" descr="Old Open Book Clipart Vector Images ...">
            <a:extLst>
              <a:ext uri="{FF2B5EF4-FFF2-40B4-BE49-F238E27FC236}">
                <a16:creationId xmlns:a16="http://schemas.microsoft.com/office/drawing/2014/main" id="{9517AC31-5770-1F26-69C4-8405E672BA52}"/>
              </a:ext>
            </a:extLst>
          </p:cNvPr>
          <p:cNvPicPr>
            <a:picLocks noChangeAspect="1"/>
          </p:cNvPicPr>
          <p:nvPr/>
        </p:nvPicPr>
        <p:blipFill>
          <a:blip r:embed="rId19"/>
          <a:stretch>
            <a:fillRect/>
          </a:stretch>
        </p:blipFill>
        <p:spPr>
          <a:xfrm>
            <a:off x="8954795" y="4686037"/>
            <a:ext cx="723900" cy="381000"/>
          </a:xfrm>
          <a:prstGeom prst="rect">
            <a:avLst/>
          </a:prstGeom>
        </p:spPr>
      </p:pic>
      <p:pic>
        <p:nvPicPr>
          <p:cNvPr id="37" name="Picture 36" descr="Stylish Pen Clip Art at Clker.com ...">
            <a:extLst>
              <a:ext uri="{FF2B5EF4-FFF2-40B4-BE49-F238E27FC236}">
                <a16:creationId xmlns:a16="http://schemas.microsoft.com/office/drawing/2014/main" id="{4B3F4447-1C65-637D-ED41-A18D04CB9BC8}"/>
              </a:ext>
            </a:extLst>
          </p:cNvPr>
          <p:cNvPicPr>
            <a:picLocks noChangeAspect="1"/>
          </p:cNvPicPr>
          <p:nvPr/>
        </p:nvPicPr>
        <p:blipFill>
          <a:blip r:embed="rId20"/>
          <a:stretch>
            <a:fillRect/>
          </a:stretch>
        </p:blipFill>
        <p:spPr>
          <a:xfrm>
            <a:off x="9025339" y="5115402"/>
            <a:ext cx="483961" cy="436337"/>
          </a:xfrm>
          <a:prstGeom prst="rect">
            <a:avLst/>
          </a:prstGeom>
        </p:spPr>
      </p:pic>
      <p:sp>
        <p:nvSpPr>
          <p:cNvPr id="46" name="TextBox 45">
            <a:extLst>
              <a:ext uri="{FF2B5EF4-FFF2-40B4-BE49-F238E27FC236}">
                <a16:creationId xmlns:a16="http://schemas.microsoft.com/office/drawing/2014/main" id="{81AE194F-96CE-80CF-BE77-B88DA7864E8E}"/>
              </a:ext>
            </a:extLst>
          </p:cNvPr>
          <p:cNvSpPr txBox="1"/>
          <p:nvPr/>
        </p:nvSpPr>
        <p:spPr>
          <a:xfrm>
            <a:off x="9614174" y="526598"/>
            <a:ext cx="23772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 :</a:t>
            </a:r>
            <a:r>
              <a:rPr lang="en-GB" sz="900" dirty="0">
                <a:latin typeface="Calibri"/>
                <a:ea typeface="Calibri"/>
                <a:cs typeface="Calibri"/>
              </a:rPr>
              <a:t>How does the writer use language to tension and fear?</a:t>
            </a:r>
            <a:endParaRPr lang="en-GB" sz="1000" dirty="0">
              <a:latin typeface="Calibri"/>
              <a:ea typeface="Calibri"/>
              <a:cs typeface="Calibri"/>
            </a:endParaRPr>
          </a:p>
          <a:p>
            <a:endParaRPr lang="en-GB" sz="1000" dirty="0">
              <a:latin typeface="Calibri"/>
              <a:ea typeface="Calibri"/>
              <a:cs typeface="Calibri"/>
            </a:endParaRPr>
          </a:p>
          <a:p>
            <a:r>
              <a:rPr lang="en-GB" sz="1000" dirty="0">
                <a:latin typeface="Calibri"/>
                <a:ea typeface="Calibri"/>
                <a:cs typeface="Calibri"/>
              </a:rPr>
              <a:t>W : </a:t>
            </a:r>
            <a:r>
              <a:rPr lang="en-GB" sz="900" dirty="0">
                <a:latin typeface="Calibri"/>
                <a:ea typeface="Calibri"/>
                <a:cs typeface="Calibri"/>
              </a:rPr>
              <a:t>A descriptive writing task in response to the meeting of a gothic image.</a:t>
            </a:r>
          </a:p>
        </p:txBody>
      </p:sp>
      <p:sp>
        <p:nvSpPr>
          <p:cNvPr id="50" name="TextBox 49">
            <a:extLst>
              <a:ext uri="{FF2B5EF4-FFF2-40B4-BE49-F238E27FC236}">
                <a16:creationId xmlns:a16="http://schemas.microsoft.com/office/drawing/2014/main" id="{5F65E094-AC3B-7B4D-FD79-14794195AA45}"/>
              </a:ext>
            </a:extLst>
          </p:cNvPr>
          <p:cNvSpPr txBox="1"/>
          <p:nvPr/>
        </p:nvSpPr>
        <p:spPr>
          <a:xfrm>
            <a:off x="887117" y="4207201"/>
            <a:ext cx="2377213"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 : </a:t>
            </a:r>
            <a:r>
              <a:rPr lang="en-GB" sz="900" dirty="0">
                <a:latin typeface="Calibri"/>
                <a:ea typeface="Calibri"/>
                <a:cs typeface="Calibri"/>
              </a:rPr>
              <a:t>How does the writer use language to present the character as a villain?</a:t>
            </a:r>
            <a:endParaRPr lang="en-US" sz="900" dirty="0">
              <a:latin typeface="Calibri"/>
              <a:ea typeface="Calibri"/>
              <a:cs typeface="Calibri"/>
            </a:endParaRPr>
          </a:p>
          <a:p>
            <a:endParaRPr lang="en-GB" sz="1000" dirty="0">
              <a:latin typeface="Calibri"/>
              <a:ea typeface="Calibri"/>
              <a:cs typeface="Calibri"/>
            </a:endParaRPr>
          </a:p>
          <a:p>
            <a:r>
              <a:rPr lang="en-GB" sz="1000" dirty="0">
                <a:latin typeface="Calibri"/>
                <a:ea typeface="Calibri"/>
                <a:cs typeface="Calibri"/>
              </a:rPr>
              <a:t>W : To create your own opening or extract for a Penny Dreadful</a:t>
            </a:r>
            <a:endParaRPr lang="en-GB" sz="900" dirty="0">
              <a:latin typeface="Calibri"/>
              <a:ea typeface="Calibri"/>
              <a:cs typeface="Calibri"/>
            </a:endParaRPr>
          </a:p>
        </p:txBody>
      </p:sp>
      <p:sp>
        <p:nvSpPr>
          <p:cNvPr id="39" name="TextBox 38">
            <a:extLst>
              <a:ext uri="{FF2B5EF4-FFF2-40B4-BE49-F238E27FC236}">
                <a16:creationId xmlns:a16="http://schemas.microsoft.com/office/drawing/2014/main" id="{49BDD16D-C56F-0B56-8105-32B29105A421}"/>
              </a:ext>
            </a:extLst>
          </p:cNvPr>
          <p:cNvSpPr txBox="1"/>
          <p:nvPr/>
        </p:nvSpPr>
        <p:spPr>
          <a:xfrm>
            <a:off x="9671683" y="4681654"/>
            <a:ext cx="25209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 : </a:t>
            </a:r>
            <a:r>
              <a:rPr lang="en-GB" sz="900" dirty="0">
                <a:latin typeface="Calibri"/>
                <a:ea typeface="Calibri"/>
                <a:cs typeface="Calibri"/>
              </a:rPr>
              <a:t>How far do you agree with the following statement : Alem Kelo and refugees are vulnerable and need protection from society?</a:t>
            </a:r>
          </a:p>
          <a:p>
            <a:r>
              <a:rPr lang="en-GB" sz="1000" dirty="0">
                <a:latin typeface="Calibri"/>
                <a:ea typeface="Calibri"/>
                <a:cs typeface="Calibri"/>
              </a:rPr>
              <a:t>W : </a:t>
            </a:r>
            <a:r>
              <a:rPr lang="en-GB" sz="900" dirty="0">
                <a:latin typeface="Calibri"/>
                <a:ea typeface="Calibri"/>
                <a:cs typeface="Calibri"/>
              </a:rPr>
              <a:t>A persuasive letter to an MP arguing why more still needs to be done to combat discrimination and defend the rights of refugees.</a:t>
            </a:r>
          </a:p>
        </p:txBody>
      </p:sp>
      <p:pic>
        <p:nvPicPr>
          <p:cNvPr id="54" name="Picture 53" descr="Crime Scene In Dumbest Cyber Attack ...">
            <a:extLst>
              <a:ext uri="{FF2B5EF4-FFF2-40B4-BE49-F238E27FC236}">
                <a16:creationId xmlns:a16="http://schemas.microsoft.com/office/drawing/2014/main" id="{F9F1A88A-195C-57C0-63FC-CBD1CAFF96E4}"/>
              </a:ext>
            </a:extLst>
          </p:cNvPr>
          <p:cNvPicPr>
            <a:picLocks noChangeAspect="1"/>
          </p:cNvPicPr>
          <p:nvPr/>
        </p:nvPicPr>
        <p:blipFill>
          <a:blip r:embed="rId21"/>
          <a:stretch>
            <a:fillRect/>
          </a:stretch>
        </p:blipFill>
        <p:spPr>
          <a:xfrm>
            <a:off x="4829444" y="3391350"/>
            <a:ext cx="1138508" cy="693529"/>
          </a:xfrm>
          <a:prstGeom prst="rect">
            <a:avLst/>
          </a:prstGeom>
        </p:spPr>
      </p:pic>
      <p:pic>
        <p:nvPicPr>
          <p:cNvPr id="55" name="Picture 54" descr="White Jury ...">
            <a:extLst>
              <a:ext uri="{FF2B5EF4-FFF2-40B4-BE49-F238E27FC236}">
                <a16:creationId xmlns:a16="http://schemas.microsoft.com/office/drawing/2014/main" id="{B61C8325-98E3-EA07-FF57-9FF8027C7CC5}"/>
              </a:ext>
            </a:extLst>
          </p:cNvPr>
          <p:cNvPicPr>
            <a:picLocks noChangeAspect="1"/>
          </p:cNvPicPr>
          <p:nvPr/>
        </p:nvPicPr>
        <p:blipFill>
          <a:blip r:embed="rId22"/>
          <a:stretch>
            <a:fillRect/>
          </a:stretch>
        </p:blipFill>
        <p:spPr>
          <a:xfrm>
            <a:off x="6684124" y="3290709"/>
            <a:ext cx="1469187" cy="966698"/>
          </a:xfrm>
          <a:prstGeom prst="rect">
            <a:avLst/>
          </a:prstGeom>
        </p:spPr>
      </p:pic>
      <p:pic>
        <p:nvPicPr>
          <p:cNvPr id="56" name="Picture 55" descr="89,500+ Protest Stock Illustrations ...">
            <a:extLst>
              <a:ext uri="{FF2B5EF4-FFF2-40B4-BE49-F238E27FC236}">
                <a16:creationId xmlns:a16="http://schemas.microsoft.com/office/drawing/2014/main" id="{C3CCCB88-1DA2-B9A0-4AED-3FD45977445D}"/>
              </a:ext>
            </a:extLst>
          </p:cNvPr>
          <p:cNvPicPr>
            <a:picLocks noChangeAspect="1"/>
          </p:cNvPicPr>
          <p:nvPr/>
        </p:nvPicPr>
        <p:blipFill>
          <a:blip r:embed="rId23"/>
          <a:stretch>
            <a:fillRect/>
          </a:stretch>
        </p:blipFill>
        <p:spPr>
          <a:xfrm>
            <a:off x="5116992" y="5289161"/>
            <a:ext cx="1210394" cy="1167981"/>
          </a:xfrm>
          <a:prstGeom prst="rect">
            <a:avLst/>
          </a:prstGeom>
        </p:spPr>
      </p:pic>
      <p:pic>
        <p:nvPicPr>
          <p:cNvPr id="57" name="Picture 56" descr="Refugee Boy: Benjamin Zephaniah ...">
            <a:extLst>
              <a:ext uri="{FF2B5EF4-FFF2-40B4-BE49-F238E27FC236}">
                <a16:creationId xmlns:a16="http://schemas.microsoft.com/office/drawing/2014/main" id="{CEA496E3-EB07-B090-8D45-93A1398FD778}"/>
              </a:ext>
            </a:extLst>
          </p:cNvPr>
          <p:cNvPicPr>
            <a:picLocks noChangeAspect="1"/>
          </p:cNvPicPr>
          <p:nvPr/>
        </p:nvPicPr>
        <p:blipFill>
          <a:blip r:embed="rId24"/>
          <a:stretch>
            <a:fillRect/>
          </a:stretch>
        </p:blipFill>
        <p:spPr>
          <a:xfrm>
            <a:off x="6254781" y="4990112"/>
            <a:ext cx="861384" cy="1478533"/>
          </a:xfrm>
          <a:prstGeom prst="rect">
            <a:avLst/>
          </a:prstGeom>
        </p:spPr>
      </p:pic>
      <p:pic>
        <p:nvPicPr>
          <p:cNvPr id="58" name="Picture 57" descr="clenched fist / fight / protest ...">
            <a:extLst>
              <a:ext uri="{FF2B5EF4-FFF2-40B4-BE49-F238E27FC236}">
                <a16:creationId xmlns:a16="http://schemas.microsoft.com/office/drawing/2014/main" id="{92C16862-65B3-6CF0-CE8A-FADA6E22E20E}"/>
              </a:ext>
            </a:extLst>
          </p:cNvPr>
          <p:cNvPicPr>
            <a:picLocks noChangeAspect="1"/>
          </p:cNvPicPr>
          <p:nvPr/>
        </p:nvPicPr>
        <p:blipFill>
          <a:blip r:embed="rId25"/>
          <a:stretch>
            <a:fillRect/>
          </a:stretch>
        </p:blipFill>
        <p:spPr>
          <a:xfrm>
            <a:off x="7027653" y="5482087"/>
            <a:ext cx="868393" cy="897149"/>
          </a:xfrm>
          <a:prstGeom prst="rect">
            <a:avLst/>
          </a:prstGeom>
        </p:spPr>
      </p:pic>
      <p:pic>
        <p:nvPicPr>
          <p:cNvPr id="59" name="Picture 58" descr="Insight to Refugee Blues by W.H Auden ...">
            <a:extLst>
              <a:ext uri="{FF2B5EF4-FFF2-40B4-BE49-F238E27FC236}">
                <a16:creationId xmlns:a16="http://schemas.microsoft.com/office/drawing/2014/main" id="{95D5DFF9-0BE4-F316-0D10-3BA040E232B5}"/>
              </a:ext>
            </a:extLst>
          </p:cNvPr>
          <p:cNvPicPr>
            <a:picLocks noChangeAspect="1"/>
          </p:cNvPicPr>
          <p:nvPr/>
        </p:nvPicPr>
        <p:blipFill>
          <a:blip r:embed="rId26"/>
          <a:stretch>
            <a:fillRect/>
          </a:stretch>
        </p:blipFill>
        <p:spPr>
          <a:xfrm>
            <a:off x="7834673" y="5629186"/>
            <a:ext cx="1324694" cy="890498"/>
          </a:xfrm>
          <a:prstGeom prst="rect">
            <a:avLst/>
          </a:prstGeom>
        </p:spPr>
      </p:pic>
    </p:spTree>
    <p:extLst>
      <p:ext uri="{BB962C8B-B14F-4D97-AF65-F5344CB8AC3E}">
        <p14:creationId xmlns:p14="http://schemas.microsoft.com/office/powerpoint/2010/main" val="388533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0808" y="138539"/>
            <a:ext cx="7564330" cy="739056"/>
          </a:xfrm>
        </p:spPr>
        <p:txBody>
          <a:bodyPr lIns="91440" tIns="45720" rIns="0" bIns="45720" anchor="t">
            <a:noAutofit/>
          </a:bodyPr>
          <a:lstStyle/>
          <a:p>
            <a:pPr algn="ctr"/>
            <a:r>
              <a:rPr lang="en-US" sz="2800" dirty="0">
                <a:solidFill>
                  <a:srgbClr val="CC3399"/>
                </a:solidFill>
                <a:latin typeface="Segoe UI Black"/>
                <a:ea typeface="Segoe UI Black"/>
              </a:rPr>
              <a:t> </a:t>
            </a:r>
            <a:r>
              <a:rPr lang="en-US" sz="2000" dirty="0">
                <a:solidFill>
                  <a:srgbClr val="CC3399"/>
                </a:solidFill>
                <a:latin typeface="Segoe UI Black"/>
                <a:ea typeface="Segoe UI Black"/>
              </a:rPr>
              <a:t>   </a:t>
            </a:r>
            <a:r>
              <a:rPr lang="en-US" sz="2400" dirty="0">
                <a:latin typeface="Segoe UI Black"/>
                <a:ea typeface="Segoe UI Black"/>
              </a:rPr>
              <a:t>English -</a:t>
            </a:r>
            <a:r>
              <a:rPr lang="en-US" sz="2400" dirty="0">
                <a:solidFill>
                  <a:srgbClr val="CC3399"/>
                </a:solidFill>
                <a:latin typeface="Segoe UI Black"/>
                <a:ea typeface="Segoe UI Black"/>
              </a:rPr>
              <a:t> </a:t>
            </a:r>
            <a:r>
              <a:rPr lang="en-US" sz="2400" dirty="0">
                <a:latin typeface="Segoe UI Black"/>
                <a:ea typeface="Segoe UI Black"/>
              </a:rPr>
              <a:t>Learning Journey – Year 9</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649054" y="1539120"/>
            <a:ext cx="7716079" cy="445396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1648274" y="1053484"/>
            <a:ext cx="835652" cy="87859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9</a:t>
            </a:r>
          </a:p>
        </p:txBody>
      </p: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035024" y="5735928"/>
            <a:ext cx="942190" cy="959715"/>
          </a:xfrm>
          <a:prstGeom prst="rect">
            <a:avLst/>
          </a:prstGeom>
        </p:spPr>
      </p:pic>
      <p:sp>
        <p:nvSpPr>
          <p:cNvPr id="5" name="Oval 4">
            <a:extLst>
              <a:ext uri="{FF2B5EF4-FFF2-40B4-BE49-F238E27FC236}">
                <a16:creationId xmlns:a16="http://schemas.microsoft.com/office/drawing/2014/main" id="{F8A74D0F-B984-188D-221F-2A76F39AC968}"/>
              </a:ext>
            </a:extLst>
          </p:cNvPr>
          <p:cNvSpPr/>
          <p:nvPr/>
        </p:nvSpPr>
        <p:spPr>
          <a:xfrm>
            <a:off x="9850983" y="5631711"/>
            <a:ext cx="856247" cy="76532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10</a:t>
            </a:r>
          </a:p>
        </p:txBody>
      </p:sp>
      <p:sp>
        <p:nvSpPr>
          <p:cNvPr id="4" name="TextBox 3">
            <a:extLst>
              <a:ext uri="{FF2B5EF4-FFF2-40B4-BE49-F238E27FC236}">
                <a16:creationId xmlns:a16="http://schemas.microsoft.com/office/drawing/2014/main" id="{B4283094-7118-1129-6F63-5E9F20B9F9D8}"/>
              </a:ext>
            </a:extLst>
          </p:cNvPr>
          <p:cNvSpPr txBox="1"/>
          <p:nvPr/>
        </p:nvSpPr>
        <p:spPr>
          <a:xfrm>
            <a:off x="9179640" y="2852352"/>
            <a:ext cx="299726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Spring Term </a:t>
            </a:r>
            <a:endParaRPr lang="en-US" sz="1200">
              <a:latin typeface="Aptos" panose="020B0004020202020204"/>
              <a:ea typeface="Calibri"/>
              <a:cs typeface="Calibri"/>
            </a:endParaRPr>
          </a:p>
          <a:p>
            <a:pPr algn="ctr"/>
            <a:r>
              <a:rPr lang="en-US" sz="1200" b="1" dirty="0">
                <a:latin typeface="Calibri"/>
                <a:ea typeface="Calibri"/>
                <a:cs typeface="Calibri"/>
              </a:rPr>
              <a:t>Protests : Rebellion and Revolution</a:t>
            </a:r>
          </a:p>
        </p:txBody>
      </p:sp>
      <p:sp>
        <p:nvSpPr>
          <p:cNvPr id="6" name="TextBox 5">
            <a:extLst>
              <a:ext uri="{FF2B5EF4-FFF2-40B4-BE49-F238E27FC236}">
                <a16:creationId xmlns:a16="http://schemas.microsoft.com/office/drawing/2014/main" id="{2CAE7C00-B25D-6BB5-1E77-DB36E5F73391}"/>
              </a:ext>
            </a:extLst>
          </p:cNvPr>
          <p:cNvSpPr txBox="1"/>
          <p:nvPr/>
        </p:nvSpPr>
        <p:spPr>
          <a:xfrm>
            <a:off x="1300825" y="6210382"/>
            <a:ext cx="348877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Summer Term</a:t>
            </a:r>
          </a:p>
          <a:p>
            <a:pPr algn="ctr"/>
            <a:r>
              <a:rPr lang="en-US" sz="1200" b="1" dirty="0">
                <a:latin typeface="Calibri"/>
                <a:ea typeface="Calibri"/>
                <a:cs typeface="Calibri"/>
              </a:rPr>
              <a:t>Shakespeare Study II</a:t>
            </a:r>
          </a:p>
          <a:p>
            <a:pPr algn="ctr"/>
            <a:r>
              <a:rPr lang="en-US" sz="1200" b="1" dirty="0">
                <a:latin typeface="Calibri"/>
                <a:ea typeface="Calibri"/>
                <a:cs typeface="Calibri"/>
              </a:rPr>
              <a:t>Love and Relationships : Can love conquer all?</a:t>
            </a:r>
          </a:p>
        </p:txBody>
      </p:sp>
      <p:sp>
        <p:nvSpPr>
          <p:cNvPr id="8" name="TextBox 7">
            <a:extLst>
              <a:ext uri="{FF2B5EF4-FFF2-40B4-BE49-F238E27FC236}">
                <a16:creationId xmlns:a16="http://schemas.microsoft.com/office/drawing/2014/main" id="{12F475C8-6556-7593-0BB4-B954E92A37F1}"/>
              </a:ext>
            </a:extLst>
          </p:cNvPr>
          <p:cNvSpPr txBox="1"/>
          <p:nvPr/>
        </p:nvSpPr>
        <p:spPr>
          <a:xfrm>
            <a:off x="480902" y="3096350"/>
            <a:ext cx="392502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Autumn Term (Seminal World Literature)</a:t>
            </a:r>
          </a:p>
          <a:p>
            <a:pPr algn="ctr"/>
            <a:r>
              <a:rPr lang="en-US" sz="1200" b="1" dirty="0">
                <a:latin typeface="Calibri"/>
                <a:ea typeface="Calibri"/>
                <a:cs typeface="Calibri"/>
              </a:rPr>
              <a:t>Social Justice: Challenging Stereotypes and Discrimination</a:t>
            </a:r>
          </a:p>
        </p:txBody>
      </p:sp>
      <p:sp>
        <p:nvSpPr>
          <p:cNvPr id="16" name="TextBox 141">
            <a:extLst>
              <a:ext uri="{FF2B5EF4-FFF2-40B4-BE49-F238E27FC236}">
                <a16:creationId xmlns:a16="http://schemas.microsoft.com/office/drawing/2014/main" id="{8C4B7D37-F00D-476D-8437-630204D215E7}"/>
              </a:ext>
            </a:extLst>
          </p:cNvPr>
          <p:cNvSpPr txBox="1"/>
          <p:nvPr/>
        </p:nvSpPr>
        <p:spPr>
          <a:xfrm rot="16200000">
            <a:off x="734421" y="1226872"/>
            <a:ext cx="1679462"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solidFill>
                  <a:srgbClr val="CC3399"/>
                </a:solidFill>
              </a:rPr>
              <a:t>      </a:t>
            </a:r>
            <a:r>
              <a:rPr lang="en-US" sz="1200" b="1" noProof="1"/>
              <a:t>The Journey Starts! </a:t>
            </a:r>
          </a:p>
        </p:txBody>
      </p:sp>
      <p:cxnSp>
        <p:nvCxnSpPr>
          <p:cNvPr id="18" name="Straight Arrow Connector 17">
            <a:extLst>
              <a:ext uri="{FF2B5EF4-FFF2-40B4-BE49-F238E27FC236}">
                <a16:creationId xmlns:a16="http://schemas.microsoft.com/office/drawing/2014/main" id="{0CC72786-6DE7-CA3D-DE41-1B7E60473A0D}"/>
              </a:ext>
            </a:extLst>
          </p:cNvPr>
          <p:cNvCxnSpPr>
            <a:cxnSpLocks/>
          </p:cNvCxnSpPr>
          <p:nvPr/>
        </p:nvCxnSpPr>
        <p:spPr>
          <a:xfrm>
            <a:off x="4935286" y="6602115"/>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0A8BBE-1912-DED2-07CA-235A832241B3}"/>
              </a:ext>
            </a:extLst>
          </p:cNvPr>
          <p:cNvCxnSpPr>
            <a:cxnSpLocks/>
          </p:cNvCxnSpPr>
          <p:nvPr/>
        </p:nvCxnSpPr>
        <p:spPr>
          <a:xfrm>
            <a:off x="3122962" y="945466"/>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8687A185-6C4F-4146-8383-DF44274431DA}"/>
              </a:ext>
            </a:extLst>
          </p:cNvPr>
          <p:cNvSpPr/>
          <p:nvPr/>
        </p:nvSpPr>
        <p:spPr>
          <a:xfrm rot="10800000">
            <a:off x="3624684" y="3941073"/>
            <a:ext cx="565530" cy="1743786"/>
          </a:xfrm>
          <a:prstGeom prst="arc">
            <a:avLst>
              <a:gd name="adj1" fmla="val 16211550"/>
              <a:gd name="adj2" fmla="val 5391112"/>
            </a:avLst>
          </a:prstGeom>
          <a:ln w="22225">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20" name="Arc 19">
            <a:extLst>
              <a:ext uri="{FF2B5EF4-FFF2-40B4-BE49-F238E27FC236}">
                <a16:creationId xmlns:a16="http://schemas.microsoft.com/office/drawing/2014/main" id="{A0E7A07B-4CF4-E1BF-9E0B-D4D00B24D261}"/>
              </a:ext>
            </a:extLst>
          </p:cNvPr>
          <p:cNvSpPr/>
          <p:nvPr/>
        </p:nvSpPr>
        <p:spPr>
          <a:xfrm rot="1140000">
            <a:off x="8837298" y="2108998"/>
            <a:ext cx="347928" cy="1952092"/>
          </a:xfrm>
          <a:prstGeom prst="arc">
            <a:avLst>
              <a:gd name="adj1" fmla="val 15955398"/>
              <a:gd name="adj2" fmla="val 5391112"/>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47" name="TextBox 46">
            <a:extLst>
              <a:ext uri="{FF2B5EF4-FFF2-40B4-BE49-F238E27FC236}">
                <a16:creationId xmlns:a16="http://schemas.microsoft.com/office/drawing/2014/main" id="{B3D6F55C-F942-A18D-4CB1-5623A06BB5FA}"/>
              </a:ext>
            </a:extLst>
          </p:cNvPr>
          <p:cNvSpPr txBox="1"/>
          <p:nvPr/>
        </p:nvSpPr>
        <p:spPr>
          <a:xfrm>
            <a:off x="8867085" y="139700"/>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One</a:t>
            </a:r>
            <a:endParaRPr lang="en-US" b="1"/>
          </a:p>
        </p:txBody>
      </p:sp>
      <p:pic>
        <p:nvPicPr>
          <p:cNvPr id="49" name="Picture 48" descr="Old Open Book Clipart Vector Images ...">
            <a:extLst>
              <a:ext uri="{FF2B5EF4-FFF2-40B4-BE49-F238E27FC236}">
                <a16:creationId xmlns:a16="http://schemas.microsoft.com/office/drawing/2014/main" id="{BAE1B1EF-76F3-A844-F9F4-D91B3B93A113}"/>
              </a:ext>
            </a:extLst>
          </p:cNvPr>
          <p:cNvPicPr>
            <a:picLocks noChangeAspect="1"/>
          </p:cNvPicPr>
          <p:nvPr/>
        </p:nvPicPr>
        <p:blipFill>
          <a:blip r:embed="rId6"/>
          <a:stretch>
            <a:fillRect/>
          </a:stretch>
        </p:blipFill>
        <p:spPr>
          <a:xfrm>
            <a:off x="8839777" y="502227"/>
            <a:ext cx="723900" cy="381000"/>
          </a:xfrm>
          <a:prstGeom prst="rect">
            <a:avLst/>
          </a:prstGeom>
        </p:spPr>
      </p:pic>
      <p:pic>
        <p:nvPicPr>
          <p:cNvPr id="51" name="Picture 50" descr="Stylish Pen Clip Art at Clker.com ...">
            <a:extLst>
              <a:ext uri="{FF2B5EF4-FFF2-40B4-BE49-F238E27FC236}">
                <a16:creationId xmlns:a16="http://schemas.microsoft.com/office/drawing/2014/main" id="{1A7DAAC0-1126-7A08-9CEA-E573EBA0701B}"/>
              </a:ext>
            </a:extLst>
          </p:cNvPr>
          <p:cNvPicPr>
            <a:picLocks noChangeAspect="1"/>
          </p:cNvPicPr>
          <p:nvPr/>
        </p:nvPicPr>
        <p:blipFill>
          <a:blip r:embed="rId7"/>
          <a:stretch>
            <a:fillRect/>
          </a:stretch>
        </p:blipFill>
        <p:spPr>
          <a:xfrm>
            <a:off x="8924699" y="974724"/>
            <a:ext cx="483961" cy="436337"/>
          </a:xfrm>
          <a:prstGeom prst="rect">
            <a:avLst/>
          </a:prstGeom>
        </p:spPr>
      </p:pic>
      <p:sp>
        <p:nvSpPr>
          <p:cNvPr id="52" name="TextBox 51">
            <a:extLst>
              <a:ext uri="{FF2B5EF4-FFF2-40B4-BE49-F238E27FC236}">
                <a16:creationId xmlns:a16="http://schemas.microsoft.com/office/drawing/2014/main" id="{F732B096-E2B2-EF46-7044-4F3013FCE100}"/>
              </a:ext>
            </a:extLst>
          </p:cNvPr>
          <p:cNvSpPr txBox="1"/>
          <p:nvPr/>
        </p:nvSpPr>
        <p:spPr>
          <a:xfrm>
            <a:off x="127175" y="3799609"/>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Two</a:t>
            </a:r>
            <a:endParaRPr lang="en-US" b="1" dirty="0"/>
          </a:p>
        </p:txBody>
      </p:sp>
      <p:pic>
        <p:nvPicPr>
          <p:cNvPr id="15" name="Picture 14" descr="Old Open Book Clipart Vector Images ...">
            <a:extLst>
              <a:ext uri="{FF2B5EF4-FFF2-40B4-BE49-F238E27FC236}">
                <a16:creationId xmlns:a16="http://schemas.microsoft.com/office/drawing/2014/main" id="{B67864A9-2C38-896C-76EA-96C6AA700FEB}"/>
              </a:ext>
            </a:extLst>
          </p:cNvPr>
          <p:cNvPicPr>
            <a:picLocks noChangeAspect="1"/>
          </p:cNvPicPr>
          <p:nvPr/>
        </p:nvPicPr>
        <p:blipFill>
          <a:blip r:embed="rId6"/>
          <a:stretch>
            <a:fillRect/>
          </a:stretch>
        </p:blipFill>
        <p:spPr>
          <a:xfrm>
            <a:off x="127097" y="4225962"/>
            <a:ext cx="723900" cy="381000"/>
          </a:xfrm>
          <a:prstGeom prst="rect">
            <a:avLst/>
          </a:prstGeom>
        </p:spPr>
      </p:pic>
      <p:pic>
        <p:nvPicPr>
          <p:cNvPr id="25" name="Picture 24" descr="Stylish Pen Clip Art at Clker.com ...">
            <a:extLst>
              <a:ext uri="{FF2B5EF4-FFF2-40B4-BE49-F238E27FC236}">
                <a16:creationId xmlns:a16="http://schemas.microsoft.com/office/drawing/2014/main" id="{A7D16BCE-EEEC-746F-7E7E-663AC3BA7039}"/>
              </a:ext>
            </a:extLst>
          </p:cNvPr>
          <p:cNvPicPr>
            <a:picLocks noChangeAspect="1"/>
          </p:cNvPicPr>
          <p:nvPr/>
        </p:nvPicPr>
        <p:blipFill>
          <a:blip r:embed="rId7"/>
          <a:stretch>
            <a:fillRect/>
          </a:stretch>
        </p:blipFill>
        <p:spPr>
          <a:xfrm>
            <a:off x="255151" y="4684082"/>
            <a:ext cx="483961" cy="436337"/>
          </a:xfrm>
          <a:prstGeom prst="rect">
            <a:avLst/>
          </a:prstGeom>
        </p:spPr>
      </p:pic>
      <p:sp>
        <p:nvSpPr>
          <p:cNvPr id="33" name="TextBox 32">
            <a:extLst>
              <a:ext uri="{FF2B5EF4-FFF2-40B4-BE49-F238E27FC236}">
                <a16:creationId xmlns:a16="http://schemas.microsoft.com/office/drawing/2014/main" id="{A84EE2BB-5233-62B3-4093-42EAB35280AB}"/>
              </a:ext>
            </a:extLst>
          </p:cNvPr>
          <p:cNvSpPr txBox="1"/>
          <p:nvPr/>
        </p:nvSpPr>
        <p:spPr>
          <a:xfrm>
            <a:off x="8837328" y="4317193"/>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Three</a:t>
            </a:r>
            <a:endParaRPr lang="en-US" b="1" dirty="0"/>
          </a:p>
        </p:txBody>
      </p:sp>
      <p:pic>
        <p:nvPicPr>
          <p:cNvPr id="35" name="Picture 34" descr="Old Open Book Clipart Vector Images ...">
            <a:extLst>
              <a:ext uri="{FF2B5EF4-FFF2-40B4-BE49-F238E27FC236}">
                <a16:creationId xmlns:a16="http://schemas.microsoft.com/office/drawing/2014/main" id="{9517AC31-5770-1F26-69C4-8405E672BA52}"/>
              </a:ext>
            </a:extLst>
          </p:cNvPr>
          <p:cNvPicPr>
            <a:picLocks noChangeAspect="1"/>
          </p:cNvPicPr>
          <p:nvPr/>
        </p:nvPicPr>
        <p:blipFill>
          <a:blip r:embed="rId6"/>
          <a:stretch>
            <a:fillRect/>
          </a:stretch>
        </p:blipFill>
        <p:spPr>
          <a:xfrm>
            <a:off x="9041059" y="4686037"/>
            <a:ext cx="723900" cy="381000"/>
          </a:xfrm>
          <a:prstGeom prst="rect">
            <a:avLst/>
          </a:prstGeom>
        </p:spPr>
      </p:pic>
      <p:pic>
        <p:nvPicPr>
          <p:cNvPr id="37" name="Picture 36" descr="Stylish Pen Clip Art at Clker.com ...">
            <a:extLst>
              <a:ext uri="{FF2B5EF4-FFF2-40B4-BE49-F238E27FC236}">
                <a16:creationId xmlns:a16="http://schemas.microsoft.com/office/drawing/2014/main" id="{4B3F4447-1C65-637D-ED41-A18D04CB9BC8}"/>
              </a:ext>
            </a:extLst>
          </p:cNvPr>
          <p:cNvPicPr>
            <a:picLocks noChangeAspect="1"/>
          </p:cNvPicPr>
          <p:nvPr/>
        </p:nvPicPr>
        <p:blipFill>
          <a:blip r:embed="rId7"/>
          <a:stretch>
            <a:fillRect/>
          </a:stretch>
        </p:blipFill>
        <p:spPr>
          <a:xfrm>
            <a:off x="9197867" y="5201666"/>
            <a:ext cx="483961" cy="436337"/>
          </a:xfrm>
          <a:prstGeom prst="rect">
            <a:avLst/>
          </a:prstGeom>
        </p:spPr>
      </p:pic>
      <p:sp>
        <p:nvSpPr>
          <p:cNvPr id="46" name="TextBox 45">
            <a:extLst>
              <a:ext uri="{FF2B5EF4-FFF2-40B4-BE49-F238E27FC236}">
                <a16:creationId xmlns:a16="http://schemas.microsoft.com/office/drawing/2014/main" id="{81AE194F-96CE-80CF-BE77-B88DA7864E8E}"/>
              </a:ext>
            </a:extLst>
          </p:cNvPr>
          <p:cNvSpPr txBox="1"/>
          <p:nvPr/>
        </p:nvSpPr>
        <p:spPr>
          <a:xfrm>
            <a:off x="9614174" y="526598"/>
            <a:ext cx="2377213"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 :</a:t>
            </a:r>
            <a:r>
              <a:rPr lang="en-US" sz="1000" dirty="0">
                <a:latin typeface="Aptos"/>
                <a:ea typeface="Calibri"/>
                <a:cs typeface="Calibri"/>
              </a:rPr>
              <a:t> </a:t>
            </a:r>
            <a:r>
              <a:rPr lang="en-GB" sz="900" dirty="0">
                <a:latin typeface="Calibri"/>
                <a:ea typeface="Calibri"/>
                <a:cs typeface="Calibri"/>
              </a:rPr>
              <a:t>How does the writer use language to present the themes of friendship, honour and justice?</a:t>
            </a:r>
          </a:p>
          <a:p>
            <a:endParaRPr lang="en-GB" sz="1000" dirty="0">
              <a:latin typeface="Calibri"/>
              <a:ea typeface="Calibri"/>
              <a:cs typeface="Calibri"/>
            </a:endParaRPr>
          </a:p>
          <a:p>
            <a:r>
              <a:rPr lang="en-GB" sz="1000" dirty="0">
                <a:latin typeface="Calibri"/>
                <a:ea typeface="Calibri"/>
                <a:cs typeface="Calibri"/>
              </a:rPr>
              <a:t>W : Write a non-chronological report on 1930s American society and the loss of the American Dream.</a:t>
            </a:r>
          </a:p>
        </p:txBody>
      </p:sp>
      <p:sp>
        <p:nvSpPr>
          <p:cNvPr id="50" name="TextBox 49">
            <a:extLst>
              <a:ext uri="{FF2B5EF4-FFF2-40B4-BE49-F238E27FC236}">
                <a16:creationId xmlns:a16="http://schemas.microsoft.com/office/drawing/2014/main" id="{5F65E094-AC3B-7B4D-FD79-14794195AA45}"/>
              </a:ext>
            </a:extLst>
          </p:cNvPr>
          <p:cNvSpPr txBox="1"/>
          <p:nvPr/>
        </p:nvSpPr>
        <p:spPr>
          <a:xfrm>
            <a:off x="887117" y="4207201"/>
            <a:ext cx="237721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 : </a:t>
            </a:r>
            <a:r>
              <a:rPr lang="en-GB" sz="900" dirty="0">
                <a:latin typeface="Calibri"/>
                <a:ea typeface="Calibri"/>
                <a:cs typeface="Calibri"/>
              </a:rPr>
              <a:t>How does the writer present the character of Napoleon?</a:t>
            </a:r>
          </a:p>
          <a:p>
            <a:endParaRPr lang="en-GB" sz="900" dirty="0">
              <a:latin typeface="Calibri"/>
              <a:ea typeface="Calibri"/>
              <a:cs typeface="Calibri"/>
            </a:endParaRPr>
          </a:p>
          <a:p>
            <a:r>
              <a:rPr lang="en-GB" sz="900" dirty="0">
                <a:latin typeface="Calibri"/>
                <a:ea typeface="Calibri"/>
                <a:cs typeface="Calibri"/>
              </a:rPr>
              <a:t>W:A persuasive speech to argue why democracy and a person’s right to vote must be protected.</a:t>
            </a:r>
          </a:p>
        </p:txBody>
      </p:sp>
      <p:sp>
        <p:nvSpPr>
          <p:cNvPr id="39" name="TextBox 38">
            <a:extLst>
              <a:ext uri="{FF2B5EF4-FFF2-40B4-BE49-F238E27FC236}">
                <a16:creationId xmlns:a16="http://schemas.microsoft.com/office/drawing/2014/main" id="{49BDD16D-C56F-0B56-8105-32B29105A421}"/>
              </a:ext>
            </a:extLst>
          </p:cNvPr>
          <p:cNvSpPr txBox="1"/>
          <p:nvPr/>
        </p:nvSpPr>
        <p:spPr>
          <a:xfrm>
            <a:off x="9757947" y="4753540"/>
            <a:ext cx="237721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a:t>
            </a:r>
            <a:r>
              <a:rPr lang="en-GB" sz="900" dirty="0">
                <a:latin typeface="Calibri"/>
                <a:ea typeface="Calibri"/>
                <a:cs typeface="Calibri"/>
              </a:rPr>
              <a:t>How does the writer use language to present the power of love?</a:t>
            </a:r>
            <a:endParaRPr lang="en-US" sz="900" dirty="0">
              <a:latin typeface="Calibri"/>
              <a:ea typeface="Calibri"/>
              <a:cs typeface="Calibri"/>
            </a:endParaRPr>
          </a:p>
          <a:p>
            <a:endParaRPr lang="en-GB" sz="900" dirty="0">
              <a:latin typeface="Calibri"/>
              <a:ea typeface="Calibri"/>
              <a:cs typeface="Calibri"/>
            </a:endParaRPr>
          </a:p>
          <a:p>
            <a:r>
              <a:rPr lang="en-GB" sz="900" dirty="0">
                <a:latin typeface="Calibri"/>
                <a:ea typeface="Calibri"/>
                <a:cs typeface="Calibri"/>
              </a:rPr>
              <a:t>W:A narrative writing task in response to the title ‘Heartbroken’.</a:t>
            </a:r>
          </a:p>
        </p:txBody>
      </p:sp>
      <p:pic>
        <p:nvPicPr>
          <p:cNvPr id="53" name="Picture 52" descr="racial equity and social justice">
            <a:extLst>
              <a:ext uri="{FF2B5EF4-FFF2-40B4-BE49-F238E27FC236}">
                <a16:creationId xmlns:a16="http://schemas.microsoft.com/office/drawing/2014/main" id="{CAD26091-4FFD-0C83-E437-40C494A7CF77}"/>
              </a:ext>
            </a:extLst>
          </p:cNvPr>
          <p:cNvPicPr>
            <a:picLocks noChangeAspect="1"/>
          </p:cNvPicPr>
          <p:nvPr/>
        </p:nvPicPr>
        <p:blipFill>
          <a:blip r:embed="rId8"/>
          <a:stretch>
            <a:fillRect/>
          </a:stretch>
        </p:blipFill>
        <p:spPr>
          <a:xfrm>
            <a:off x="1767578" y="2057650"/>
            <a:ext cx="978365" cy="910366"/>
          </a:xfrm>
          <a:prstGeom prst="rect">
            <a:avLst/>
          </a:prstGeom>
        </p:spPr>
      </p:pic>
      <p:pic>
        <p:nvPicPr>
          <p:cNvPr id="60" name="Picture 59" descr="Dagger Heart Images – Browse 6,174 ...">
            <a:extLst>
              <a:ext uri="{FF2B5EF4-FFF2-40B4-BE49-F238E27FC236}">
                <a16:creationId xmlns:a16="http://schemas.microsoft.com/office/drawing/2014/main" id="{17BBBF91-4AEC-68DA-8B34-93BD60239050}"/>
              </a:ext>
            </a:extLst>
          </p:cNvPr>
          <p:cNvPicPr>
            <a:picLocks noChangeAspect="1"/>
          </p:cNvPicPr>
          <p:nvPr/>
        </p:nvPicPr>
        <p:blipFill>
          <a:blip r:embed="rId9"/>
          <a:stretch>
            <a:fillRect/>
          </a:stretch>
        </p:blipFill>
        <p:spPr>
          <a:xfrm>
            <a:off x="2782928" y="5282647"/>
            <a:ext cx="805063" cy="928630"/>
          </a:xfrm>
          <a:prstGeom prst="rect">
            <a:avLst/>
          </a:prstGeom>
        </p:spPr>
      </p:pic>
      <p:pic>
        <p:nvPicPr>
          <p:cNvPr id="61" name="Picture 60" descr="Nicola Green">
            <a:extLst>
              <a:ext uri="{FF2B5EF4-FFF2-40B4-BE49-F238E27FC236}">
                <a16:creationId xmlns:a16="http://schemas.microsoft.com/office/drawing/2014/main" id="{6725B194-585A-41EC-41E1-61547771DA49}"/>
              </a:ext>
            </a:extLst>
          </p:cNvPr>
          <p:cNvPicPr>
            <a:picLocks noChangeAspect="1"/>
          </p:cNvPicPr>
          <p:nvPr/>
        </p:nvPicPr>
        <p:blipFill>
          <a:blip r:embed="rId10"/>
          <a:stretch>
            <a:fillRect/>
          </a:stretch>
        </p:blipFill>
        <p:spPr>
          <a:xfrm>
            <a:off x="9899081" y="1762484"/>
            <a:ext cx="1394066" cy="1104541"/>
          </a:xfrm>
          <a:prstGeom prst="rect">
            <a:avLst/>
          </a:prstGeom>
        </p:spPr>
      </p:pic>
      <p:pic>
        <p:nvPicPr>
          <p:cNvPr id="103" name="Picture 102" descr="Of Mice and Men - Wikipedia">
            <a:extLst>
              <a:ext uri="{FF2B5EF4-FFF2-40B4-BE49-F238E27FC236}">
                <a16:creationId xmlns:a16="http://schemas.microsoft.com/office/drawing/2014/main" id="{104DFEE9-3D72-6E7C-A19B-D883FF603F7E}"/>
              </a:ext>
            </a:extLst>
          </p:cNvPr>
          <p:cNvPicPr>
            <a:picLocks noChangeAspect="1"/>
          </p:cNvPicPr>
          <p:nvPr/>
        </p:nvPicPr>
        <p:blipFill>
          <a:blip r:embed="rId11"/>
          <a:stretch>
            <a:fillRect/>
          </a:stretch>
        </p:blipFill>
        <p:spPr>
          <a:xfrm>
            <a:off x="3705137" y="1041190"/>
            <a:ext cx="928597" cy="1440073"/>
          </a:xfrm>
          <a:prstGeom prst="rect">
            <a:avLst/>
          </a:prstGeom>
        </p:spPr>
      </p:pic>
      <p:pic>
        <p:nvPicPr>
          <p:cNvPr id="104" name="Picture 103" descr="Martin Luther King, Jr.—facts and ...">
            <a:extLst>
              <a:ext uri="{FF2B5EF4-FFF2-40B4-BE49-F238E27FC236}">
                <a16:creationId xmlns:a16="http://schemas.microsoft.com/office/drawing/2014/main" id="{EE975E20-9CD8-87FA-41B0-5801323A6D39}"/>
              </a:ext>
            </a:extLst>
          </p:cNvPr>
          <p:cNvPicPr>
            <a:picLocks noChangeAspect="1"/>
          </p:cNvPicPr>
          <p:nvPr/>
        </p:nvPicPr>
        <p:blipFill>
          <a:blip r:embed="rId12"/>
          <a:stretch>
            <a:fillRect/>
          </a:stretch>
        </p:blipFill>
        <p:spPr>
          <a:xfrm>
            <a:off x="2794689" y="1041011"/>
            <a:ext cx="909189" cy="1440431"/>
          </a:xfrm>
          <a:prstGeom prst="rect">
            <a:avLst/>
          </a:prstGeom>
        </p:spPr>
      </p:pic>
      <p:pic>
        <p:nvPicPr>
          <p:cNvPr id="105" name="Picture 104" descr="You Mean a Woman Can Open It? (Ad Copy)">
            <a:extLst>
              <a:ext uri="{FF2B5EF4-FFF2-40B4-BE49-F238E27FC236}">
                <a16:creationId xmlns:a16="http://schemas.microsoft.com/office/drawing/2014/main" id="{52F88671-5343-0B77-6748-209F0D431B1D}"/>
              </a:ext>
            </a:extLst>
          </p:cNvPr>
          <p:cNvPicPr>
            <a:picLocks noChangeAspect="1"/>
          </p:cNvPicPr>
          <p:nvPr/>
        </p:nvPicPr>
        <p:blipFill>
          <a:blip r:embed="rId13"/>
          <a:stretch>
            <a:fillRect/>
          </a:stretch>
        </p:blipFill>
        <p:spPr>
          <a:xfrm>
            <a:off x="4623759" y="1037935"/>
            <a:ext cx="1003540" cy="1432206"/>
          </a:xfrm>
          <a:prstGeom prst="rect">
            <a:avLst/>
          </a:prstGeom>
        </p:spPr>
      </p:pic>
      <p:pic>
        <p:nvPicPr>
          <p:cNvPr id="106" name="Picture 105" descr="DOROTHEA LANGE; WALKER EVANS; ARTHUR ...">
            <a:extLst>
              <a:ext uri="{FF2B5EF4-FFF2-40B4-BE49-F238E27FC236}">
                <a16:creationId xmlns:a16="http://schemas.microsoft.com/office/drawing/2014/main" id="{0E2C99A3-2513-2129-B8FE-7B323A5FF2A8}"/>
              </a:ext>
            </a:extLst>
          </p:cNvPr>
          <p:cNvPicPr>
            <a:picLocks noChangeAspect="1"/>
          </p:cNvPicPr>
          <p:nvPr/>
        </p:nvPicPr>
        <p:blipFill>
          <a:blip r:embed="rId14"/>
          <a:stretch>
            <a:fillRect/>
          </a:stretch>
        </p:blipFill>
        <p:spPr>
          <a:xfrm>
            <a:off x="5622715" y="1030766"/>
            <a:ext cx="975325" cy="1446542"/>
          </a:xfrm>
          <a:prstGeom prst="rect">
            <a:avLst/>
          </a:prstGeom>
        </p:spPr>
      </p:pic>
      <p:pic>
        <p:nvPicPr>
          <p:cNvPr id="107" name="Picture 106" descr="A View from the Bridge (Penguin Modern ...">
            <a:extLst>
              <a:ext uri="{FF2B5EF4-FFF2-40B4-BE49-F238E27FC236}">
                <a16:creationId xmlns:a16="http://schemas.microsoft.com/office/drawing/2014/main" id="{CEDAD878-87ED-ADE3-5D13-E631A1570400}"/>
              </a:ext>
            </a:extLst>
          </p:cNvPr>
          <p:cNvPicPr>
            <a:picLocks noChangeAspect="1"/>
          </p:cNvPicPr>
          <p:nvPr/>
        </p:nvPicPr>
        <p:blipFill>
          <a:blip r:embed="rId15"/>
          <a:stretch>
            <a:fillRect/>
          </a:stretch>
        </p:blipFill>
        <p:spPr>
          <a:xfrm>
            <a:off x="6599838" y="1036338"/>
            <a:ext cx="976403" cy="1435401"/>
          </a:xfrm>
          <a:prstGeom prst="rect">
            <a:avLst/>
          </a:prstGeom>
        </p:spPr>
      </p:pic>
      <p:pic>
        <p:nvPicPr>
          <p:cNvPr id="109" name="Picture 108" descr="Animal Farm: The dystopian classic ...">
            <a:extLst>
              <a:ext uri="{FF2B5EF4-FFF2-40B4-BE49-F238E27FC236}">
                <a16:creationId xmlns:a16="http://schemas.microsoft.com/office/drawing/2014/main" id="{BF4DD87F-F9AF-0C0B-FD6B-0EEFCA5DBDAE}"/>
              </a:ext>
            </a:extLst>
          </p:cNvPr>
          <p:cNvPicPr>
            <a:picLocks noChangeAspect="1"/>
          </p:cNvPicPr>
          <p:nvPr/>
        </p:nvPicPr>
        <p:blipFill>
          <a:blip r:embed="rId16"/>
          <a:stretch>
            <a:fillRect/>
          </a:stretch>
        </p:blipFill>
        <p:spPr>
          <a:xfrm>
            <a:off x="6343291" y="3033606"/>
            <a:ext cx="895942" cy="1384342"/>
          </a:xfrm>
          <a:prstGeom prst="rect">
            <a:avLst/>
          </a:prstGeom>
        </p:spPr>
      </p:pic>
      <p:pic>
        <p:nvPicPr>
          <p:cNvPr id="14" name="Picture 13" descr="Shakespeare Stock Illustrations – 964 Shakespeare Stock ...">
            <a:extLst>
              <a:ext uri="{FF2B5EF4-FFF2-40B4-BE49-F238E27FC236}">
                <a16:creationId xmlns:a16="http://schemas.microsoft.com/office/drawing/2014/main" id="{91E42568-9289-D5BC-558A-3CF643D1341C}"/>
              </a:ext>
            </a:extLst>
          </p:cNvPr>
          <p:cNvPicPr>
            <a:picLocks noChangeAspect="1"/>
          </p:cNvPicPr>
          <p:nvPr/>
        </p:nvPicPr>
        <p:blipFill>
          <a:blip r:embed="rId17"/>
          <a:stretch>
            <a:fillRect/>
          </a:stretch>
        </p:blipFill>
        <p:spPr>
          <a:xfrm>
            <a:off x="1869551" y="5283453"/>
            <a:ext cx="784958" cy="935370"/>
          </a:xfrm>
          <a:prstGeom prst="rect">
            <a:avLst/>
          </a:prstGeom>
        </p:spPr>
      </p:pic>
      <p:pic>
        <p:nvPicPr>
          <p:cNvPr id="21" name="Picture 20" descr="Protesters Stock Illustrations – 5,163 ...">
            <a:extLst>
              <a:ext uri="{FF2B5EF4-FFF2-40B4-BE49-F238E27FC236}">
                <a16:creationId xmlns:a16="http://schemas.microsoft.com/office/drawing/2014/main" id="{66DA4FAE-ED30-0238-51F9-5FEF78281003}"/>
              </a:ext>
            </a:extLst>
          </p:cNvPr>
          <p:cNvPicPr>
            <a:picLocks noChangeAspect="1"/>
          </p:cNvPicPr>
          <p:nvPr/>
        </p:nvPicPr>
        <p:blipFill>
          <a:blip r:embed="rId18"/>
          <a:stretch>
            <a:fillRect/>
          </a:stretch>
        </p:blipFill>
        <p:spPr>
          <a:xfrm>
            <a:off x="4996506" y="2854281"/>
            <a:ext cx="1354610" cy="943492"/>
          </a:xfrm>
          <a:prstGeom prst="rect">
            <a:avLst/>
          </a:prstGeom>
        </p:spPr>
      </p:pic>
      <p:pic>
        <p:nvPicPr>
          <p:cNvPr id="22" name="Picture 21" descr="Image result for dystopia clip art">
            <a:extLst>
              <a:ext uri="{FF2B5EF4-FFF2-40B4-BE49-F238E27FC236}">
                <a16:creationId xmlns:a16="http://schemas.microsoft.com/office/drawing/2014/main" id="{C852592D-513F-8C59-3905-5C3FFAAA8E90}"/>
              </a:ext>
            </a:extLst>
          </p:cNvPr>
          <p:cNvPicPr>
            <a:picLocks noChangeAspect="1"/>
          </p:cNvPicPr>
          <p:nvPr/>
        </p:nvPicPr>
        <p:blipFill>
          <a:blip r:embed="rId19"/>
          <a:stretch>
            <a:fillRect/>
          </a:stretch>
        </p:blipFill>
        <p:spPr>
          <a:xfrm>
            <a:off x="7241960" y="3138357"/>
            <a:ext cx="1394512" cy="1178526"/>
          </a:xfrm>
          <a:prstGeom prst="rect">
            <a:avLst/>
          </a:prstGeom>
        </p:spPr>
      </p:pic>
      <p:pic>
        <p:nvPicPr>
          <p:cNvPr id="23" name="Picture 22" descr="Image result for stalin trotsky">
            <a:extLst>
              <a:ext uri="{FF2B5EF4-FFF2-40B4-BE49-F238E27FC236}">
                <a16:creationId xmlns:a16="http://schemas.microsoft.com/office/drawing/2014/main" id="{921FD12A-578D-8137-5849-ACF58AECBB56}"/>
              </a:ext>
            </a:extLst>
          </p:cNvPr>
          <p:cNvPicPr>
            <a:picLocks noChangeAspect="1"/>
          </p:cNvPicPr>
          <p:nvPr/>
        </p:nvPicPr>
        <p:blipFill>
          <a:blip r:embed="rId20"/>
          <a:stretch>
            <a:fillRect/>
          </a:stretch>
        </p:blipFill>
        <p:spPr>
          <a:xfrm>
            <a:off x="4992130" y="3771617"/>
            <a:ext cx="1363363" cy="869662"/>
          </a:xfrm>
          <a:prstGeom prst="rect">
            <a:avLst/>
          </a:prstGeom>
        </p:spPr>
      </p:pic>
      <p:pic>
        <p:nvPicPr>
          <p:cNvPr id="24" name="Picture 23" descr="Image result for twelfthnight">
            <a:extLst>
              <a:ext uri="{FF2B5EF4-FFF2-40B4-BE49-F238E27FC236}">
                <a16:creationId xmlns:a16="http://schemas.microsoft.com/office/drawing/2014/main" id="{60F2356B-54F1-02EE-FD23-D57A8E0C9A0A}"/>
              </a:ext>
            </a:extLst>
          </p:cNvPr>
          <p:cNvPicPr>
            <a:picLocks noChangeAspect="1"/>
          </p:cNvPicPr>
          <p:nvPr/>
        </p:nvPicPr>
        <p:blipFill>
          <a:blip r:embed="rId21"/>
          <a:stretch>
            <a:fillRect/>
          </a:stretch>
        </p:blipFill>
        <p:spPr>
          <a:xfrm>
            <a:off x="5200777" y="5166926"/>
            <a:ext cx="956363" cy="1374175"/>
          </a:xfrm>
          <a:prstGeom prst="rect">
            <a:avLst/>
          </a:prstGeom>
        </p:spPr>
      </p:pic>
      <p:sp>
        <p:nvSpPr>
          <p:cNvPr id="34" name="TextBox 33">
            <a:extLst>
              <a:ext uri="{FF2B5EF4-FFF2-40B4-BE49-F238E27FC236}">
                <a16:creationId xmlns:a16="http://schemas.microsoft.com/office/drawing/2014/main" id="{7C3ED8D1-CFE9-481F-087A-960F06426656}"/>
              </a:ext>
            </a:extLst>
          </p:cNvPr>
          <p:cNvSpPr txBox="1"/>
          <p:nvPr/>
        </p:nvSpPr>
        <p:spPr>
          <a:xfrm>
            <a:off x="9161150" y="3312293"/>
            <a:ext cx="28286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Calibri"/>
                <a:cs typeface="Calibri"/>
              </a:rPr>
              <a:t>You begin a political exploration of key ideologies and systems and how power can be abused leading to dystopic worlds and the fight back for freedom , democracy and humanity.</a:t>
            </a:r>
          </a:p>
        </p:txBody>
      </p:sp>
      <p:sp>
        <p:nvSpPr>
          <p:cNvPr id="36" name="TextBox 35">
            <a:extLst>
              <a:ext uri="{FF2B5EF4-FFF2-40B4-BE49-F238E27FC236}">
                <a16:creationId xmlns:a16="http://schemas.microsoft.com/office/drawing/2014/main" id="{995DD7F8-490D-34C3-AF5E-D65C25978354}"/>
              </a:ext>
            </a:extLst>
          </p:cNvPr>
          <p:cNvSpPr txBox="1"/>
          <p:nvPr/>
        </p:nvSpPr>
        <p:spPr>
          <a:xfrm>
            <a:off x="68637" y="1530863"/>
            <a:ext cx="1582633"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Calibri"/>
                <a:cs typeface="Calibri"/>
              </a:rPr>
              <a:t>You will study the theme of social justice by examining different representations and how society exploits the vulnerable and creates conflict. Texts studied will act as a mirror emphasizing the importance of challenging injustice.</a:t>
            </a:r>
          </a:p>
        </p:txBody>
      </p:sp>
      <p:sp>
        <p:nvSpPr>
          <p:cNvPr id="40" name="TextBox 39">
            <a:extLst>
              <a:ext uri="{FF2B5EF4-FFF2-40B4-BE49-F238E27FC236}">
                <a16:creationId xmlns:a16="http://schemas.microsoft.com/office/drawing/2014/main" id="{8729664A-EB82-2E00-DE85-D83E81348B7A}"/>
              </a:ext>
            </a:extLst>
          </p:cNvPr>
          <p:cNvSpPr txBox="1"/>
          <p:nvPr/>
        </p:nvSpPr>
        <p:spPr>
          <a:xfrm>
            <a:off x="274582" y="5443835"/>
            <a:ext cx="159293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Calibri"/>
                <a:cs typeface="Calibri"/>
              </a:rPr>
              <a:t>You will continue to develop your understanding of the Elizabethan world by examining different types of love and the consequences of its power and the development of romantic relationships.</a:t>
            </a:r>
          </a:p>
        </p:txBody>
      </p:sp>
      <p:pic>
        <p:nvPicPr>
          <p:cNvPr id="41" name="Picture 40" descr="Image result for chivalry knight">
            <a:extLst>
              <a:ext uri="{FF2B5EF4-FFF2-40B4-BE49-F238E27FC236}">
                <a16:creationId xmlns:a16="http://schemas.microsoft.com/office/drawing/2014/main" id="{09936123-6AA5-98F6-EFEC-649DF722AF12}"/>
              </a:ext>
            </a:extLst>
          </p:cNvPr>
          <p:cNvPicPr>
            <a:picLocks noChangeAspect="1"/>
          </p:cNvPicPr>
          <p:nvPr/>
        </p:nvPicPr>
        <p:blipFill>
          <a:blip r:embed="rId22"/>
          <a:stretch>
            <a:fillRect/>
          </a:stretch>
        </p:blipFill>
        <p:spPr>
          <a:xfrm>
            <a:off x="6109515" y="5185848"/>
            <a:ext cx="1713213" cy="1346630"/>
          </a:xfrm>
          <a:prstGeom prst="rect">
            <a:avLst/>
          </a:prstGeom>
        </p:spPr>
      </p:pic>
      <p:pic>
        <p:nvPicPr>
          <p:cNvPr id="11" name="Picture 10" descr="Image result for sonnet">
            <a:extLst>
              <a:ext uri="{FF2B5EF4-FFF2-40B4-BE49-F238E27FC236}">
                <a16:creationId xmlns:a16="http://schemas.microsoft.com/office/drawing/2014/main" id="{BD61DC44-20DD-8BFA-64DA-8F45764E1073}"/>
              </a:ext>
            </a:extLst>
          </p:cNvPr>
          <p:cNvPicPr>
            <a:picLocks noChangeAspect="1"/>
          </p:cNvPicPr>
          <p:nvPr/>
        </p:nvPicPr>
        <p:blipFill>
          <a:blip r:embed="rId23"/>
          <a:stretch>
            <a:fillRect/>
          </a:stretch>
        </p:blipFill>
        <p:spPr>
          <a:xfrm>
            <a:off x="7832252" y="5197818"/>
            <a:ext cx="934738" cy="1353580"/>
          </a:xfrm>
          <a:prstGeom prst="rect">
            <a:avLst/>
          </a:prstGeom>
        </p:spPr>
      </p:pic>
    </p:spTree>
    <p:extLst>
      <p:ext uri="{BB962C8B-B14F-4D97-AF65-F5344CB8AC3E}">
        <p14:creationId xmlns:p14="http://schemas.microsoft.com/office/powerpoint/2010/main" val="26150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0808" y="138539"/>
            <a:ext cx="7564330" cy="739056"/>
          </a:xfrm>
        </p:spPr>
        <p:txBody>
          <a:bodyPr lIns="91440" tIns="45720" rIns="0" bIns="45720" anchor="t">
            <a:noAutofit/>
          </a:bodyPr>
          <a:lstStyle/>
          <a:p>
            <a:pPr algn="ctr"/>
            <a:r>
              <a:rPr lang="en-US" sz="2800" dirty="0">
                <a:solidFill>
                  <a:srgbClr val="CC3399"/>
                </a:solidFill>
                <a:latin typeface="Segoe UI Black"/>
                <a:ea typeface="Segoe UI Black"/>
              </a:rPr>
              <a:t> </a:t>
            </a:r>
            <a:r>
              <a:rPr lang="en-US" sz="2000" dirty="0">
                <a:solidFill>
                  <a:srgbClr val="CC3399"/>
                </a:solidFill>
                <a:latin typeface="Segoe UI Black"/>
                <a:ea typeface="Segoe UI Black"/>
              </a:rPr>
              <a:t>   </a:t>
            </a:r>
            <a:r>
              <a:rPr lang="en-US" sz="2400" dirty="0">
                <a:latin typeface="Segoe UI Black"/>
                <a:ea typeface="Segoe UI Black"/>
              </a:rPr>
              <a:t>English -</a:t>
            </a:r>
            <a:r>
              <a:rPr lang="en-US" sz="2400" dirty="0">
                <a:solidFill>
                  <a:srgbClr val="CC3399"/>
                </a:solidFill>
                <a:latin typeface="Segoe UI Black"/>
                <a:ea typeface="Segoe UI Black"/>
              </a:rPr>
              <a:t> </a:t>
            </a:r>
            <a:r>
              <a:rPr lang="en-US" sz="2400" dirty="0">
                <a:latin typeface="Segoe UI Black"/>
                <a:ea typeface="Segoe UI Black"/>
              </a:rPr>
              <a:t>Learning Journey – Year 10</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494594" y="1549418"/>
            <a:ext cx="7716079" cy="445396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1648274" y="1053484"/>
            <a:ext cx="835652" cy="87859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10</a:t>
            </a:r>
          </a:p>
        </p:txBody>
      </p: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035024" y="5735928"/>
            <a:ext cx="942190" cy="959715"/>
          </a:xfrm>
          <a:prstGeom prst="rect">
            <a:avLst/>
          </a:prstGeom>
        </p:spPr>
      </p:pic>
      <p:sp>
        <p:nvSpPr>
          <p:cNvPr id="5" name="Oval 4">
            <a:extLst>
              <a:ext uri="{FF2B5EF4-FFF2-40B4-BE49-F238E27FC236}">
                <a16:creationId xmlns:a16="http://schemas.microsoft.com/office/drawing/2014/main" id="{F8A74D0F-B984-188D-221F-2A76F39AC968}"/>
              </a:ext>
            </a:extLst>
          </p:cNvPr>
          <p:cNvSpPr/>
          <p:nvPr/>
        </p:nvSpPr>
        <p:spPr>
          <a:xfrm>
            <a:off x="9850983" y="5631711"/>
            <a:ext cx="856247" cy="76532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11</a:t>
            </a:r>
          </a:p>
        </p:txBody>
      </p:sp>
      <p:sp>
        <p:nvSpPr>
          <p:cNvPr id="4" name="TextBox 3">
            <a:extLst>
              <a:ext uri="{FF2B5EF4-FFF2-40B4-BE49-F238E27FC236}">
                <a16:creationId xmlns:a16="http://schemas.microsoft.com/office/drawing/2014/main" id="{B4283094-7118-1129-6F63-5E9F20B9F9D8}"/>
              </a:ext>
            </a:extLst>
          </p:cNvPr>
          <p:cNvSpPr txBox="1"/>
          <p:nvPr/>
        </p:nvSpPr>
        <p:spPr>
          <a:xfrm>
            <a:off x="9179640" y="2852352"/>
            <a:ext cx="2997263"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Spring Term </a:t>
            </a:r>
            <a:endParaRPr lang="en-US" sz="1200">
              <a:latin typeface="Aptos" panose="020B0004020202020204"/>
              <a:ea typeface="Calibri"/>
              <a:cs typeface="Calibri"/>
            </a:endParaRPr>
          </a:p>
          <a:p>
            <a:pPr algn="ctr"/>
            <a:r>
              <a:rPr lang="en-US" sz="1200" b="1" dirty="0">
                <a:latin typeface="Calibri"/>
                <a:ea typeface="Calibri"/>
                <a:cs typeface="Calibri"/>
              </a:rPr>
              <a:t>20th century text and a selection of poetry from the  cluster</a:t>
            </a:r>
          </a:p>
        </p:txBody>
      </p:sp>
      <p:sp>
        <p:nvSpPr>
          <p:cNvPr id="6" name="TextBox 5">
            <a:extLst>
              <a:ext uri="{FF2B5EF4-FFF2-40B4-BE49-F238E27FC236}">
                <a16:creationId xmlns:a16="http://schemas.microsoft.com/office/drawing/2014/main" id="{2CAE7C00-B25D-6BB5-1E77-DB36E5F73391}"/>
              </a:ext>
            </a:extLst>
          </p:cNvPr>
          <p:cNvSpPr txBox="1"/>
          <p:nvPr/>
        </p:nvSpPr>
        <p:spPr>
          <a:xfrm>
            <a:off x="1300825" y="6210382"/>
            <a:ext cx="348877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Summer Term</a:t>
            </a:r>
          </a:p>
          <a:p>
            <a:pPr algn="ctr"/>
            <a:r>
              <a:rPr lang="en-US" sz="1200" b="1" dirty="0">
                <a:latin typeface="Calibri"/>
                <a:ea typeface="Calibri"/>
                <a:cs typeface="Calibri"/>
              </a:rPr>
              <a:t>Selection of poetry from Power and Conflict cluster centred on theme of identity</a:t>
            </a:r>
            <a:endParaRPr lang="en-US" dirty="0"/>
          </a:p>
        </p:txBody>
      </p:sp>
      <p:sp>
        <p:nvSpPr>
          <p:cNvPr id="8" name="TextBox 7">
            <a:extLst>
              <a:ext uri="{FF2B5EF4-FFF2-40B4-BE49-F238E27FC236}">
                <a16:creationId xmlns:a16="http://schemas.microsoft.com/office/drawing/2014/main" id="{12F475C8-6556-7593-0BB4-B954E92A37F1}"/>
              </a:ext>
            </a:extLst>
          </p:cNvPr>
          <p:cNvSpPr txBox="1"/>
          <p:nvPr/>
        </p:nvSpPr>
        <p:spPr>
          <a:xfrm>
            <a:off x="254361" y="3302295"/>
            <a:ext cx="3925024"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Autumn Term</a:t>
            </a:r>
            <a:endParaRPr lang="en-US" dirty="0">
              <a:latin typeface="Aptos" panose="020B0004020202020204"/>
              <a:ea typeface="Calibri"/>
              <a:cs typeface="Calibri"/>
            </a:endParaRPr>
          </a:p>
          <a:p>
            <a:pPr algn="ctr"/>
            <a:r>
              <a:rPr lang="en-US" sz="1200" b="1" dirty="0">
                <a:latin typeface="Calibri"/>
                <a:ea typeface="Calibri"/>
                <a:cs typeface="Calibri"/>
              </a:rPr>
              <a:t>19th century novel and a selection of poetry from</a:t>
            </a:r>
            <a:r>
              <a:rPr lang="en-US" sz="1200" b="1" i="1" dirty="0">
                <a:latin typeface="Calibri"/>
                <a:ea typeface="Calibri"/>
                <a:cs typeface="Calibri"/>
              </a:rPr>
              <a:t> Power and Conflict</a:t>
            </a:r>
            <a:r>
              <a:rPr lang="en-US" sz="1200" b="1" dirty="0">
                <a:latin typeface="Calibri"/>
                <a:ea typeface="Calibri"/>
                <a:cs typeface="Calibri"/>
              </a:rPr>
              <a:t> cluster</a:t>
            </a:r>
          </a:p>
        </p:txBody>
      </p:sp>
      <p:sp>
        <p:nvSpPr>
          <p:cNvPr id="16" name="TextBox 141">
            <a:extLst>
              <a:ext uri="{FF2B5EF4-FFF2-40B4-BE49-F238E27FC236}">
                <a16:creationId xmlns:a16="http://schemas.microsoft.com/office/drawing/2014/main" id="{8C4B7D37-F00D-476D-8437-630204D215E7}"/>
              </a:ext>
            </a:extLst>
          </p:cNvPr>
          <p:cNvSpPr txBox="1"/>
          <p:nvPr/>
        </p:nvSpPr>
        <p:spPr>
          <a:xfrm rot="16200000">
            <a:off x="600556" y="1268061"/>
            <a:ext cx="1679462"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solidFill>
                  <a:srgbClr val="CC3399"/>
                </a:solidFill>
              </a:rPr>
              <a:t>      </a:t>
            </a:r>
            <a:r>
              <a:rPr lang="en-US" sz="1200" b="1" noProof="1"/>
              <a:t>The Journey Starts! </a:t>
            </a:r>
          </a:p>
        </p:txBody>
      </p:sp>
      <p:cxnSp>
        <p:nvCxnSpPr>
          <p:cNvPr id="18" name="Straight Arrow Connector 17">
            <a:extLst>
              <a:ext uri="{FF2B5EF4-FFF2-40B4-BE49-F238E27FC236}">
                <a16:creationId xmlns:a16="http://schemas.microsoft.com/office/drawing/2014/main" id="{0CC72786-6DE7-CA3D-DE41-1B7E60473A0D}"/>
              </a:ext>
            </a:extLst>
          </p:cNvPr>
          <p:cNvCxnSpPr>
            <a:cxnSpLocks/>
          </p:cNvCxnSpPr>
          <p:nvPr/>
        </p:nvCxnSpPr>
        <p:spPr>
          <a:xfrm>
            <a:off x="4935286" y="6602115"/>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0A8BBE-1912-DED2-07CA-235A832241B3}"/>
              </a:ext>
            </a:extLst>
          </p:cNvPr>
          <p:cNvCxnSpPr>
            <a:cxnSpLocks/>
          </p:cNvCxnSpPr>
          <p:nvPr/>
        </p:nvCxnSpPr>
        <p:spPr>
          <a:xfrm>
            <a:off x="3122962" y="945466"/>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8687A185-6C4F-4146-8383-DF44274431DA}"/>
              </a:ext>
            </a:extLst>
          </p:cNvPr>
          <p:cNvSpPr/>
          <p:nvPr/>
        </p:nvSpPr>
        <p:spPr>
          <a:xfrm rot="10800000">
            <a:off x="3624684" y="3941073"/>
            <a:ext cx="565530" cy="1743786"/>
          </a:xfrm>
          <a:prstGeom prst="arc">
            <a:avLst>
              <a:gd name="adj1" fmla="val 16211550"/>
              <a:gd name="adj2" fmla="val 5391112"/>
            </a:avLst>
          </a:prstGeom>
          <a:ln w="22225">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20" name="Arc 19">
            <a:extLst>
              <a:ext uri="{FF2B5EF4-FFF2-40B4-BE49-F238E27FC236}">
                <a16:creationId xmlns:a16="http://schemas.microsoft.com/office/drawing/2014/main" id="{A0E7A07B-4CF4-E1BF-9E0B-D4D00B24D261}"/>
              </a:ext>
            </a:extLst>
          </p:cNvPr>
          <p:cNvSpPr/>
          <p:nvPr/>
        </p:nvSpPr>
        <p:spPr>
          <a:xfrm rot="1140000">
            <a:off x="8837298" y="2108998"/>
            <a:ext cx="347928" cy="1952092"/>
          </a:xfrm>
          <a:prstGeom prst="arc">
            <a:avLst>
              <a:gd name="adj1" fmla="val 15955398"/>
              <a:gd name="adj2" fmla="val 5391112"/>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47" name="TextBox 46">
            <a:extLst>
              <a:ext uri="{FF2B5EF4-FFF2-40B4-BE49-F238E27FC236}">
                <a16:creationId xmlns:a16="http://schemas.microsoft.com/office/drawing/2014/main" id="{B3D6F55C-F942-A18D-4CB1-5623A06BB5FA}"/>
              </a:ext>
            </a:extLst>
          </p:cNvPr>
          <p:cNvSpPr txBox="1"/>
          <p:nvPr/>
        </p:nvSpPr>
        <p:spPr>
          <a:xfrm>
            <a:off x="8867085" y="139700"/>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One</a:t>
            </a:r>
            <a:endParaRPr lang="en-US" b="1"/>
          </a:p>
        </p:txBody>
      </p:sp>
      <p:pic>
        <p:nvPicPr>
          <p:cNvPr id="49" name="Picture 48" descr="Old Open Book Clipart Vector Images ...">
            <a:extLst>
              <a:ext uri="{FF2B5EF4-FFF2-40B4-BE49-F238E27FC236}">
                <a16:creationId xmlns:a16="http://schemas.microsoft.com/office/drawing/2014/main" id="{BAE1B1EF-76F3-A844-F9F4-D91B3B93A113}"/>
              </a:ext>
            </a:extLst>
          </p:cNvPr>
          <p:cNvPicPr>
            <a:picLocks noChangeAspect="1"/>
          </p:cNvPicPr>
          <p:nvPr/>
        </p:nvPicPr>
        <p:blipFill>
          <a:blip r:embed="rId6"/>
          <a:stretch>
            <a:fillRect/>
          </a:stretch>
        </p:blipFill>
        <p:spPr>
          <a:xfrm>
            <a:off x="8839777" y="502227"/>
            <a:ext cx="723900" cy="381000"/>
          </a:xfrm>
          <a:prstGeom prst="rect">
            <a:avLst/>
          </a:prstGeom>
        </p:spPr>
      </p:pic>
      <p:pic>
        <p:nvPicPr>
          <p:cNvPr id="51" name="Picture 50" descr="Stylish Pen Clip Art at Clker.com ...">
            <a:extLst>
              <a:ext uri="{FF2B5EF4-FFF2-40B4-BE49-F238E27FC236}">
                <a16:creationId xmlns:a16="http://schemas.microsoft.com/office/drawing/2014/main" id="{1A7DAAC0-1126-7A08-9CEA-E573EBA0701B}"/>
              </a:ext>
            </a:extLst>
          </p:cNvPr>
          <p:cNvPicPr>
            <a:picLocks noChangeAspect="1"/>
          </p:cNvPicPr>
          <p:nvPr/>
        </p:nvPicPr>
        <p:blipFill>
          <a:blip r:embed="rId7"/>
          <a:stretch>
            <a:fillRect/>
          </a:stretch>
        </p:blipFill>
        <p:spPr>
          <a:xfrm>
            <a:off x="8924699" y="974724"/>
            <a:ext cx="483961" cy="436337"/>
          </a:xfrm>
          <a:prstGeom prst="rect">
            <a:avLst/>
          </a:prstGeom>
        </p:spPr>
      </p:pic>
      <p:sp>
        <p:nvSpPr>
          <p:cNvPr id="52" name="TextBox 51">
            <a:extLst>
              <a:ext uri="{FF2B5EF4-FFF2-40B4-BE49-F238E27FC236}">
                <a16:creationId xmlns:a16="http://schemas.microsoft.com/office/drawing/2014/main" id="{F732B096-E2B2-EF46-7044-4F3013FCE100}"/>
              </a:ext>
            </a:extLst>
          </p:cNvPr>
          <p:cNvSpPr txBox="1"/>
          <p:nvPr/>
        </p:nvSpPr>
        <p:spPr>
          <a:xfrm>
            <a:off x="127175" y="3974663"/>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Two</a:t>
            </a:r>
            <a:endParaRPr lang="en-US" b="1" dirty="0"/>
          </a:p>
        </p:txBody>
      </p:sp>
      <p:pic>
        <p:nvPicPr>
          <p:cNvPr id="15" name="Picture 14" descr="Old Open Book Clipart Vector Images ...">
            <a:extLst>
              <a:ext uri="{FF2B5EF4-FFF2-40B4-BE49-F238E27FC236}">
                <a16:creationId xmlns:a16="http://schemas.microsoft.com/office/drawing/2014/main" id="{B67864A9-2C38-896C-76EA-96C6AA700FEB}"/>
              </a:ext>
            </a:extLst>
          </p:cNvPr>
          <p:cNvPicPr>
            <a:picLocks noChangeAspect="1"/>
          </p:cNvPicPr>
          <p:nvPr/>
        </p:nvPicPr>
        <p:blipFill>
          <a:blip r:embed="rId6"/>
          <a:stretch>
            <a:fillRect/>
          </a:stretch>
        </p:blipFill>
        <p:spPr>
          <a:xfrm>
            <a:off x="127097" y="4318638"/>
            <a:ext cx="723900" cy="381000"/>
          </a:xfrm>
          <a:prstGeom prst="rect">
            <a:avLst/>
          </a:prstGeom>
        </p:spPr>
      </p:pic>
      <p:pic>
        <p:nvPicPr>
          <p:cNvPr id="25" name="Picture 24" descr="Stylish Pen Clip Art at Clker.com ...">
            <a:extLst>
              <a:ext uri="{FF2B5EF4-FFF2-40B4-BE49-F238E27FC236}">
                <a16:creationId xmlns:a16="http://schemas.microsoft.com/office/drawing/2014/main" id="{A7D16BCE-EEEC-746F-7E7E-663AC3BA7039}"/>
              </a:ext>
            </a:extLst>
          </p:cNvPr>
          <p:cNvPicPr>
            <a:picLocks noChangeAspect="1"/>
          </p:cNvPicPr>
          <p:nvPr/>
        </p:nvPicPr>
        <p:blipFill>
          <a:blip r:embed="rId7"/>
          <a:stretch>
            <a:fillRect/>
          </a:stretch>
        </p:blipFill>
        <p:spPr>
          <a:xfrm>
            <a:off x="255151" y="4817947"/>
            <a:ext cx="483961" cy="436337"/>
          </a:xfrm>
          <a:prstGeom prst="rect">
            <a:avLst/>
          </a:prstGeom>
        </p:spPr>
      </p:pic>
      <p:sp>
        <p:nvSpPr>
          <p:cNvPr id="33" name="TextBox 32">
            <a:extLst>
              <a:ext uri="{FF2B5EF4-FFF2-40B4-BE49-F238E27FC236}">
                <a16:creationId xmlns:a16="http://schemas.microsoft.com/office/drawing/2014/main" id="{A84EE2BB-5233-62B3-4093-42EAB35280AB}"/>
              </a:ext>
            </a:extLst>
          </p:cNvPr>
          <p:cNvSpPr txBox="1"/>
          <p:nvPr/>
        </p:nvSpPr>
        <p:spPr>
          <a:xfrm>
            <a:off x="8837328" y="4317193"/>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Three</a:t>
            </a:r>
            <a:endParaRPr lang="en-US" b="1" dirty="0"/>
          </a:p>
        </p:txBody>
      </p:sp>
      <p:sp>
        <p:nvSpPr>
          <p:cNvPr id="46" name="TextBox 45">
            <a:extLst>
              <a:ext uri="{FF2B5EF4-FFF2-40B4-BE49-F238E27FC236}">
                <a16:creationId xmlns:a16="http://schemas.microsoft.com/office/drawing/2014/main" id="{81AE194F-96CE-80CF-BE77-B88DA7864E8E}"/>
              </a:ext>
            </a:extLst>
          </p:cNvPr>
          <p:cNvSpPr txBox="1"/>
          <p:nvPr/>
        </p:nvSpPr>
        <p:spPr>
          <a:xfrm>
            <a:off x="9634769" y="567787"/>
            <a:ext cx="23772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ea typeface="Calibri"/>
                <a:cs typeface="Calibri"/>
              </a:rPr>
              <a:t>R : Response to an extract-based exam question</a:t>
            </a:r>
            <a:endParaRPr lang="en-GB" sz="1200" dirty="0">
              <a:latin typeface="Calibri"/>
              <a:ea typeface="Calibri"/>
              <a:cs typeface="Calibri"/>
            </a:endParaRPr>
          </a:p>
          <a:p>
            <a:endParaRPr lang="en-GB" sz="1200" dirty="0">
              <a:latin typeface="Calibri"/>
              <a:ea typeface="Calibri"/>
              <a:cs typeface="Calibri"/>
            </a:endParaRPr>
          </a:p>
          <a:p>
            <a:r>
              <a:rPr lang="en-GB" sz="1200" dirty="0">
                <a:latin typeface="Calibri"/>
                <a:ea typeface="Calibri"/>
                <a:cs typeface="Calibri"/>
              </a:rPr>
              <a:t>W : Descriptive writing task</a:t>
            </a:r>
          </a:p>
        </p:txBody>
      </p:sp>
      <p:sp>
        <p:nvSpPr>
          <p:cNvPr id="50" name="TextBox 49">
            <a:extLst>
              <a:ext uri="{FF2B5EF4-FFF2-40B4-BE49-F238E27FC236}">
                <a16:creationId xmlns:a16="http://schemas.microsoft.com/office/drawing/2014/main" id="{5F65E094-AC3B-7B4D-FD79-14794195AA45}"/>
              </a:ext>
            </a:extLst>
          </p:cNvPr>
          <p:cNvSpPr txBox="1"/>
          <p:nvPr/>
        </p:nvSpPr>
        <p:spPr>
          <a:xfrm>
            <a:off x="907712" y="4454336"/>
            <a:ext cx="23772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R : </a:t>
            </a:r>
            <a:r>
              <a:rPr lang="en-GB" sz="1200" dirty="0">
                <a:latin typeface="Calibri"/>
                <a:ea typeface="Calibri"/>
                <a:cs typeface="Calibri"/>
              </a:rPr>
              <a:t>Response to an exam question</a:t>
            </a:r>
          </a:p>
          <a:p>
            <a:endParaRPr lang="en-GB" sz="1200" dirty="0">
              <a:latin typeface="Calibri"/>
              <a:ea typeface="Calibri"/>
              <a:cs typeface="Calibri"/>
            </a:endParaRPr>
          </a:p>
          <a:p>
            <a:r>
              <a:rPr lang="en-GB" sz="1200" dirty="0">
                <a:latin typeface="Calibri"/>
                <a:ea typeface="Calibri"/>
                <a:cs typeface="Calibri"/>
              </a:rPr>
              <a:t>W: Narrative writing task</a:t>
            </a:r>
          </a:p>
        </p:txBody>
      </p:sp>
      <p:sp>
        <p:nvSpPr>
          <p:cNvPr id="39" name="TextBox 38">
            <a:extLst>
              <a:ext uri="{FF2B5EF4-FFF2-40B4-BE49-F238E27FC236}">
                <a16:creationId xmlns:a16="http://schemas.microsoft.com/office/drawing/2014/main" id="{49BDD16D-C56F-0B56-8105-32B29105A421}"/>
              </a:ext>
            </a:extLst>
          </p:cNvPr>
          <p:cNvSpPr txBox="1"/>
          <p:nvPr/>
        </p:nvSpPr>
        <p:spPr>
          <a:xfrm>
            <a:off x="9140109" y="4743243"/>
            <a:ext cx="23772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Calibri"/>
                <a:ea typeface="Calibri"/>
                <a:cs typeface="Calibri"/>
              </a:rPr>
              <a:t>End of year mock exams</a:t>
            </a:r>
          </a:p>
          <a:p>
            <a:pPr marL="228600" indent="-228600">
              <a:buAutoNum type="arabicPeriod"/>
            </a:pPr>
            <a:r>
              <a:rPr lang="en-GB" sz="1200" dirty="0">
                <a:latin typeface="Calibri"/>
                <a:ea typeface="Calibri"/>
                <a:cs typeface="Calibri"/>
              </a:rPr>
              <a:t>English Language Paper One</a:t>
            </a:r>
          </a:p>
          <a:p>
            <a:pPr marL="228600" indent="-228600">
              <a:buAutoNum type="arabicPeriod"/>
            </a:pPr>
            <a:r>
              <a:rPr lang="en-GB" sz="1200" dirty="0">
                <a:latin typeface="Calibri"/>
                <a:ea typeface="Calibri"/>
                <a:cs typeface="Calibri"/>
              </a:rPr>
              <a:t>English Literature exam </a:t>
            </a:r>
          </a:p>
        </p:txBody>
      </p:sp>
      <p:pic>
        <p:nvPicPr>
          <p:cNvPr id="43" name="Picture 42" descr="Image result for an inspector calls">
            <a:extLst>
              <a:ext uri="{FF2B5EF4-FFF2-40B4-BE49-F238E27FC236}">
                <a16:creationId xmlns:a16="http://schemas.microsoft.com/office/drawing/2014/main" id="{748BA211-8F89-381E-E6DC-F00014713AD4}"/>
              </a:ext>
            </a:extLst>
          </p:cNvPr>
          <p:cNvPicPr>
            <a:picLocks noChangeAspect="1"/>
          </p:cNvPicPr>
          <p:nvPr/>
        </p:nvPicPr>
        <p:blipFill>
          <a:blip r:embed="rId8"/>
          <a:stretch>
            <a:fillRect/>
          </a:stretch>
        </p:blipFill>
        <p:spPr>
          <a:xfrm>
            <a:off x="9718590" y="1712632"/>
            <a:ext cx="1785552" cy="1146735"/>
          </a:xfrm>
          <a:prstGeom prst="rect">
            <a:avLst/>
          </a:prstGeom>
        </p:spPr>
      </p:pic>
      <p:pic>
        <p:nvPicPr>
          <p:cNvPr id="44" name="Picture 43" descr="Image result for identity">
            <a:extLst>
              <a:ext uri="{FF2B5EF4-FFF2-40B4-BE49-F238E27FC236}">
                <a16:creationId xmlns:a16="http://schemas.microsoft.com/office/drawing/2014/main" id="{26D99D27-99CA-8874-501B-53F7AFB5A58C}"/>
              </a:ext>
            </a:extLst>
          </p:cNvPr>
          <p:cNvPicPr>
            <a:picLocks noChangeAspect="1"/>
          </p:cNvPicPr>
          <p:nvPr/>
        </p:nvPicPr>
        <p:blipFill>
          <a:blip r:embed="rId9"/>
          <a:stretch>
            <a:fillRect/>
          </a:stretch>
        </p:blipFill>
        <p:spPr>
          <a:xfrm>
            <a:off x="2700336" y="5063954"/>
            <a:ext cx="695326" cy="1147634"/>
          </a:xfrm>
          <a:prstGeom prst="rect">
            <a:avLst/>
          </a:prstGeom>
        </p:spPr>
      </p:pic>
      <p:pic>
        <p:nvPicPr>
          <p:cNvPr id="45" name="Picture 44" descr="Image result for a christmas carol">
            <a:extLst>
              <a:ext uri="{FF2B5EF4-FFF2-40B4-BE49-F238E27FC236}">
                <a16:creationId xmlns:a16="http://schemas.microsoft.com/office/drawing/2014/main" id="{BA77FF1A-8FB9-1429-3B26-3C80CCAED1E9}"/>
              </a:ext>
            </a:extLst>
          </p:cNvPr>
          <p:cNvPicPr>
            <a:picLocks noChangeAspect="1"/>
          </p:cNvPicPr>
          <p:nvPr/>
        </p:nvPicPr>
        <p:blipFill>
          <a:blip r:embed="rId10"/>
          <a:stretch>
            <a:fillRect/>
          </a:stretch>
        </p:blipFill>
        <p:spPr>
          <a:xfrm>
            <a:off x="2788766" y="2038865"/>
            <a:ext cx="930361" cy="1338649"/>
          </a:xfrm>
          <a:prstGeom prst="rect">
            <a:avLst/>
          </a:prstGeom>
        </p:spPr>
      </p:pic>
      <p:sp>
        <p:nvSpPr>
          <p:cNvPr id="48" name="TextBox 47">
            <a:extLst>
              <a:ext uri="{FF2B5EF4-FFF2-40B4-BE49-F238E27FC236}">
                <a16:creationId xmlns:a16="http://schemas.microsoft.com/office/drawing/2014/main" id="{B0149691-957A-B329-80D7-CBDEF6AAD240}"/>
              </a:ext>
            </a:extLst>
          </p:cNvPr>
          <p:cNvSpPr txBox="1"/>
          <p:nvPr/>
        </p:nvSpPr>
        <p:spPr>
          <a:xfrm>
            <a:off x="3712743" y="2449609"/>
            <a:ext cx="4002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latin typeface="Calibri"/>
                <a:ea typeface="Calibri"/>
                <a:cs typeface="Calibri"/>
              </a:rPr>
              <a:t>or</a:t>
            </a:r>
          </a:p>
        </p:txBody>
      </p:sp>
      <p:pic>
        <p:nvPicPr>
          <p:cNvPr id="54" name="Picture 53" descr="Image result for jeky;; and hyde front cover">
            <a:extLst>
              <a:ext uri="{FF2B5EF4-FFF2-40B4-BE49-F238E27FC236}">
                <a16:creationId xmlns:a16="http://schemas.microsoft.com/office/drawing/2014/main" id="{ACC46038-82B1-9C58-E99A-B48C3785195E}"/>
              </a:ext>
            </a:extLst>
          </p:cNvPr>
          <p:cNvPicPr>
            <a:picLocks noChangeAspect="1"/>
          </p:cNvPicPr>
          <p:nvPr/>
        </p:nvPicPr>
        <p:blipFill>
          <a:blip r:embed="rId11"/>
          <a:stretch>
            <a:fillRect/>
          </a:stretch>
        </p:blipFill>
        <p:spPr>
          <a:xfrm>
            <a:off x="4176584" y="1991240"/>
            <a:ext cx="893807" cy="1372115"/>
          </a:xfrm>
          <a:prstGeom prst="rect">
            <a:avLst/>
          </a:prstGeom>
        </p:spPr>
      </p:pic>
      <p:pic>
        <p:nvPicPr>
          <p:cNvPr id="55" name="Picture 54" descr="Image result for ozymandias statue">
            <a:extLst>
              <a:ext uri="{FF2B5EF4-FFF2-40B4-BE49-F238E27FC236}">
                <a16:creationId xmlns:a16="http://schemas.microsoft.com/office/drawing/2014/main" id="{F624E884-2B24-09F4-0640-962F4DDABFB8}"/>
              </a:ext>
            </a:extLst>
          </p:cNvPr>
          <p:cNvPicPr>
            <a:picLocks noChangeAspect="1"/>
          </p:cNvPicPr>
          <p:nvPr/>
        </p:nvPicPr>
        <p:blipFill>
          <a:blip r:embed="rId12"/>
          <a:stretch>
            <a:fillRect/>
          </a:stretch>
        </p:blipFill>
        <p:spPr>
          <a:xfrm>
            <a:off x="5173876" y="1006819"/>
            <a:ext cx="1174923" cy="1199120"/>
          </a:xfrm>
          <a:prstGeom prst="rect">
            <a:avLst/>
          </a:prstGeom>
        </p:spPr>
      </p:pic>
      <p:pic>
        <p:nvPicPr>
          <p:cNvPr id="56" name="Picture 55" descr="Image result for Gin lane ">
            <a:extLst>
              <a:ext uri="{FF2B5EF4-FFF2-40B4-BE49-F238E27FC236}">
                <a16:creationId xmlns:a16="http://schemas.microsoft.com/office/drawing/2014/main" id="{3C41E04C-3F01-2C3C-9DAD-85FE33897D3A}"/>
              </a:ext>
            </a:extLst>
          </p:cNvPr>
          <p:cNvPicPr>
            <a:picLocks noChangeAspect="1"/>
          </p:cNvPicPr>
          <p:nvPr/>
        </p:nvPicPr>
        <p:blipFill>
          <a:blip r:embed="rId13"/>
          <a:stretch>
            <a:fillRect/>
          </a:stretch>
        </p:blipFill>
        <p:spPr>
          <a:xfrm>
            <a:off x="6210558" y="1492335"/>
            <a:ext cx="1161020" cy="1360789"/>
          </a:xfrm>
          <a:prstGeom prst="rect">
            <a:avLst/>
          </a:prstGeom>
        </p:spPr>
      </p:pic>
      <p:pic>
        <p:nvPicPr>
          <p:cNvPr id="57" name="Picture 56" descr="Image result for prelude wordsworth">
            <a:extLst>
              <a:ext uri="{FF2B5EF4-FFF2-40B4-BE49-F238E27FC236}">
                <a16:creationId xmlns:a16="http://schemas.microsoft.com/office/drawing/2014/main" id="{B9D06168-A65D-7736-C1E6-403C0EBC51DE}"/>
              </a:ext>
            </a:extLst>
          </p:cNvPr>
          <p:cNvPicPr>
            <a:picLocks noChangeAspect="1"/>
          </p:cNvPicPr>
          <p:nvPr/>
        </p:nvPicPr>
        <p:blipFill>
          <a:blip r:embed="rId14"/>
          <a:stretch>
            <a:fillRect/>
          </a:stretch>
        </p:blipFill>
        <p:spPr>
          <a:xfrm>
            <a:off x="7030994" y="1003764"/>
            <a:ext cx="1322173" cy="978688"/>
          </a:xfrm>
          <a:prstGeom prst="rect">
            <a:avLst/>
          </a:prstGeom>
        </p:spPr>
      </p:pic>
      <p:pic>
        <p:nvPicPr>
          <p:cNvPr id="59" name="Picture 58" descr="Image result for my last duchess painting">
            <a:extLst>
              <a:ext uri="{FF2B5EF4-FFF2-40B4-BE49-F238E27FC236}">
                <a16:creationId xmlns:a16="http://schemas.microsoft.com/office/drawing/2014/main" id="{4E5C1061-1C55-BB6B-2D1E-1C3AE167896D}"/>
              </a:ext>
            </a:extLst>
          </p:cNvPr>
          <p:cNvPicPr>
            <a:picLocks noChangeAspect="1"/>
          </p:cNvPicPr>
          <p:nvPr/>
        </p:nvPicPr>
        <p:blipFill>
          <a:blip r:embed="rId15"/>
          <a:stretch>
            <a:fillRect/>
          </a:stretch>
        </p:blipFill>
        <p:spPr>
          <a:xfrm>
            <a:off x="4845262" y="3426686"/>
            <a:ext cx="925986" cy="1394767"/>
          </a:xfrm>
          <a:prstGeom prst="rect">
            <a:avLst/>
          </a:prstGeom>
        </p:spPr>
      </p:pic>
      <p:pic>
        <p:nvPicPr>
          <p:cNvPr id="62" name="Picture 61" descr="Image result for Inspector Calls bbc bitesize">
            <a:extLst>
              <a:ext uri="{FF2B5EF4-FFF2-40B4-BE49-F238E27FC236}">
                <a16:creationId xmlns:a16="http://schemas.microsoft.com/office/drawing/2014/main" id="{8C6DBC0A-D636-71CE-DCFF-11BF1FA4C3D1}"/>
              </a:ext>
            </a:extLst>
          </p:cNvPr>
          <p:cNvPicPr>
            <a:picLocks noChangeAspect="1"/>
          </p:cNvPicPr>
          <p:nvPr/>
        </p:nvPicPr>
        <p:blipFill>
          <a:blip r:embed="rId16"/>
          <a:stretch>
            <a:fillRect/>
          </a:stretch>
        </p:blipFill>
        <p:spPr>
          <a:xfrm>
            <a:off x="7215316" y="3066278"/>
            <a:ext cx="1015315" cy="1549229"/>
          </a:xfrm>
          <a:prstGeom prst="rect">
            <a:avLst/>
          </a:prstGeom>
        </p:spPr>
      </p:pic>
      <p:pic>
        <p:nvPicPr>
          <p:cNvPr id="63" name="Picture 62" descr="Image result for class division uk">
            <a:extLst>
              <a:ext uri="{FF2B5EF4-FFF2-40B4-BE49-F238E27FC236}">
                <a16:creationId xmlns:a16="http://schemas.microsoft.com/office/drawing/2014/main" id="{9547A1FF-DD67-EDA6-8C4D-802FCBFA831C}"/>
              </a:ext>
            </a:extLst>
          </p:cNvPr>
          <p:cNvPicPr>
            <a:picLocks noChangeAspect="1"/>
          </p:cNvPicPr>
          <p:nvPr/>
        </p:nvPicPr>
        <p:blipFill>
          <a:blip r:embed="rId17"/>
          <a:stretch>
            <a:fillRect/>
          </a:stretch>
        </p:blipFill>
        <p:spPr>
          <a:xfrm>
            <a:off x="5640859" y="3036682"/>
            <a:ext cx="1579605" cy="1083256"/>
          </a:xfrm>
          <a:prstGeom prst="rect">
            <a:avLst/>
          </a:prstGeom>
        </p:spPr>
      </p:pic>
      <p:pic>
        <p:nvPicPr>
          <p:cNvPr id="64" name="Picture 63" descr="Image result for titanic">
            <a:extLst>
              <a:ext uri="{FF2B5EF4-FFF2-40B4-BE49-F238E27FC236}">
                <a16:creationId xmlns:a16="http://schemas.microsoft.com/office/drawing/2014/main" id="{143472E9-2878-09E4-73D5-FB81A81EF17C}"/>
              </a:ext>
            </a:extLst>
          </p:cNvPr>
          <p:cNvPicPr>
            <a:picLocks noChangeAspect="1"/>
          </p:cNvPicPr>
          <p:nvPr/>
        </p:nvPicPr>
        <p:blipFill>
          <a:blip r:embed="rId18"/>
          <a:stretch>
            <a:fillRect/>
          </a:stretch>
        </p:blipFill>
        <p:spPr>
          <a:xfrm>
            <a:off x="5754129" y="4067602"/>
            <a:ext cx="1620794" cy="988201"/>
          </a:xfrm>
          <a:prstGeom prst="rect">
            <a:avLst/>
          </a:prstGeom>
        </p:spPr>
      </p:pic>
      <p:pic>
        <p:nvPicPr>
          <p:cNvPr id="11" name="Picture 10" descr="Image result for mary seacole">
            <a:extLst>
              <a:ext uri="{FF2B5EF4-FFF2-40B4-BE49-F238E27FC236}">
                <a16:creationId xmlns:a16="http://schemas.microsoft.com/office/drawing/2014/main" id="{AD80FF3C-F475-2164-AA0B-422BA7EC7E3B}"/>
              </a:ext>
            </a:extLst>
          </p:cNvPr>
          <p:cNvPicPr>
            <a:picLocks noChangeAspect="1"/>
          </p:cNvPicPr>
          <p:nvPr/>
        </p:nvPicPr>
        <p:blipFill>
          <a:blip r:embed="rId19"/>
          <a:stretch>
            <a:fillRect/>
          </a:stretch>
        </p:blipFill>
        <p:spPr>
          <a:xfrm>
            <a:off x="4964842" y="5376736"/>
            <a:ext cx="1098722" cy="1150207"/>
          </a:xfrm>
          <a:prstGeom prst="rect">
            <a:avLst/>
          </a:prstGeom>
        </p:spPr>
      </p:pic>
      <p:pic>
        <p:nvPicPr>
          <p:cNvPr id="21" name="Picture 20" descr="Image result for kamikaze">
            <a:extLst>
              <a:ext uri="{FF2B5EF4-FFF2-40B4-BE49-F238E27FC236}">
                <a16:creationId xmlns:a16="http://schemas.microsoft.com/office/drawing/2014/main" id="{C969945A-2CDA-91BE-D02C-9988C491077D}"/>
              </a:ext>
            </a:extLst>
          </p:cNvPr>
          <p:cNvPicPr>
            <a:picLocks noChangeAspect="1"/>
          </p:cNvPicPr>
          <p:nvPr/>
        </p:nvPicPr>
        <p:blipFill>
          <a:blip r:embed="rId20"/>
          <a:stretch>
            <a:fillRect/>
          </a:stretch>
        </p:blipFill>
        <p:spPr>
          <a:xfrm>
            <a:off x="6024176" y="5379822"/>
            <a:ext cx="1080703" cy="1164626"/>
          </a:xfrm>
          <a:prstGeom prst="rect">
            <a:avLst/>
          </a:prstGeom>
        </p:spPr>
      </p:pic>
      <p:pic>
        <p:nvPicPr>
          <p:cNvPr id="24" name="Picture 23" descr="Image result for no passport ">
            <a:extLst>
              <a:ext uri="{FF2B5EF4-FFF2-40B4-BE49-F238E27FC236}">
                <a16:creationId xmlns:a16="http://schemas.microsoft.com/office/drawing/2014/main" id="{C6DC27C2-E5E5-C1DB-EC31-824AEBB45134}"/>
              </a:ext>
            </a:extLst>
          </p:cNvPr>
          <p:cNvPicPr>
            <a:picLocks noChangeAspect="1"/>
          </p:cNvPicPr>
          <p:nvPr/>
        </p:nvPicPr>
        <p:blipFill>
          <a:blip r:embed="rId21"/>
          <a:stretch>
            <a:fillRect/>
          </a:stretch>
        </p:blipFill>
        <p:spPr>
          <a:xfrm>
            <a:off x="7103075" y="5389802"/>
            <a:ext cx="1456038" cy="1134368"/>
          </a:xfrm>
          <a:prstGeom prst="rect">
            <a:avLst/>
          </a:prstGeom>
        </p:spPr>
      </p:pic>
      <p:pic>
        <p:nvPicPr>
          <p:cNvPr id="26" name="Picture 25" descr="Image result for poppy">
            <a:extLst>
              <a:ext uri="{FF2B5EF4-FFF2-40B4-BE49-F238E27FC236}">
                <a16:creationId xmlns:a16="http://schemas.microsoft.com/office/drawing/2014/main" id="{A6A5825B-F4EC-29B3-40BA-87C22788C53B}"/>
              </a:ext>
            </a:extLst>
          </p:cNvPr>
          <p:cNvPicPr>
            <a:picLocks noChangeAspect="1"/>
          </p:cNvPicPr>
          <p:nvPr/>
        </p:nvPicPr>
        <p:blipFill>
          <a:blip r:embed="rId22"/>
          <a:stretch>
            <a:fillRect/>
          </a:stretch>
        </p:blipFill>
        <p:spPr>
          <a:xfrm>
            <a:off x="8534400" y="5381537"/>
            <a:ext cx="1167713" cy="1150898"/>
          </a:xfrm>
          <a:prstGeom prst="rect">
            <a:avLst/>
          </a:prstGeom>
        </p:spPr>
      </p:pic>
      <p:sp>
        <p:nvSpPr>
          <p:cNvPr id="34" name="TextBox 33">
            <a:extLst>
              <a:ext uri="{FF2B5EF4-FFF2-40B4-BE49-F238E27FC236}">
                <a16:creationId xmlns:a16="http://schemas.microsoft.com/office/drawing/2014/main" id="{EAF3D746-5EDD-1C8D-A325-2C1802A86610}"/>
              </a:ext>
            </a:extLst>
          </p:cNvPr>
          <p:cNvSpPr txBox="1"/>
          <p:nvPr/>
        </p:nvSpPr>
        <p:spPr>
          <a:xfrm>
            <a:off x="128143" y="2108083"/>
            <a:ext cx="236000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Throughout Year 10 you will study key literature components and key reading and creative writing skills you will need for Language Paper One.</a:t>
            </a:r>
          </a:p>
        </p:txBody>
      </p:sp>
    </p:spTree>
    <p:extLst>
      <p:ext uri="{BB962C8B-B14F-4D97-AF65-F5344CB8AC3E}">
        <p14:creationId xmlns:p14="http://schemas.microsoft.com/office/powerpoint/2010/main" val="80794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0808" y="138539"/>
            <a:ext cx="7564330" cy="739056"/>
          </a:xfrm>
        </p:spPr>
        <p:txBody>
          <a:bodyPr lIns="91440" tIns="45720" rIns="0" bIns="45720" anchor="t">
            <a:noAutofit/>
          </a:bodyPr>
          <a:lstStyle/>
          <a:p>
            <a:pPr algn="ctr"/>
            <a:r>
              <a:rPr lang="en-US" sz="2800" dirty="0">
                <a:solidFill>
                  <a:srgbClr val="CC3399"/>
                </a:solidFill>
                <a:latin typeface="Segoe UI Black"/>
                <a:ea typeface="Segoe UI Black"/>
              </a:rPr>
              <a:t> </a:t>
            </a:r>
            <a:r>
              <a:rPr lang="en-US" sz="2000" dirty="0">
                <a:solidFill>
                  <a:srgbClr val="CC3399"/>
                </a:solidFill>
                <a:latin typeface="Segoe UI Black"/>
                <a:ea typeface="Segoe UI Black"/>
              </a:rPr>
              <a:t>   </a:t>
            </a:r>
            <a:r>
              <a:rPr lang="en-US" sz="2400" dirty="0">
                <a:latin typeface="Segoe UI Black"/>
                <a:ea typeface="Segoe UI Black"/>
              </a:rPr>
              <a:t>English -</a:t>
            </a:r>
            <a:r>
              <a:rPr lang="en-US" sz="2400" dirty="0">
                <a:solidFill>
                  <a:srgbClr val="CC3399"/>
                </a:solidFill>
                <a:latin typeface="Segoe UI Black"/>
                <a:ea typeface="Segoe UI Black"/>
              </a:rPr>
              <a:t> </a:t>
            </a:r>
            <a:r>
              <a:rPr lang="en-US" sz="2400" dirty="0">
                <a:latin typeface="Segoe UI Black"/>
                <a:ea typeface="Segoe UI Black"/>
              </a:rPr>
              <a:t>Learning Journey – Year 11</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494594" y="1549418"/>
            <a:ext cx="7716079" cy="445396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1648274" y="1053484"/>
            <a:ext cx="835652" cy="87859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11</a:t>
            </a:r>
          </a:p>
        </p:txBody>
      </p: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035024" y="5735928"/>
            <a:ext cx="942190" cy="959715"/>
          </a:xfrm>
          <a:prstGeom prst="rect">
            <a:avLst/>
          </a:prstGeom>
        </p:spPr>
      </p:pic>
      <p:sp>
        <p:nvSpPr>
          <p:cNvPr id="5" name="Oval 4">
            <a:extLst>
              <a:ext uri="{FF2B5EF4-FFF2-40B4-BE49-F238E27FC236}">
                <a16:creationId xmlns:a16="http://schemas.microsoft.com/office/drawing/2014/main" id="{F8A74D0F-B984-188D-221F-2A76F39AC968}"/>
              </a:ext>
            </a:extLst>
          </p:cNvPr>
          <p:cNvSpPr/>
          <p:nvPr/>
        </p:nvSpPr>
        <p:spPr>
          <a:xfrm>
            <a:off x="9850983" y="5631711"/>
            <a:ext cx="856247" cy="765327"/>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End</a:t>
            </a:r>
          </a:p>
        </p:txBody>
      </p:sp>
      <p:sp>
        <p:nvSpPr>
          <p:cNvPr id="4" name="TextBox 3">
            <a:extLst>
              <a:ext uri="{FF2B5EF4-FFF2-40B4-BE49-F238E27FC236}">
                <a16:creationId xmlns:a16="http://schemas.microsoft.com/office/drawing/2014/main" id="{B4283094-7118-1129-6F63-5E9F20B9F9D8}"/>
              </a:ext>
            </a:extLst>
          </p:cNvPr>
          <p:cNvSpPr txBox="1"/>
          <p:nvPr/>
        </p:nvSpPr>
        <p:spPr>
          <a:xfrm>
            <a:off x="9107559" y="2965622"/>
            <a:ext cx="2997263"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alibri"/>
                <a:ea typeface="Calibri"/>
                <a:cs typeface="Calibri"/>
              </a:rPr>
              <a:t>Spring Term </a:t>
            </a:r>
            <a:endParaRPr lang="en-US" sz="1400">
              <a:latin typeface="Aptos" panose="020B0004020202020204"/>
              <a:ea typeface="Calibri"/>
              <a:cs typeface="Calibri"/>
            </a:endParaRPr>
          </a:p>
          <a:p>
            <a:pPr algn="ctr"/>
            <a:r>
              <a:rPr lang="en-US" sz="1400" b="1" dirty="0">
                <a:latin typeface="Calibri"/>
                <a:ea typeface="Calibri"/>
                <a:cs typeface="Calibri"/>
              </a:rPr>
              <a:t>Revision and exam preparation begins</a:t>
            </a:r>
          </a:p>
        </p:txBody>
      </p:sp>
      <p:sp>
        <p:nvSpPr>
          <p:cNvPr id="6" name="TextBox 5">
            <a:extLst>
              <a:ext uri="{FF2B5EF4-FFF2-40B4-BE49-F238E27FC236}">
                <a16:creationId xmlns:a16="http://schemas.microsoft.com/office/drawing/2014/main" id="{2CAE7C00-B25D-6BB5-1E77-DB36E5F73391}"/>
              </a:ext>
            </a:extLst>
          </p:cNvPr>
          <p:cNvSpPr txBox="1"/>
          <p:nvPr/>
        </p:nvSpPr>
        <p:spPr>
          <a:xfrm>
            <a:off x="5038744" y="5087977"/>
            <a:ext cx="3488770"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alibri"/>
                <a:ea typeface="Calibri"/>
                <a:cs typeface="Calibri"/>
              </a:rPr>
              <a:t>Summer Term</a:t>
            </a:r>
          </a:p>
          <a:p>
            <a:pPr algn="ctr"/>
            <a:r>
              <a:rPr lang="en-US" sz="1400" b="1" dirty="0">
                <a:latin typeface="Calibri"/>
                <a:ea typeface="Calibri"/>
                <a:cs typeface="Calibri"/>
              </a:rPr>
              <a:t>Final revision and exam preparation</a:t>
            </a:r>
          </a:p>
        </p:txBody>
      </p:sp>
      <p:sp>
        <p:nvSpPr>
          <p:cNvPr id="8" name="TextBox 7">
            <a:extLst>
              <a:ext uri="{FF2B5EF4-FFF2-40B4-BE49-F238E27FC236}">
                <a16:creationId xmlns:a16="http://schemas.microsoft.com/office/drawing/2014/main" id="{12F475C8-6556-7593-0BB4-B954E92A37F1}"/>
              </a:ext>
            </a:extLst>
          </p:cNvPr>
          <p:cNvSpPr txBox="1"/>
          <p:nvPr/>
        </p:nvSpPr>
        <p:spPr>
          <a:xfrm>
            <a:off x="254361" y="3302295"/>
            <a:ext cx="3925024"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alibri"/>
                <a:ea typeface="Calibri"/>
                <a:cs typeface="Calibri"/>
              </a:rPr>
              <a:t>Autumn Term</a:t>
            </a:r>
            <a:endParaRPr lang="en-US" dirty="0">
              <a:latin typeface="Aptos" panose="020B0004020202020204"/>
              <a:ea typeface="Calibri"/>
              <a:cs typeface="Calibri"/>
            </a:endParaRPr>
          </a:p>
          <a:p>
            <a:pPr algn="ctr"/>
            <a:r>
              <a:rPr lang="en-US" sz="1200" b="1" dirty="0">
                <a:latin typeface="Calibri"/>
                <a:ea typeface="Calibri"/>
                <a:cs typeface="Calibri"/>
              </a:rPr>
              <a:t>Shakespeare text and a selection of poetry from</a:t>
            </a:r>
            <a:r>
              <a:rPr lang="en-US" sz="1200" b="1" i="1" dirty="0">
                <a:latin typeface="Calibri"/>
                <a:ea typeface="Calibri"/>
                <a:cs typeface="Calibri"/>
              </a:rPr>
              <a:t> Power and Conflict</a:t>
            </a:r>
            <a:r>
              <a:rPr lang="en-US" sz="1200" b="1" dirty="0">
                <a:latin typeface="Calibri"/>
                <a:ea typeface="Calibri"/>
                <a:cs typeface="Calibri"/>
              </a:rPr>
              <a:t> cluster</a:t>
            </a:r>
          </a:p>
        </p:txBody>
      </p:sp>
      <p:sp>
        <p:nvSpPr>
          <p:cNvPr id="16" name="TextBox 141">
            <a:extLst>
              <a:ext uri="{FF2B5EF4-FFF2-40B4-BE49-F238E27FC236}">
                <a16:creationId xmlns:a16="http://schemas.microsoft.com/office/drawing/2014/main" id="{8C4B7D37-F00D-476D-8437-630204D215E7}"/>
              </a:ext>
            </a:extLst>
          </p:cNvPr>
          <p:cNvSpPr txBox="1"/>
          <p:nvPr/>
        </p:nvSpPr>
        <p:spPr>
          <a:xfrm rot="16200000">
            <a:off x="600556" y="1268061"/>
            <a:ext cx="1679462"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solidFill>
                  <a:srgbClr val="CC3399"/>
                </a:solidFill>
              </a:rPr>
              <a:t>      </a:t>
            </a:r>
            <a:r>
              <a:rPr lang="en-US" sz="1200" b="1" noProof="1"/>
              <a:t>The Journey Starts! </a:t>
            </a:r>
          </a:p>
        </p:txBody>
      </p:sp>
      <p:cxnSp>
        <p:nvCxnSpPr>
          <p:cNvPr id="18" name="Straight Arrow Connector 17">
            <a:extLst>
              <a:ext uri="{FF2B5EF4-FFF2-40B4-BE49-F238E27FC236}">
                <a16:creationId xmlns:a16="http://schemas.microsoft.com/office/drawing/2014/main" id="{0CC72786-6DE7-CA3D-DE41-1B7E60473A0D}"/>
              </a:ext>
            </a:extLst>
          </p:cNvPr>
          <p:cNvCxnSpPr>
            <a:cxnSpLocks/>
          </p:cNvCxnSpPr>
          <p:nvPr/>
        </p:nvCxnSpPr>
        <p:spPr>
          <a:xfrm>
            <a:off x="4935286" y="6602115"/>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0A8BBE-1912-DED2-07CA-235A832241B3}"/>
              </a:ext>
            </a:extLst>
          </p:cNvPr>
          <p:cNvCxnSpPr>
            <a:cxnSpLocks/>
          </p:cNvCxnSpPr>
          <p:nvPr/>
        </p:nvCxnSpPr>
        <p:spPr>
          <a:xfrm>
            <a:off x="3122962" y="945466"/>
            <a:ext cx="4557112" cy="11448"/>
          </a:xfrm>
          <a:prstGeom prst="straightConnector1">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8687A185-6C4F-4146-8383-DF44274431DA}"/>
              </a:ext>
            </a:extLst>
          </p:cNvPr>
          <p:cNvSpPr/>
          <p:nvPr/>
        </p:nvSpPr>
        <p:spPr>
          <a:xfrm rot="10800000">
            <a:off x="3624684" y="3941073"/>
            <a:ext cx="565530" cy="1743786"/>
          </a:xfrm>
          <a:prstGeom prst="arc">
            <a:avLst>
              <a:gd name="adj1" fmla="val 16211550"/>
              <a:gd name="adj2" fmla="val 5391112"/>
            </a:avLst>
          </a:prstGeom>
          <a:ln w="22225">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20" name="Arc 19">
            <a:extLst>
              <a:ext uri="{FF2B5EF4-FFF2-40B4-BE49-F238E27FC236}">
                <a16:creationId xmlns:a16="http://schemas.microsoft.com/office/drawing/2014/main" id="{A0E7A07B-4CF4-E1BF-9E0B-D4D00B24D261}"/>
              </a:ext>
            </a:extLst>
          </p:cNvPr>
          <p:cNvSpPr/>
          <p:nvPr/>
        </p:nvSpPr>
        <p:spPr>
          <a:xfrm rot="1140000">
            <a:off x="8569568" y="2366430"/>
            <a:ext cx="347928" cy="1952092"/>
          </a:xfrm>
          <a:prstGeom prst="arc">
            <a:avLst>
              <a:gd name="adj1" fmla="val 15955398"/>
              <a:gd name="adj2" fmla="val 5391112"/>
            </a:avLst>
          </a:prstGeom>
          <a:ln w="22225">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47" name="TextBox 46">
            <a:extLst>
              <a:ext uri="{FF2B5EF4-FFF2-40B4-BE49-F238E27FC236}">
                <a16:creationId xmlns:a16="http://schemas.microsoft.com/office/drawing/2014/main" id="{B3D6F55C-F942-A18D-4CB1-5623A06BB5FA}"/>
              </a:ext>
            </a:extLst>
          </p:cNvPr>
          <p:cNvSpPr txBox="1"/>
          <p:nvPr/>
        </p:nvSpPr>
        <p:spPr>
          <a:xfrm>
            <a:off x="8867085" y="139700"/>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One</a:t>
            </a:r>
            <a:endParaRPr lang="en-US" b="1"/>
          </a:p>
        </p:txBody>
      </p:sp>
      <p:pic>
        <p:nvPicPr>
          <p:cNvPr id="49" name="Picture 48" descr="Old Open Book Clipart Vector Images ...">
            <a:extLst>
              <a:ext uri="{FF2B5EF4-FFF2-40B4-BE49-F238E27FC236}">
                <a16:creationId xmlns:a16="http://schemas.microsoft.com/office/drawing/2014/main" id="{BAE1B1EF-76F3-A844-F9F4-D91B3B93A113}"/>
              </a:ext>
            </a:extLst>
          </p:cNvPr>
          <p:cNvPicPr>
            <a:picLocks noChangeAspect="1"/>
          </p:cNvPicPr>
          <p:nvPr/>
        </p:nvPicPr>
        <p:blipFill>
          <a:blip r:embed="rId6"/>
          <a:stretch>
            <a:fillRect/>
          </a:stretch>
        </p:blipFill>
        <p:spPr>
          <a:xfrm>
            <a:off x="8479371" y="821443"/>
            <a:ext cx="723900" cy="381000"/>
          </a:xfrm>
          <a:prstGeom prst="rect">
            <a:avLst/>
          </a:prstGeom>
        </p:spPr>
      </p:pic>
      <p:pic>
        <p:nvPicPr>
          <p:cNvPr id="51" name="Picture 50" descr="Stylish Pen Clip Art at Clker.com ...">
            <a:extLst>
              <a:ext uri="{FF2B5EF4-FFF2-40B4-BE49-F238E27FC236}">
                <a16:creationId xmlns:a16="http://schemas.microsoft.com/office/drawing/2014/main" id="{1A7DAAC0-1126-7A08-9CEA-E573EBA0701B}"/>
              </a:ext>
            </a:extLst>
          </p:cNvPr>
          <p:cNvPicPr>
            <a:picLocks noChangeAspect="1"/>
          </p:cNvPicPr>
          <p:nvPr/>
        </p:nvPicPr>
        <p:blipFill>
          <a:blip r:embed="rId7"/>
          <a:stretch>
            <a:fillRect/>
          </a:stretch>
        </p:blipFill>
        <p:spPr>
          <a:xfrm>
            <a:off x="8924698" y="1654346"/>
            <a:ext cx="483961" cy="436337"/>
          </a:xfrm>
          <a:prstGeom prst="rect">
            <a:avLst/>
          </a:prstGeom>
        </p:spPr>
      </p:pic>
      <p:sp>
        <p:nvSpPr>
          <p:cNvPr id="52" name="TextBox 51">
            <a:extLst>
              <a:ext uri="{FF2B5EF4-FFF2-40B4-BE49-F238E27FC236}">
                <a16:creationId xmlns:a16="http://schemas.microsoft.com/office/drawing/2014/main" id="{F732B096-E2B2-EF46-7044-4F3013FCE100}"/>
              </a:ext>
            </a:extLst>
          </p:cNvPr>
          <p:cNvSpPr txBox="1"/>
          <p:nvPr/>
        </p:nvSpPr>
        <p:spPr>
          <a:xfrm>
            <a:off x="127175" y="3974663"/>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Two</a:t>
            </a:r>
            <a:endParaRPr lang="en-US" b="1" dirty="0"/>
          </a:p>
        </p:txBody>
      </p:sp>
      <p:pic>
        <p:nvPicPr>
          <p:cNvPr id="15" name="Picture 14" descr="Old Open Book Clipart Vector Images ...">
            <a:extLst>
              <a:ext uri="{FF2B5EF4-FFF2-40B4-BE49-F238E27FC236}">
                <a16:creationId xmlns:a16="http://schemas.microsoft.com/office/drawing/2014/main" id="{B67864A9-2C38-896C-76EA-96C6AA700FEB}"/>
              </a:ext>
            </a:extLst>
          </p:cNvPr>
          <p:cNvPicPr>
            <a:picLocks noChangeAspect="1"/>
          </p:cNvPicPr>
          <p:nvPr/>
        </p:nvPicPr>
        <p:blipFill>
          <a:blip r:embed="rId6"/>
          <a:stretch>
            <a:fillRect/>
          </a:stretch>
        </p:blipFill>
        <p:spPr>
          <a:xfrm>
            <a:off x="127097" y="4977665"/>
            <a:ext cx="723900" cy="381000"/>
          </a:xfrm>
          <a:prstGeom prst="rect">
            <a:avLst/>
          </a:prstGeom>
        </p:spPr>
      </p:pic>
      <p:pic>
        <p:nvPicPr>
          <p:cNvPr id="25" name="Picture 24" descr="Stylish Pen Clip Art at Clker.com ...">
            <a:extLst>
              <a:ext uri="{FF2B5EF4-FFF2-40B4-BE49-F238E27FC236}">
                <a16:creationId xmlns:a16="http://schemas.microsoft.com/office/drawing/2014/main" id="{A7D16BCE-EEEC-746F-7E7E-663AC3BA7039}"/>
              </a:ext>
            </a:extLst>
          </p:cNvPr>
          <p:cNvPicPr>
            <a:picLocks noChangeAspect="1"/>
          </p:cNvPicPr>
          <p:nvPr/>
        </p:nvPicPr>
        <p:blipFill>
          <a:blip r:embed="rId7"/>
          <a:stretch>
            <a:fillRect/>
          </a:stretch>
        </p:blipFill>
        <p:spPr>
          <a:xfrm>
            <a:off x="255151" y="5734407"/>
            <a:ext cx="483961" cy="436337"/>
          </a:xfrm>
          <a:prstGeom prst="rect">
            <a:avLst/>
          </a:prstGeom>
        </p:spPr>
      </p:pic>
      <p:sp>
        <p:nvSpPr>
          <p:cNvPr id="33" name="TextBox 32">
            <a:extLst>
              <a:ext uri="{FF2B5EF4-FFF2-40B4-BE49-F238E27FC236}">
                <a16:creationId xmlns:a16="http://schemas.microsoft.com/office/drawing/2014/main" id="{A84EE2BB-5233-62B3-4093-42EAB35280AB}"/>
              </a:ext>
            </a:extLst>
          </p:cNvPr>
          <p:cNvSpPr txBox="1"/>
          <p:nvPr/>
        </p:nvSpPr>
        <p:spPr>
          <a:xfrm>
            <a:off x="8847625" y="4451058"/>
            <a:ext cx="3153363" cy="2769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Assessment Point Three</a:t>
            </a:r>
            <a:endParaRPr lang="en-US" b="1" dirty="0"/>
          </a:p>
        </p:txBody>
      </p:sp>
      <p:sp>
        <p:nvSpPr>
          <p:cNvPr id="46" name="TextBox 45">
            <a:extLst>
              <a:ext uri="{FF2B5EF4-FFF2-40B4-BE49-F238E27FC236}">
                <a16:creationId xmlns:a16="http://schemas.microsoft.com/office/drawing/2014/main" id="{81AE194F-96CE-80CF-BE77-B88DA7864E8E}"/>
              </a:ext>
            </a:extLst>
          </p:cNvPr>
          <p:cNvSpPr txBox="1"/>
          <p:nvPr/>
        </p:nvSpPr>
        <p:spPr>
          <a:xfrm>
            <a:off x="9284662" y="660462"/>
            <a:ext cx="283029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ea typeface="Calibri"/>
                <a:cs typeface="Calibri"/>
              </a:rPr>
              <a:t>English Literature Paper One (A Christmas Carol or The Strange Case of Dr Jekyll and Mr. Hyde ONLY)</a:t>
            </a:r>
          </a:p>
          <a:p>
            <a:r>
              <a:rPr lang="en-US" sz="1200" dirty="0">
                <a:latin typeface="Calibri"/>
                <a:ea typeface="Calibri"/>
                <a:cs typeface="Calibri"/>
              </a:rPr>
              <a:t>English Literature Paper Two</a:t>
            </a:r>
          </a:p>
        </p:txBody>
      </p:sp>
      <p:sp>
        <p:nvSpPr>
          <p:cNvPr id="50" name="TextBox 49">
            <a:extLst>
              <a:ext uri="{FF2B5EF4-FFF2-40B4-BE49-F238E27FC236}">
                <a16:creationId xmlns:a16="http://schemas.microsoft.com/office/drawing/2014/main" id="{5F65E094-AC3B-7B4D-FD79-14794195AA45}"/>
              </a:ext>
            </a:extLst>
          </p:cNvPr>
          <p:cNvSpPr txBox="1"/>
          <p:nvPr/>
        </p:nvSpPr>
        <p:spPr>
          <a:xfrm>
            <a:off x="670875" y="4454336"/>
            <a:ext cx="23772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March Mock Exams</a:t>
            </a:r>
          </a:p>
        </p:txBody>
      </p:sp>
      <p:sp>
        <p:nvSpPr>
          <p:cNvPr id="39" name="TextBox 38">
            <a:extLst>
              <a:ext uri="{FF2B5EF4-FFF2-40B4-BE49-F238E27FC236}">
                <a16:creationId xmlns:a16="http://schemas.microsoft.com/office/drawing/2014/main" id="{49BDD16D-C56F-0B56-8105-32B29105A421}"/>
              </a:ext>
            </a:extLst>
          </p:cNvPr>
          <p:cNvSpPr txBox="1"/>
          <p:nvPr/>
        </p:nvSpPr>
        <p:spPr>
          <a:xfrm>
            <a:off x="8872380" y="4969784"/>
            <a:ext cx="26449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alibri"/>
                <a:ea typeface="Calibri"/>
                <a:cs typeface="Calibri"/>
              </a:rPr>
              <a:t>GCSE Exams completed!</a:t>
            </a:r>
            <a:endParaRPr lang="en-US" dirty="0"/>
          </a:p>
        </p:txBody>
      </p:sp>
      <p:sp>
        <p:nvSpPr>
          <p:cNvPr id="34" name="TextBox 33">
            <a:extLst>
              <a:ext uri="{FF2B5EF4-FFF2-40B4-BE49-F238E27FC236}">
                <a16:creationId xmlns:a16="http://schemas.microsoft.com/office/drawing/2014/main" id="{EAF3D746-5EDD-1C8D-A325-2C1802A86610}"/>
              </a:ext>
            </a:extLst>
          </p:cNvPr>
          <p:cNvSpPr txBox="1"/>
          <p:nvPr/>
        </p:nvSpPr>
        <p:spPr>
          <a:xfrm>
            <a:off x="128143" y="2108082"/>
            <a:ext cx="260714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In Year 11 you will conclude your study of literature with Shakespeare's </a:t>
            </a:r>
            <a:r>
              <a:rPr lang="en-US" sz="1400" i="1" dirty="0">
                <a:latin typeface="Calibri"/>
                <a:ea typeface="Calibri"/>
                <a:cs typeface="Calibri"/>
              </a:rPr>
              <a:t>Macbeth </a:t>
            </a:r>
            <a:r>
              <a:rPr lang="en-US" sz="1400" dirty="0">
                <a:latin typeface="Calibri"/>
                <a:ea typeface="Calibri"/>
                <a:cs typeface="Calibri"/>
              </a:rPr>
              <a:t>and the final poems which focus on war. You will begin revision and exam preparation.</a:t>
            </a:r>
          </a:p>
        </p:txBody>
      </p:sp>
      <p:sp>
        <p:nvSpPr>
          <p:cNvPr id="14" name="TextBox 13">
            <a:extLst>
              <a:ext uri="{FF2B5EF4-FFF2-40B4-BE49-F238E27FC236}">
                <a16:creationId xmlns:a16="http://schemas.microsoft.com/office/drawing/2014/main" id="{4258C66E-52C2-7BF7-D062-640654E408E7}"/>
              </a:ext>
            </a:extLst>
          </p:cNvPr>
          <p:cNvSpPr txBox="1"/>
          <p:nvPr/>
        </p:nvSpPr>
        <p:spPr>
          <a:xfrm>
            <a:off x="859822" y="4974375"/>
            <a:ext cx="25449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English Literature Paper One</a:t>
            </a:r>
            <a:endParaRPr lang="en-US" sz="1400">
              <a:latin typeface="Calibri"/>
              <a:ea typeface="Calibri"/>
              <a:cs typeface="Calibri"/>
            </a:endParaRPr>
          </a:p>
          <a:p>
            <a:r>
              <a:rPr lang="en-US" sz="1400" dirty="0">
                <a:latin typeface="Calibri"/>
                <a:ea typeface="Calibri"/>
                <a:cs typeface="Calibri"/>
              </a:rPr>
              <a:t>English Literature Paper Two</a:t>
            </a:r>
            <a:endParaRPr lang="en-US" dirty="0">
              <a:latin typeface="Calibri"/>
              <a:ea typeface="Calibri"/>
              <a:cs typeface="Calibri"/>
            </a:endParaRPr>
          </a:p>
        </p:txBody>
      </p:sp>
      <p:sp>
        <p:nvSpPr>
          <p:cNvPr id="22" name="TextBox 21">
            <a:extLst>
              <a:ext uri="{FF2B5EF4-FFF2-40B4-BE49-F238E27FC236}">
                <a16:creationId xmlns:a16="http://schemas.microsoft.com/office/drawing/2014/main" id="{C45C6A0E-51DA-867E-709A-44006C4A71C2}"/>
              </a:ext>
            </a:extLst>
          </p:cNvPr>
          <p:cNvSpPr txBox="1"/>
          <p:nvPr/>
        </p:nvSpPr>
        <p:spPr>
          <a:xfrm>
            <a:off x="9502247" y="1714211"/>
            <a:ext cx="25670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English Language Paper One</a:t>
            </a:r>
          </a:p>
        </p:txBody>
      </p:sp>
      <p:sp>
        <p:nvSpPr>
          <p:cNvPr id="23" name="TextBox 22">
            <a:extLst>
              <a:ext uri="{FF2B5EF4-FFF2-40B4-BE49-F238E27FC236}">
                <a16:creationId xmlns:a16="http://schemas.microsoft.com/office/drawing/2014/main" id="{21C039B3-82A2-9D74-55CB-DEB5B13A282D}"/>
              </a:ext>
            </a:extLst>
          </p:cNvPr>
          <p:cNvSpPr txBox="1"/>
          <p:nvPr/>
        </p:nvSpPr>
        <p:spPr>
          <a:xfrm>
            <a:off x="859822" y="5746672"/>
            <a:ext cx="25449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a:ea typeface="Calibri"/>
                <a:cs typeface="Calibri"/>
              </a:rPr>
              <a:t>English Language Paper One</a:t>
            </a:r>
            <a:endParaRPr lang="en-US">
              <a:latin typeface="Aptos" panose="020B0004020202020204"/>
              <a:ea typeface="Calibri"/>
              <a:cs typeface="Calibri"/>
            </a:endParaRPr>
          </a:p>
          <a:p>
            <a:r>
              <a:rPr lang="en-US" sz="1400" dirty="0">
                <a:latin typeface="Calibri"/>
                <a:ea typeface="Calibri"/>
                <a:cs typeface="Calibri"/>
              </a:rPr>
              <a:t>English Language Paper Two</a:t>
            </a:r>
          </a:p>
        </p:txBody>
      </p:sp>
      <p:pic>
        <p:nvPicPr>
          <p:cNvPr id="35" name="Picture 34" descr="Star Images – Browse 12,310,028 Stock ...">
            <a:extLst>
              <a:ext uri="{FF2B5EF4-FFF2-40B4-BE49-F238E27FC236}">
                <a16:creationId xmlns:a16="http://schemas.microsoft.com/office/drawing/2014/main" id="{2E3B9714-C1BE-3344-A91C-C22EA3E6D5B1}"/>
              </a:ext>
            </a:extLst>
          </p:cNvPr>
          <p:cNvPicPr>
            <a:picLocks noChangeAspect="1"/>
          </p:cNvPicPr>
          <p:nvPr/>
        </p:nvPicPr>
        <p:blipFill>
          <a:blip r:embed="rId8"/>
          <a:stretch>
            <a:fillRect/>
          </a:stretch>
        </p:blipFill>
        <p:spPr>
          <a:xfrm>
            <a:off x="11195350" y="4806906"/>
            <a:ext cx="819409" cy="642296"/>
          </a:xfrm>
          <a:prstGeom prst="rect">
            <a:avLst/>
          </a:prstGeom>
        </p:spPr>
      </p:pic>
      <p:pic>
        <p:nvPicPr>
          <p:cNvPr id="37" name="Picture 36" descr="Macbeth eBook by William Shakespeare ...">
            <a:extLst>
              <a:ext uri="{FF2B5EF4-FFF2-40B4-BE49-F238E27FC236}">
                <a16:creationId xmlns:a16="http://schemas.microsoft.com/office/drawing/2014/main" id="{70473DE1-9092-C8DE-1105-8407FE5727D5}"/>
              </a:ext>
            </a:extLst>
          </p:cNvPr>
          <p:cNvPicPr>
            <a:picLocks noChangeAspect="1"/>
          </p:cNvPicPr>
          <p:nvPr/>
        </p:nvPicPr>
        <p:blipFill>
          <a:blip r:embed="rId9"/>
          <a:stretch>
            <a:fillRect/>
          </a:stretch>
        </p:blipFill>
        <p:spPr>
          <a:xfrm>
            <a:off x="2928938" y="1047622"/>
            <a:ext cx="1257557" cy="1786839"/>
          </a:xfrm>
          <a:prstGeom prst="rect">
            <a:avLst/>
          </a:prstGeom>
        </p:spPr>
      </p:pic>
      <p:pic>
        <p:nvPicPr>
          <p:cNvPr id="40" name="Picture 39" descr="How the 'Macbeth' Witches Drive the ...">
            <a:extLst>
              <a:ext uri="{FF2B5EF4-FFF2-40B4-BE49-F238E27FC236}">
                <a16:creationId xmlns:a16="http://schemas.microsoft.com/office/drawing/2014/main" id="{48037623-68BA-CFE7-757A-402EC58F2268}"/>
              </a:ext>
            </a:extLst>
          </p:cNvPr>
          <p:cNvPicPr>
            <a:picLocks noChangeAspect="1"/>
          </p:cNvPicPr>
          <p:nvPr/>
        </p:nvPicPr>
        <p:blipFill>
          <a:blip r:embed="rId10"/>
          <a:stretch>
            <a:fillRect/>
          </a:stretch>
        </p:blipFill>
        <p:spPr>
          <a:xfrm>
            <a:off x="3911042" y="992273"/>
            <a:ext cx="1507268" cy="1001672"/>
          </a:xfrm>
          <a:prstGeom prst="rect">
            <a:avLst/>
          </a:prstGeom>
        </p:spPr>
      </p:pic>
      <p:pic>
        <p:nvPicPr>
          <p:cNvPr id="42" name="Picture 41" descr="WASH YOUR HANDS LIKE YOU'RE LADY ...">
            <a:extLst>
              <a:ext uri="{FF2B5EF4-FFF2-40B4-BE49-F238E27FC236}">
                <a16:creationId xmlns:a16="http://schemas.microsoft.com/office/drawing/2014/main" id="{339FEAF5-A3FC-61C3-0A28-195237EB595F}"/>
              </a:ext>
            </a:extLst>
          </p:cNvPr>
          <p:cNvPicPr>
            <a:picLocks noChangeAspect="1"/>
          </p:cNvPicPr>
          <p:nvPr/>
        </p:nvPicPr>
        <p:blipFill>
          <a:blip r:embed="rId11"/>
          <a:stretch>
            <a:fillRect/>
          </a:stretch>
        </p:blipFill>
        <p:spPr>
          <a:xfrm>
            <a:off x="4159465" y="1873464"/>
            <a:ext cx="1257558" cy="1154586"/>
          </a:xfrm>
          <a:prstGeom prst="rect">
            <a:avLst/>
          </a:prstGeom>
        </p:spPr>
      </p:pic>
      <p:pic>
        <p:nvPicPr>
          <p:cNvPr id="53" name="Picture 52" descr="Scotland Forever! - Wikipedia">
            <a:extLst>
              <a:ext uri="{FF2B5EF4-FFF2-40B4-BE49-F238E27FC236}">
                <a16:creationId xmlns:a16="http://schemas.microsoft.com/office/drawing/2014/main" id="{639E6430-574D-3ECE-4A36-FF491245AD08}"/>
              </a:ext>
            </a:extLst>
          </p:cNvPr>
          <p:cNvPicPr>
            <a:picLocks noChangeAspect="1"/>
          </p:cNvPicPr>
          <p:nvPr/>
        </p:nvPicPr>
        <p:blipFill>
          <a:blip r:embed="rId12"/>
          <a:stretch>
            <a:fillRect/>
          </a:stretch>
        </p:blipFill>
        <p:spPr>
          <a:xfrm>
            <a:off x="5353049" y="1112108"/>
            <a:ext cx="1866901" cy="998838"/>
          </a:xfrm>
          <a:prstGeom prst="rect">
            <a:avLst/>
          </a:prstGeom>
        </p:spPr>
      </p:pic>
      <p:pic>
        <p:nvPicPr>
          <p:cNvPr id="58" name="Picture 57" descr="The Soul-Haunted War Poet Wilfred Owen ...">
            <a:extLst>
              <a:ext uri="{FF2B5EF4-FFF2-40B4-BE49-F238E27FC236}">
                <a16:creationId xmlns:a16="http://schemas.microsoft.com/office/drawing/2014/main" id="{32A0CFBF-C152-EC20-CFE3-DECF3B4F106D}"/>
              </a:ext>
            </a:extLst>
          </p:cNvPr>
          <p:cNvPicPr>
            <a:picLocks noChangeAspect="1"/>
          </p:cNvPicPr>
          <p:nvPr/>
        </p:nvPicPr>
        <p:blipFill>
          <a:blip r:embed="rId13"/>
          <a:stretch>
            <a:fillRect/>
          </a:stretch>
        </p:blipFill>
        <p:spPr>
          <a:xfrm>
            <a:off x="6885546" y="1082374"/>
            <a:ext cx="974640" cy="1542279"/>
          </a:xfrm>
          <a:prstGeom prst="rect">
            <a:avLst/>
          </a:prstGeom>
        </p:spPr>
      </p:pic>
      <p:pic>
        <p:nvPicPr>
          <p:cNvPr id="60" name="Picture 59" descr="AQA Power and Conflict: Bayonet Charge">
            <a:extLst>
              <a:ext uri="{FF2B5EF4-FFF2-40B4-BE49-F238E27FC236}">
                <a16:creationId xmlns:a16="http://schemas.microsoft.com/office/drawing/2014/main" id="{8E5ABF27-7639-B731-DABC-A8078AEB62F8}"/>
              </a:ext>
            </a:extLst>
          </p:cNvPr>
          <p:cNvPicPr>
            <a:picLocks noChangeAspect="1"/>
          </p:cNvPicPr>
          <p:nvPr/>
        </p:nvPicPr>
        <p:blipFill>
          <a:blip r:embed="rId14"/>
          <a:stretch>
            <a:fillRect/>
          </a:stretch>
        </p:blipFill>
        <p:spPr>
          <a:xfrm>
            <a:off x="6543159" y="1998318"/>
            <a:ext cx="979790" cy="1265282"/>
          </a:xfrm>
          <a:prstGeom prst="rect">
            <a:avLst/>
          </a:prstGeom>
        </p:spPr>
      </p:pic>
      <p:pic>
        <p:nvPicPr>
          <p:cNvPr id="61" name="Picture 60" descr="Storm on the Island and The Prelude ...">
            <a:extLst>
              <a:ext uri="{FF2B5EF4-FFF2-40B4-BE49-F238E27FC236}">
                <a16:creationId xmlns:a16="http://schemas.microsoft.com/office/drawing/2014/main" id="{24D1BBEF-0EED-F5C6-E3D3-6D9C63F71BD8}"/>
              </a:ext>
            </a:extLst>
          </p:cNvPr>
          <p:cNvPicPr>
            <a:picLocks noChangeAspect="1"/>
          </p:cNvPicPr>
          <p:nvPr/>
        </p:nvPicPr>
        <p:blipFill>
          <a:blip r:embed="rId15"/>
          <a:stretch>
            <a:fillRect/>
          </a:stretch>
        </p:blipFill>
        <p:spPr>
          <a:xfrm>
            <a:off x="5170016" y="1970774"/>
            <a:ext cx="1512159" cy="774615"/>
          </a:xfrm>
          <a:prstGeom prst="rect">
            <a:avLst/>
          </a:prstGeom>
        </p:spPr>
      </p:pic>
      <p:pic>
        <p:nvPicPr>
          <p:cNvPr id="65" name="Picture 64" descr="revision-friendly environment ...">
            <a:extLst>
              <a:ext uri="{FF2B5EF4-FFF2-40B4-BE49-F238E27FC236}">
                <a16:creationId xmlns:a16="http://schemas.microsoft.com/office/drawing/2014/main" id="{8E02B987-A1C0-A031-9C56-38ED3FE3535B}"/>
              </a:ext>
            </a:extLst>
          </p:cNvPr>
          <p:cNvPicPr>
            <a:picLocks noChangeAspect="1"/>
          </p:cNvPicPr>
          <p:nvPr/>
        </p:nvPicPr>
        <p:blipFill>
          <a:blip r:embed="rId16"/>
          <a:stretch>
            <a:fillRect/>
          </a:stretch>
        </p:blipFill>
        <p:spPr>
          <a:xfrm>
            <a:off x="4413935" y="3559518"/>
            <a:ext cx="2015182" cy="1201181"/>
          </a:xfrm>
          <a:prstGeom prst="rect">
            <a:avLst/>
          </a:prstGeom>
        </p:spPr>
      </p:pic>
    </p:spTree>
    <p:extLst>
      <p:ext uri="{BB962C8B-B14F-4D97-AF65-F5344CB8AC3E}">
        <p14:creationId xmlns:p14="http://schemas.microsoft.com/office/powerpoint/2010/main" val="664123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    English - Learning Journey – Year 7</vt:lpstr>
      <vt:lpstr>    English - Learning Journey – Year 8</vt:lpstr>
      <vt:lpstr>    English - Learning Journey – Year 9</vt:lpstr>
      <vt:lpstr>    English - Learning Journey – Year 10</vt:lpstr>
      <vt:lpstr>    English - Learning Journey – Year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975</cp:revision>
  <dcterms:created xsi:type="dcterms:W3CDTF">2013-07-15T20:26:40Z</dcterms:created>
  <dcterms:modified xsi:type="dcterms:W3CDTF">2024-09-06T06:57:12Z</dcterms:modified>
</cp:coreProperties>
</file>