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  <p:sldMasterId id="2147483703" r:id="rId5"/>
    <p:sldMasterId id="2147483692" r:id="rId6"/>
  </p:sldMasterIdLst>
  <p:notesMasterIdLst>
    <p:notesMasterId r:id="rId14"/>
  </p:notesMasterIdLst>
  <p:sldIdLst>
    <p:sldId id="353" r:id="rId7"/>
    <p:sldId id="357" r:id="rId8"/>
    <p:sldId id="358" r:id="rId9"/>
    <p:sldId id="359" r:id="rId10"/>
    <p:sldId id="360" r:id="rId11"/>
    <p:sldId id="362" r:id="rId12"/>
    <p:sldId id="3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61F"/>
    <a:srgbClr val="398A9E"/>
    <a:srgbClr val="E8C25C"/>
    <a:srgbClr val="00B09B"/>
    <a:srgbClr val="CC3399"/>
    <a:srgbClr val="2B323B"/>
    <a:srgbClr val="F0EEEF"/>
    <a:srgbClr val="0D95BC"/>
    <a:srgbClr val="6C2B43"/>
    <a:srgbClr val="7B0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26DDC-D44E-48B7-81F7-CFDF422834E7}" v="18" dt="2024-03-15T10:00:43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1" autoAdjust="0"/>
    <p:restoredTop sz="96433" autoAdjust="0"/>
  </p:normalViewPr>
  <p:slideViewPr>
    <p:cSldViewPr snapToGrid="0" showGuides="1">
      <p:cViewPr varScale="1">
        <p:scale>
          <a:sx n="110" d="100"/>
          <a:sy n="110" d="100"/>
        </p:scale>
        <p:origin x="127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3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70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5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59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83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5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9433981" y="1"/>
            <a:ext cx="1647523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>
                  <a:solidFill>
                    <a:schemeClr val="accent2">
                      <a:lumMod val="50000"/>
                    </a:scheme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F03BF9FD-DA0F-4739-9B69-0A2D712E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69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F4C143-2DE4-4A59-9225-C44B17F8F99F}"/>
              </a:ext>
            </a:extLst>
          </p:cNvPr>
          <p:cNvGrpSpPr/>
          <p:nvPr userDrawn="1"/>
        </p:nvGrpSpPr>
        <p:grpSpPr>
          <a:xfrm>
            <a:off x="9433981" y="1"/>
            <a:ext cx="1647523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F35CDF3A-32A4-4944-8471-5618C2895CD6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>
                  <a:solidFill>
                    <a:schemeClr val="accent2">
                      <a:lumMod val="50000"/>
                    </a:scheme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C6B6273-908A-4447-8576-D3C552545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892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5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3" y="3071723"/>
            <a:ext cx="5046133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673959" y="5982900"/>
            <a:ext cx="379607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A5CD00"/>
                </a:solidFill>
              </a:rPr>
              <a:t>T</a:t>
            </a:r>
            <a:r>
              <a:rPr lang="en-US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dirty="0">
              <a:solidFill>
                <a:srgbClr val="A5CD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459936" y="2633133"/>
            <a:ext cx="222413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ffectLst/>
              </a:rPr>
              <a:t>Designed</a:t>
            </a:r>
            <a:r>
              <a:rPr lang="en-US" baseline="0">
                <a:solidFill>
                  <a:schemeClr val="bg1"/>
                </a:solidFill>
                <a:effectLst/>
              </a:rPr>
              <a:t> with         by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Freeform 290"/>
          <p:cNvSpPr/>
          <p:nvPr userDrawn="1"/>
        </p:nvSpPr>
        <p:spPr>
          <a:xfrm>
            <a:off x="4977441" y="2705803"/>
            <a:ext cx="261456" cy="223991"/>
          </a:xfrm>
          <a:custGeom>
            <a:avLst/>
            <a:gdLst/>
            <a:ahLst/>
            <a:cxnLst/>
            <a:rect l="l" t="t" r="r" b="b"/>
            <a:pathLst>
              <a:path w="504825" h="432707">
                <a:moveTo>
                  <a:pt x="134658" y="0"/>
                </a:moveTo>
                <a:cubicBezTo>
                  <a:pt x="146301" y="0"/>
                  <a:pt x="158180" y="2019"/>
                  <a:pt x="170294" y="6057"/>
                </a:cubicBezTo>
                <a:cubicBezTo>
                  <a:pt x="182407" y="10095"/>
                  <a:pt x="193676" y="15541"/>
                  <a:pt x="204099" y="22396"/>
                </a:cubicBezTo>
                <a:cubicBezTo>
                  <a:pt x="214522" y="29251"/>
                  <a:pt x="223490" y="35683"/>
                  <a:pt x="231002" y="41693"/>
                </a:cubicBezTo>
                <a:cubicBezTo>
                  <a:pt x="238514" y="47703"/>
                  <a:pt x="245652" y="54088"/>
                  <a:pt x="252412" y="60849"/>
                </a:cubicBezTo>
                <a:cubicBezTo>
                  <a:pt x="259174" y="54088"/>
                  <a:pt x="266310" y="47703"/>
                  <a:pt x="273823" y="41693"/>
                </a:cubicBezTo>
                <a:cubicBezTo>
                  <a:pt x="281334" y="35683"/>
                  <a:pt x="290303" y="29251"/>
                  <a:pt x="300726" y="22396"/>
                </a:cubicBezTo>
                <a:cubicBezTo>
                  <a:pt x="311149" y="15541"/>
                  <a:pt x="322417" y="10095"/>
                  <a:pt x="334531" y="6057"/>
                </a:cubicBezTo>
                <a:cubicBezTo>
                  <a:pt x="346645" y="2019"/>
                  <a:pt x="358524" y="0"/>
                  <a:pt x="370167" y="0"/>
                </a:cubicBezTo>
                <a:cubicBezTo>
                  <a:pt x="412236" y="0"/>
                  <a:pt x="445197" y="11644"/>
                  <a:pt x="469048" y="34932"/>
                </a:cubicBezTo>
                <a:cubicBezTo>
                  <a:pt x="492899" y="58220"/>
                  <a:pt x="504825" y="90523"/>
                  <a:pt x="504825" y="131840"/>
                </a:cubicBezTo>
                <a:cubicBezTo>
                  <a:pt x="504825" y="173346"/>
                  <a:pt x="483321" y="215602"/>
                  <a:pt x="440313" y="258610"/>
                </a:cubicBezTo>
                <a:lnTo>
                  <a:pt x="264807" y="427636"/>
                </a:lnTo>
                <a:cubicBezTo>
                  <a:pt x="261427" y="431017"/>
                  <a:pt x="257295" y="432707"/>
                  <a:pt x="252412" y="432707"/>
                </a:cubicBezTo>
                <a:cubicBezTo>
                  <a:pt x="247529" y="432707"/>
                  <a:pt x="243398" y="431017"/>
                  <a:pt x="240018" y="427636"/>
                </a:cubicBezTo>
                <a:lnTo>
                  <a:pt x="64230" y="258047"/>
                </a:lnTo>
                <a:cubicBezTo>
                  <a:pt x="62351" y="256544"/>
                  <a:pt x="59770" y="254103"/>
                  <a:pt x="56482" y="250722"/>
                </a:cubicBezTo>
                <a:cubicBezTo>
                  <a:pt x="53196" y="247342"/>
                  <a:pt x="47984" y="241191"/>
                  <a:pt x="40848" y="232270"/>
                </a:cubicBezTo>
                <a:cubicBezTo>
                  <a:pt x="33712" y="223349"/>
                  <a:pt x="27326" y="214194"/>
                  <a:pt x="21692" y="204803"/>
                </a:cubicBezTo>
                <a:cubicBezTo>
                  <a:pt x="16057" y="195413"/>
                  <a:pt x="11035" y="184051"/>
                  <a:pt x="6620" y="170717"/>
                </a:cubicBezTo>
                <a:cubicBezTo>
                  <a:pt x="2207" y="157382"/>
                  <a:pt x="0" y="144423"/>
                  <a:pt x="0" y="131840"/>
                </a:cubicBezTo>
                <a:cubicBezTo>
                  <a:pt x="0" y="90523"/>
                  <a:pt x="11926" y="58220"/>
                  <a:pt x="35777" y="34932"/>
                </a:cubicBezTo>
                <a:cubicBezTo>
                  <a:pt x="59629" y="11644"/>
                  <a:pt x="92588" y="0"/>
                  <a:pt x="134658" y="0"/>
                </a:cubicBezTo>
                <a:close/>
              </a:path>
            </a:pathLst>
          </a:custGeom>
          <a:solidFill>
            <a:srgbClr val="D90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04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esentationgo.com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55134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65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942A-26CB-4FC8-A61F-ED7BAF06B75B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6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567" y="334971"/>
            <a:ext cx="6159605" cy="739056"/>
          </a:xfrm>
        </p:spPr>
        <p:txBody>
          <a:bodyPr lIns="91440" tIns="45720" rIns="0" bIns="45720" anchor="t">
            <a:noAutofit/>
          </a:bodyPr>
          <a:lstStyle/>
          <a:p>
            <a:r>
              <a:rPr lang="en-US" sz="2800" dirty="0" err="1">
                <a:solidFill>
                  <a:srgbClr val="CC3399"/>
                </a:solidFill>
                <a:latin typeface="Segoe UI Black"/>
                <a:ea typeface="Segoe UI Black"/>
              </a:rPr>
              <a:t>Maths</a:t>
            </a:r>
            <a:r>
              <a:rPr lang="en-US" sz="2800" dirty="0">
                <a:solidFill>
                  <a:srgbClr val="CC3399"/>
                </a:solidFill>
                <a:latin typeface="Segoe UI Black"/>
                <a:ea typeface="Segoe UI Black"/>
              </a:rPr>
              <a:t> - </a:t>
            </a:r>
            <a:r>
              <a:rPr lang="en-US" sz="2800" dirty="0">
                <a:latin typeface="Segoe UI Black"/>
                <a:ea typeface="Segoe UI Black"/>
              </a:rPr>
              <a:t>Learning Journey – Year 7</a:t>
            </a:r>
            <a:endParaRPr lang="en-U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2EA65C-CA1F-40C5-83BE-64F3E9AB33AA}"/>
              </a:ext>
            </a:extLst>
          </p:cNvPr>
          <p:cNvGrpSpPr/>
          <p:nvPr/>
        </p:nvGrpSpPr>
        <p:grpSpPr>
          <a:xfrm>
            <a:off x="1001486" y="1676876"/>
            <a:ext cx="7716079" cy="4453966"/>
            <a:chOff x="2249359" y="2305589"/>
            <a:chExt cx="7728733" cy="28346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5DB897-F32F-412D-A261-6EC186631061}"/>
                </a:ext>
              </a:extLst>
            </p:cNvPr>
            <p:cNvGrpSpPr/>
            <p:nvPr/>
          </p:nvGrpSpPr>
          <p:grpSpPr>
            <a:xfrm>
              <a:off x="2249359" y="2305589"/>
              <a:ext cx="7728733" cy="2834645"/>
              <a:chOff x="1475820" y="2305589"/>
              <a:chExt cx="7728733" cy="2834645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BA91558A-868E-4BAB-A985-3853974396E1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4E7EC504-D364-49F4-9BCD-39BD9340E988}"/>
                  </a:ext>
                </a:extLst>
              </p:cNvPr>
              <p:cNvSpPr/>
              <p:nvPr/>
            </p:nvSpPr>
            <p:spPr>
              <a:xfrm rot="10800000">
                <a:off x="3011873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CB72E78-9188-4053-B2B2-F2FB7A7193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5084" y="3722912"/>
                <a:ext cx="3245350" cy="4"/>
              </a:xfrm>
              <a:prstGeom prst="line">
                <a:avLst/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4E57699-59F1-4F0D-827E-E23691CF6BD8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86400" cy="0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70A1428-84CC-41EE-A06C-C0EFD78BCB89}"/>
                  </a:ext>
                </a:extLst>
              </p:cNvPr>
              <p:cNvCxnSpPr/>
              <p:nvPr/>
            </p:nvCxnSpPr>
            <p:spPr>
              <a:xfrm>
                <a:off x="1475820" y="2305589"/>
                <a:ext cx="5486400" cy="4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F295EA6-9373-4E6A-971B-1D1A52E16064}"/>
                </a:ext>
              </a:extLst>
            </p:cNvPr>
            <p:cNvGrpSpPr/>
            <p:nvPr/>
          </p:nvGrpSpPr>
          <p:grpSpPr>
            <a:xfrm>
              <a:off x="2249359" y="2305589"/>
              <a:ext cx="7646957" cy="2834645"/>
              <a:chOff x="1475820" y="2305589"/>
              <a:chExt cx="7646957" cy="2834645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F2E49456-4956-4891-9EE2-EE4551A71AFA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CCD3104B-4EC0-4732-976B-E61B97F1EEDD}"/>
                  </a:ext>
                </a:extLst>
              </p:cNvPr>
              <p:cNvSpPr/>
              <p:nvPr/>
            </p:nvSpPr>
            <p:spPr>
              <a:xfrm rot="10800000">
                <a:off x="2930098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655F35-FEEA-48D3-8653-958B1F07682E}"/>
                  </a:ext>
                </a:extLst>
              </p:cNvPr>
              <p:cNvCxnSpPr>
                <a:cxnSpLocks/>
                <a:endCxn id="28" idx="2"/>
              </p:cNvCxnSpPr>
              <p:nvPr/>
            </p:nvCxnSpPr>
            <p:spPr>
              <a:xfrm flipV="1">
                <a:off x="3685084" y="3722912"/>
                <a:ext cx="3211733" cy="7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66702A1-B247-4A57-80A9-A8B943239AC6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0462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513FD9F-1DD5-41DA-8405-8E73E998E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820" y="2305589"/>
                <a:ext cx="530691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F5E89C69-938A-4359-A9F2-6542877C2808}"/>
              </a:ext>
            </a:extLst>
          </p:cNvPr>
          <p:cNvSpPr/>
          <p:nvPr/>
        </p:nvSpPr>
        <p:spPr>
          <a:xfrm>
            <a:off x="361111" y="1323511"/>
            <a:ext cx="763571" cy="724138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Year 7</a:t>
            </a:r>
          </a:p>
        </p:txBody>
      </p:sp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F6E0E63C-FA09-811F-682D-EC7C86810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30" y="5273530"/>
            <a:ext cx="1395761" cy="1440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8A74D0F-B984-188D-221F-2A76F39AC968}"/>
              </a:ext>
            </a:extLst>
          </p:cNvPr>
          <p:cNvSpPr/>
          <p:nvPr/>
        </p:nvSpPr>
        <p:spPr>
          <a:xfrm>
            <a:off x="8265199" y="5744928"/>
            <a:ext cx="763571" cy="724138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Year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CEFA3-C1A5-6A7B-59B9-4F399C4BBF14}"/>
              </a:ext>
            </a:extLst>
          </p:cNvPr>
          <p:cNvSpPr txBox="1"/>
          <p:nvPr/>
        </p:nvSpPr>
        <p:spPr>
          <a:xfrm>
            <a:off x="4567027" y="828784"/>
            <a:ext cx="3044162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2. Number skills (written and mental)</a:t>
            </a:r>
          </a:p>
          <a:p>
            <a:r>
              <a:rPr lang="en-GB" sz="1200" b="1" noProof="1"/>
              <a:t>Addition,subtraction, multiplication &amp; division</a:t>
            </a:r>
            <a:endParaRPr lang="en-US" sz="1200" b="1" noProof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2410FA-E50D-5DCC-039B-F034CFEB690E}"/>
              </a:ext>
            </a:extLst>
          </p:cNvPr>
          <p:cNvSpPr txBox="1"/>
          <p:nvPr/>
        </p:nvSpPr>
        <p:spPr>
          <a:xfrm>
            <a:off x="7497401" y="2149666"/>
            <a:ext cx="2752266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3 Expressions, functions </a:t>
            </a:r>
          </a:p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and formulae</a:t>
            </a:r>
          </a:p>
          <a:p>
            <a:r>
              <a:rPr lang="en-GB" sz="1200" b="1" noProof="1"/>
              <a:t>Lots of algebra!</a:t>
            </a:r>
            <a:endParaRPr lang="en-US" sz="1200" b="1" noProof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FFD059-02F5-B623-945D-F1290D032C34}"/>
              </a:ext>
            </a:extLst>
          </p:cNvPr>
          <p:cNvSpPr txBox="1"/>
          <p:nvPr/>
        </p:nvSpPr>
        <p:spPr>
          <a:xfrm>
            <a:off x="7460364" y="3074300"/>
            <a:ext cx="1414999" cy="1015663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4 Decimals and measures</a:t>
            </a:r>
          </a:p>
          <a:p>
            <a:r>
              <a:rPr lang="en-GB" sz="1200" b="1" noProof="1"/>
              <a:t>Moving away a little from just whole numbers!</a:t>
            </a:r>
            <a:endParaRPr lang="en-US" sz="1200" b="1" noProof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C5C546-122C-53BB-26B9-15772BEB393E}"/>
              </a:ext>
            </a:extLst>
          </p:cNvPr>
          <p:cNvSpPr txBox="1"/>
          <p:nvPr/>
        </p:nvSpPr>
        <p:spPr>
          <a:xfrm>
            <a:off x="4810369" y="2948947"/>
            <a:ext cx="1770894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5 Fractions and </a:t>
            </a:r>
          </a:p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Percentages </a:t>
            </a:r>
            <a:r>
              <a:rPr lang="en-GB" sz="1200" b="1" noProof="1"/>
              <a:t>– exactly what it says on the tin!</a:t>
            </a:r>
            <a:endParaRPr lang="en-US" sz="1200" b="1" noProof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E44D07-EC8B-1626-0A02-917ECCA81BCB}"/>
              </a:ext>
            </a:extLst>
          </p:cNvPr>
          <p:cNvSpPr txBox="1"/>
          <p:nvPr/>
        </p:nvSpPr>
        <p:spPr>
          <a:xfrm>
            <a:off x="2945427" y="2940515"/>
            <a:ext cx="1540960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6 Probability</a:t>
            </a:r>
          </a:p>
          <a:p>
            <a:r>
              <a:rPr lang="en-GB" sz="1200" b="1" noProof="1"/>
              <a:t>The ‘chance’ of things happening</a:t>
            </a:r>
            <a:endParaRPr lang="en-US" sz="1200" b="1" noProof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8CB303-2B14-E567-62C2-0D811CB131FB}"/>
              </a:ext>
            </a:extLst>
          </p:cNvPr>
          <p:cNvSpPr txBox="1"/>
          <p:nvPr/>
        </p:nvSpPr>
        <p:spPr>
          <a:xfrm>
            <a:off x="408616" y="4104410"/>
            <a:ext cx="2752266" cy="83099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7 Ratio and proportion</a:t>
            </a:r>
          </a:p>
          <a:p>
            <a:r>
              <a:rPr lang="en-GB" sz="1200" b="1" noProof="1"/>
              <a:t>We know percentages and </a:t>
            </a:r>
          </a:p>
          <a:p>
            <a:r>
              <a:rPr lang="en-GB" sz="1200" b="1" noProof="1"/>
              <a:t>fractions, now time for ratio</a:t>
            </a:r>
          </a:p>
          <a:p>
            <a:endParaRPr lang="en-US" sz="1200" b="1" noProof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BAB5CD-F84C-5B07-8EF5-FC95C1CD7670}"/>
              </a:ext>
            </a:extLst>
          </p:cNvPr>
          <p:cNvSpPr txBox="1"/>
          <p:nvPr/>
        </p:nvSpPr>
        <p:spPr>
          <a:xfrm>
            <a:off x="2909137" y="4594583"/>
            <a:ext cx="2752266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8 Lines and angles</a:t>
            </a:r>
          </a:p>
          <a:p>
            <a:r>
              <a:rPr lang="en-GB" sz="1200" b="1" noProof="1"/>
              <a:t>Constructing and measuring</a:t>
            </a:r>
            <a:endParaRPr lang="en-US" sz="1200" b="1" noProof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F991EE-0DC9-8DF1-9C55-387AB2D67EAA}"/>
              </a:ext>
            </a:extLst>
          </p:cNvPr>
          <p:cNvSpPr txBox="1"/>
          <p:nvPr/>
        </p:nvSpPr>
        <p:spPr>
          <a:xfrm>
            <a:off x="3445174" y="5264327"/>
            <a:ext cx="2752266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9 Sequences and graphs</a:t>
            </a:r>
          </a:p>
          <a:p>
            <a:r>
              <a:rPr lang="en-GB" sz="1200" b="1" noProof="1"/>
              <a:t>Number patterns and coordinates</a:t>
            </a:r>
            <a:endParaRPr lang="en-US" sz="1200" b="1" noProof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49E510-4E36-8AB7-5D5D-D23C64BD4EA4}"/>
              </a:ext>
            </a:extLst>
          </p:cNvPr>
          <p:cNvSpPr txBox="1"/>
          <p:nvPr/>
        </p:nvSpPr>
        <p:spPr>
          <a:xfrm>
            <a:off x="7101588" y="5094986"/>
            <a:ext cx="1796429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10 Transformations</a:t>
            </a:r>
          </a:p>
          <a:p>
            <a:r>
              <a:rPr lang="en-GB" sz="1200" b="1" noProof="1"/>
              <a:t>Enlargements, Reflections, Rotations, Translations</a:t>
            </a:r>
            <a:endParaRPr lang="en-US" sz="1200" b="1" noProof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DD40C3-3475-B20F-466F-DCA455B924B0}"/>
              </a:ext>
            </a:extLst>
          </p:cNvPr>
          <p:cNvSpPr txBox="1"/>
          <p:nvPr/>
        </p:nvSpPr>
        <p:spPr>
          <a:xfrm>
            <a:off x="785352" y="843195"/>
            <a:ext cx="30441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1. Analysing and displaying data</a:t>
            </a:r>
          </a:p>
          <a:p>
            <a:r>
              <a:rPr lang="en-GB" sz="1200" b="1" noProof="1"/>
              <a:t>Lots of averages and visual representations!</a:t>
            </a:r>
            <a:endParaRPr lang="en-US" sz="1200" b="1" noProof="1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49B793F-5B12-37A5-3A8B-351292E058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28" t="8702" r="13712" b="14139"/>
          <a:stretch/>
        </p:blipFill>
        <p:spPr>
          <a:xfrm>
            <a:off x="1463458" y="3131232"/>
            <a:ext cx="1122527" cy="7511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42B7C3-2D45-4E8E-4918-A2F8EC626E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28" t="8702" r="13712" b="14139"/>
          <a:stretch/>
        </p:blipFill>
        <p:spPr>
          <a:xfrm>
            <a:off x="7328908" y="1318116"/>
            <a:ext cx="1122527" cy="7511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4718989-8000-A8CA-C89C-8B980E86C2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28" t="8702" r="13712" b="14139"/>
          <a:stretch/>
        </p:blipFill>
        <p:spPr>
          <a:xfrm>
            <a:off x="5661403" y="4987129"/>
            <a:ext cx="1122527" cy="75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2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567" y="334971"/>
            <a:ext cx="6159605" cy="739056"/>
          </a:xfrm>
        </p:spPr>
        <p:txBody>
          <a:bodyPr lIns="91440" tIns="45720" rIns="0" bIns="45720" anchor="t">
            <a:noAutofit/>
          </a:bodyPr>
          <a:lstStyle/>
          <a:p>
            <a:r>
              <a:rPr lang="en-US" sz="2800" dirty="0" err="1">
                <a:solidFill>
                  <a:srgbClr val="CC3399"/>
                </a:solidFill>
                <a:latin typeface="Segoe UI Black"/>
                <a:ea typeface="Segoe UI Black"/>
              </a:rPr>
              <a:t>Maths</a:t>
            </a:r>
            <a:r>
              <a:rPr lang="en-US" sz="2800" dirty="0">
                <a:solidFill>
                  <a:srgbClr val="CC3399"/>
                </a:solidFill>
                <a:latin typeface="Segoe UI Black"/>
                <a:ea typeface="Segoe UI Black"/>
              </a:rPr>
              <a:t> - </a:t>
            </a:r>
            <a:r>
              <a:rPr lang="en-US" sz="2800" dirty="0">
                <a:latin typeface="Segoe UI Black"/>
                <a:ea typeface="Segoe UI Black"/>
              </a:rPr>
              <a:t>Learning Journey – Year 8</a:t>
            </a:r>
            <a:endParaRPr lang="en-U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2EA65C-CA1F-40C5-83BE-64F3E9AB33AA}"/>
              </a:ext>
            </a:extLst>
          </p:cNvPr>
          <p:cNvGrpSpPr/>
          <p:nvPr/>
        </p:nvGrpSpPr>
        <p:grpSpPr>
          <a:xfrm>
            <a:off x="1001486" y="1676876"/>
            <a:ext cx="7716079" cy="4453966"/>
            <a:chOff x="2249359" y="2305589"/>
            <a:chExt cx="7728733" cy="28346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5DB897-F32F-412D-A261-6EC186631061}"/>
                </a:ext>
              </a:extLst>
            </p:cNvPr>
            <p:cNvGrpSpPr/>
            <p:nvPr/>
          </p:nvGrpSpPr>
          <p:grpSpPr>
            <a:xfrm>
              <a:off x="2249359" y="2305589"/>
              <a:ext cx="7728733" cy="2834645"/>
              <a:chOff x="1475820" y="2305589"/>
              <a:chExt cx="7728733" cy="2834645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BA91558A-868E-4BAB-A985-3853974396E1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4E7EC504-D364-49F4-9BCD-39BD9340E988}"/>
                  </a:ext>
                </a:extLst>
              </p:cNvPr>
              <p:cNvSpPr/>
              <p:nvPr/>
            </p:nvSpPr>
            <p:spPr>
              <a:xfrm rot="10800000">
                <a:off x="3011873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CB72E78-9188-4053-B2B2-F2FB7A7193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5084" y="3722912"/>
                <a:ext cx="3245350" cy="4"/>
              </a:xfrm>
              <a:prstGeom prst="line">
                <a:avLst/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4E57699-59F1-4F0D-827E-E23691CF6BD8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86400" cy="0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70A1428-84CC-41EE-A06C-C0EFD78BCB89}"/>
                  </a:ext>
                </a:extLst>
              </p:cNvPr>
              <p:cNvCxnSpPr/>
              <p:nvPr/>
            </p:nvCxnSpPr>
            <p:spPr>
              <a:xfrm>
                <a:off x="1475820" y="2305589"/>
                <a:ext cx="5486400" cy="4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F295EA6-9373-4E6A-971B-1D1A52E16064}"/>
                </a:ext>
              </a:extLst>
            </p:cNvPr>
            <p:cNvGrpSpPr/>
            <p:nvPr/>
          </p:nvGrpSpPr>
          <p:grpSpPr>
            <a:xfrm>
              <a:off x="2249359" y="2305589"/>
              <a:ext cx="7646957" cy="2834645"/>
              <a:chOff x="1475820" y="2305589"/>
              <a:chExt cx="7646957" cy="2834645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F2E49456-4956-4891-9EE2-EE4551A71AFA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CCD3104B-4EC0-4732-976B-E61B97F1EEDD}"/>
                  </a:ext>
                </a:extLst>
              </p:cNvPr>
              <p:cNvSpPr/>
              <p:nvPr/>
            </p:nvSpPr>
            <p:spPr>
              <a:xfrm rot="10800000">
                <a:off x="2930098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655F35-FEEA-48D3-8653-958B1F07682E}"/>
                  </a:ext>
                </a:extLst>
              </p:cNvPr>
              <p:cNvCxnSpPr>
                <a:cxnSpLocks/>
                <a:endCxn id="28" idx="2"/>
              </p:cNvCxnSpPr>
              <p:nvPr/>
            </p:nvCxnSpPr>
            <p:spPr>
              <a:xfrm flipV="1">
                <a:off x="3685084" y="3722912"/>
                <a:ext cx="3211733" cy="7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66702A1-B247-4A57-80A9-A8B943239AC6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0462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513FD9F-1DD5-41DA-8405-8E73E998E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820" y="2305589"/>
                <a:ext cx="530691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F5E89C69-938A-4359-A9F2-6542877C2808}"/>
              </a:ext>
            </a:extLst>
          </p:cNvPr>
          <p:cNvSpPr/>
          <p:nvPr/>
        </p:nvSpPr>
        <p:spPr>
          <a:xfrm>
            <a:off x="361111" y="1323511"/>
            <a:ext cx="763571" cy="724138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Year 8</a:t>
            </a:r>
          </a:p>
        </p:txBody>
      </p:sp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F6E0E63C-FA09-811F-682D-EC7C86810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30" y="5273530"/>
            <a:ext cx="1395761" cy="1440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8A74D0F-B984-188D-221F-2A76F39AC968}"/>
              </a:ext>
            </a:extLst>
          </p:cNvPr>
          <p:cNvSpPr/>
          <p:nvPr/>
        </p:nvSpPr>
        <p:spPr>
          <a:xfrm>
            <a:off x="8265199" y="5744928"/>
            <a:ext cx="763571" cy="724138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Year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8A088-D9DF-10EF-2ED2-BC19C744E1EB}"/>
              </a:ext>
            </a:extLst>
          </p:cNvPr>
          <p:cNvSpPr txBox="1"/>
          <p:nvPr/>
        </p:nvSpPr>
        <p:spPr>
          <a:xfrm>
            <a:off x="1036429" y="876505"/>
            <a:ext cx="3845829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1 Number</a:t>
            </a:r>
          </a:p>
          <a:p>
            <a:r>
              <a:rPr lang="en-GB" sz="1200" b="1" noProof="1"/>
              <a:t>Written &amp; metal methods also powers and roots</a:t>
            </a:r>
            <a:endParaRPr lang="en-US" sz="1200" b="1" noProof="1"/>
          </a:p>
          <a:p>
            <a:endParaRPr lang="en-GB" sz="1200" b="1" noProof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CEFA3-C1A5-6A7B-59B9-4F399C4BBF14}"/>
              </a:ext>
            </a:extLst>
          </p:cNvPr>
          <p:cNvSpPr txBox="1"/>
          <p:nvPr/>
        </p:nvSpPr>
        <p:spPr>
          <a:xfrm>
            <a:off x="4827151" y="910382"/>
            <a:ext cx="2752266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2 Area and volume</a:t>
            </a:r>
          </a:p>
          <a:p>
            <a:r>
              <a:rPr lang="en-GB" sz="1200" b="1" noProof="1"/>
              <a:t>Learning lots about 2D and 3D shapes</a:t>
            </a:r>
            <a:endParaRPr lang="en-US" sz="1200" b="1" noProof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2410FA-E50D-5DCC-039B-F034CFEB690E}"/>
              </a:ext>
            </a:extLst>
          </p:cNvPr>
          <p:cNvSpPr txBox="1"/>
          <p:nvPr/>
        </p:nvSpPr>
        <p:spPr>
          <a:xfrm>
            <a:off x="7517359" y="1685580"/>
            <a:ext cx="2752266" cy="83099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3 Statistics, graphs and </a:t>
            </a:r>
          </a:p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Charts</a:t>
            </a:r>
          </a:p>
          <a:p>
            <a:r>
              <a:rPr lang="en-GB" sz="1200" b="1" noProof="1"/>
              <a:t>Comparing and </a:t>
            </a:r>
          </a:p>
          <a:p>
            <a:r>
              <a:rPr lang="en-GB" sz="1200" b="1" noProof="1"/>
              <a:t>contrasting data</a:t>
            </a:r>
            <a:endParaRPr lang="en-US" sz="1200" b="1" noProof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FFD059-02F5-B623-945D-F1290D032C34}"/>
              </a:ext>
            </a:extLst>
          </p:cNvPr>
          <p:cNvSpPr txBox="1"/>
          <p:nvPr/>
        </p:nvSpPr>
        <p:spPr>
          <a:xfrm>
            <a:off x="7517359" y="2873133"/>
            <a:ext cx="1700361" cy="83099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4 Expressions and equations</a:t>
            </a:r>
          </a:p>
          <a:p>
            <a:r>
              <a:rPr lang="en-GB" sz="1200" b="1" noProof="1"/>
              <a:t>Lots of algebra – factorising and solving</a:t>
            </a:r>
            <a:endParaRPr lang="en-US" sz="1200" b="1" noProof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C5C546-122C-53BB-26B9-15772BEB393E}"/>
              </a:ext>
            </a:extLst>
          </p:cNvPr>
          <p:cNvSpPr txBox="1"/>
          <p:nvPr/>
        </p:nvSpPr>
        <p:spPr>
          <a:xfrm>
            <a:off x="4207638" y="2871054"/>
            <a:ext cx="2752266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5 Real-life graphs</a:t>
            </a:r>
          </a:p>
          <a:p>
            <a:r>
              <a:rPr lang="en-GB" sz="1200" b="1" noProof="1"/>
              <a:t>Looking at data in real life situations.</a:t>
            </a:r>
          </a:p>
          <a:p>
            <a:r>
              <a:rPr lang="en-GB" sz="1200" b="1" noProof="1"/>
              <a:t>How graphs really help us</a:t>
            </a:r>
            <a:endParaRPr lang="en-US" sz="1200" b="1" noProof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E44D07-EC8B-1626-0A02-917ECCA81BCB}"/>
              </a:ext>
            </a:extLst>
          </p:cNvPr>
          <p:cNvSpPr txBox="1"/>
          <p:nvPr/>
        </p:nvSpPr>
        <p:spPr>
          <a:xfrm>
            <a:off x="2220158" y="2950451"/>
            <a:ext cx="1430440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6 Decimals and ratio</a:t>
            </a:r>
          </a:p>
          <a:p>
            <a:r>
              <a:rPr lang="en-GB" sz="1200" b="1" noProof="1"/>
              <a:t>In depth look at place value</a:t>
            </a:r>
            <a:endParaRPr lang="en-US" sz="1200" b="1" noProof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8CB303-2B14-E567-62C2-0D811CB131FB}"/>
              </a:ext>
            </a:extLst>
          </p:cNvPr>
          <p:cNvSpPr txBox="1"/>
          <p:nvPr/>
        </p:nvSpPr>
        <p:spPr>
          <a:xfrm>
            <a:off x="966233" y="4425551"/>
            <a:ext cx="1253925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7 Lines and angles</a:t>
            </a:r>
          </a:p>
          <a:p>
            <a:r>
              <a:rPr lang="en-GB" sz="1200" b="1" noProof="1"/>
              <a:t>Angles in more unusual situations</a:t>
            </a:r>
            <a:endParaRPr lang="en-US" sz="1200" b="1" noProof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BAB5CD-F84C-5B07-8EF5-FC95C1CD7670}"/>
              </a:ext>
            </a:extLst>
          </p:cNvPr>
          <p:cNvSpPr txBox="1"/>
          <p:nvPr/>
        </p:nvSpPr>
        <p:spPr>
          <a:xfrm>
            <a:off x="2935378" y="4570276"/>
            <a:ext cx="2752266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8 Calculating with fractions</a:t>
            </a:r>
          </a:p>
          <a:p>
            <a:r>
              <a:rPr lang="en-GB" sz="1200" b="1" noProof="1"/>
              <a:t>Easily forgot, but seeing it all here again helps it stick!</a:t>
            </a:r>
            <a:endParaRPr lang="en-US" sz="1200" b="1" noProof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F991EE-0DC9-8DF1-9C55-387AB2D67EAA}"/>
              </a:ext>
            </a:extLst>
          </p:cNvPr>
          <p:cNvSpPr txBox="1"/>
          <p:nvPr/>
        </p:nvSpPr>
        <p:spPr>
          <a:xfrm>
            <a:off x="3570730" y="5324003"/>
            <a:ext cx="2752266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9 Straight-line graphs</a:t>
            </a:r>
          </a:p>
          <a:p>
            <a:r>
              <a:rPr lang="en-GB" sz="1200" b="1" noProof="1"/>
              <a:t>Looking at gradients</a:t>
            </a:r>
            <a:endParaRPr lang="en-US" sz="1200" b="1" noProof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49E510-4E36-8AB7-5D5D-D23C64BD4EA4}"/>
              </a:ext>
            </a:extLst>
          </p:cNvPr>
          <p:cNvSpPr txBox="1"/>
          <p:nvPr/>
        </p:nvSpPr>
        <p:spPr>
          <a:xfrm>
            <a:off x="6473140" y="5291120"/>
            <a:ext cx="2752266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10 Percentages, decimals and fractions</a:t>
            </a:r>
          </a:p>
          <a:p>
            <a:r>
              <a:rPr lang="en-GB" sz="1200" b="1" noProof="1"/>
              <a:t>Linking these with proportion</a:t>
            </a:r>
            <a:endParaRPr lang="en-US" sz="1200" b="1" noProof="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63E9D2E-2C1B-25CF-ABD0-2E9CD3A072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28" t="8702" r="13712" b="14139"/>
          <a:stretch/>
        </p:blipFill>
        <p:spPr>
          <a:xfrm>
            <a:off x="7702149" y="813840"/>
            <a:ext cx="1122527" cy="7511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3D245E-5D5E-BAF9-DAE9-71C8B8BCD2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28" t="8702" r="13712" b="14139"/>
          <a:stretch/>
        </p:blipFill>
        <p:spPr>
          <a:xfrm>
            <a:off x="1166657" y="3584383"/>
            <a:ext cx="1122527" cy="7511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54FB2E3-7CDD-3702-3A61-442F70AD6E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28" t="8702" r="13712" b="14139"/>
          <a:stretch/>
        </p:blipFill>
        <p:spPr>
          <a:xfrm>
            <a:off x="5199440" y="5041446"/>
            <a:ext cx="1122527" cy="75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3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0567" y="334971"/>
            <a:ext cx="6159605" cy="739056"/>
          </a:xfrm>
        </p:spPr>
        <p:txBody>
          <a:bodyPr lIns="91440" tIns="45720" rIns="0" bIns="45720" anchor="t">
            <a:noAutofit/>
          </a:bodyPr>
          <a:lstStyle/>
          <a:p>
            <a:r>
              <a:rPr lang="en-US" sz="2800" dirty="0" err="1">
                <a:solidFill>
                  <a:srgbClr val="CC3399"/>
                </a:solidFill>
                <a:latin typeface="Segoe UI Black"/>
                <a:ea typeface="Segoe UI Black"/>
              </a:rPr>
              <a:t>Maths</a:t>
            </a:r>
            <a:r>
              <a:rPr lang="en-US" sz="2800" dirty="0">
                <a:solidFill>
                  <a:srgbClr val="CC3399"/>
                </a:solidFill>
                <a:latin typeface="Segoe UI Black"/>
                <a:ea typeface="Segoe UI Black"/>
              </a:rPr>
              <a:t> - </a:t>
            </a:r>
            <a:r>
              <a:rPr lang="en-US" sz="2800" dirty="0">
                <a:latin typeface="Segoe UI Black"/>
                <a:ea typeface="Segoe UI Black"/>
              </a:rPr>
              <a:t>Learning Journey – Year 9</a:t>
            </a:r>
            <a:endParaRPr lang="en-US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2EA65C-CA1F-40C5-83BE-64F3E9AB33AA}"/>
              </a:ext>
            </a:extLst>
          </p:cNvPr>
          <p:cNvGrpSpPr/>
          <p:nvPr/>
        </p:nvGrpSpPr>
        <p:grpSpPr>
          <a:xfrm>
            <a:off x="1001486" y="1676876"/>
            <a:ext cx="7716079" cy="4453966"/>
            <a:chOff x="2249359" y="2305589"/>
            <a:chExt cx="7728733" cy="28346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5DB897-F32F-412D-A261-6EC186631061}"/>
                </a:ext>
              </a:extLst>
            </p:cNvPr>
            <p:cNvGrpSpPr/>
            <p:nvPr/>
          </p:nvGrpSpPr>
          <p:grpSpPr>
            <a:xfrm>
              <a:off x="2249359" y="2305589"/>
              <a:ext cx="7728733" cy="2834645"/>
              <a:chOff x="1475820" y="2305589"/>
              <a:chExt cx="7728733" cy="2834645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BA91558A-868E-4BAB-A985-3853974396E1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4E7EC504-D364-49F4-9BCD-39BD9340E988}"/>
                  </a:ext>
                </a:extLst>
              </p:cNvPr>
              <p:cNvSpPr/>
              <p:nvPr/>
            </p:nvSpPr>
            <p:spPr>
              <a:xfrm rot="10800000">
                <a:off x="3011873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CB72E78-9188-4053-B2B2-F2FB7A7193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5084" y="3722912"/>
                <a:ext cx="3245350" cy="4"/>
              </a:xfrm>
              <a:prstGeom prst="line">
                <a:avLst/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4E57699-59F1-4F0D-827E-E23691CF6BD8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86400" cy="0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70A1428-84CC-41EE-A06C-C0EFD78BCB89}"/>
                  </a:ext>
                </a:extLst>
              </p:cNvPr>
              <p:cNvCxnSpPr/>
              <p:nvPr/>
            </p:nvCxnSpPr>
            <p:spPr>
              <a:xfrm>
                <a:off x="1475820" y="2305589"/>
                <a:ext cx="5486400" cy="4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F295EA6-9373-4E6A-971B-1D1A52E16064}"/>
                </a:ext>
              </a:extLst>
            </p:cNvPr>
            <p:cNvGrpSpPr/>
            <p:nvPr/>
          </p:nvGrpSpPr>
          <p:grpSpPr>
            <a:xfrm>
              <a:off x="2249359" y="2305589"/>
              <a:ext cx="7646957" cy="2834645"/>
              <a:chOff x="1475820" y="2305589"/>
              <a:chExt cx="7646957" cy="2834645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F2E49456-4956-4891-9EE2-EE4551A71AFA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CCD3104B-4EC0-4732-976B-E61B97F1EEDD}"/>
                  </a:ext>
                </a:extLst>
              </p:cNvPr>
              <p:cNvSpPr/>
              <p:nvPr/>
            </p:nvSpPr>
            <p:spPr>
              <a:xfrm rot="10800000">
                <a:off x="2930098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655F35-FEEA-48D3-8653-958B1F07682E}"/>
                  </a:ext>
                </a:extLst>
              </p:cNvPr>
              <p:cNvCxnSpPr>
                <a:cxnSpLocks/>
                <a:endCxn id="28" idx="2"/>
              </p:cNvCxnSpPr>
              <p:nvPr/>
            </p:nvCxnSpPr>
            <p:spPr>
              <a:xfrm flipV="1">
                <a:off x="3685084" y="3722912"/>
                <a:ext cx="3211733" cy="7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66702A1-B247-4A57-80A9-A8B943239AC6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0462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513FD9F-1DD5-41DA-8405-8E73E998E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820" y="2305589"/>
                <a:ext cx="530691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F5E89C69-938A-4359-A9F2-6542877C2808}"/>
              </a:ext>
            </a:extLst>
          </p:cNvPr>
          <p:cNvSpPr/>
          <p:nvPr/>
        </p:nvSpPr>
        <p:spPr>
          <a:xfrm>
            <a:off x="361111" y="1323511"/>
            <a:ext cx="763571" cy="724138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Year 9</a:t>
            </a:r>
          </a:p>
        </p:txBody>
      </p:sp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F6E0E63C-FA09-811F-682D-EC7C86810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30" y="5273530"/>
            <a:ext cx="1395761" cy="1440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8A74D0F-B984-188D-221F-2A76F39AC968}"/>
              </a:ext>
            </a:extLst>
          </p:cNvPr>
          <p:cNvSpPr/>
          <p:nvPr/>
        </p:nvSpPr>
        <p:spPr>
          <a:xfrm>
            <a:off x="8265199" y="5744928"/>
            <a:ext cx="763571" cy="724138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Year 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8A088-D9DF-10EF-2ED2-BC19C744E1EB}"/>
              </a:ext>
            </a:extLst>
          </p:cNvPr>
          <p:cNvSpPr txBox="1"/>
          <p:nvPr/>
        </p:nvSpPr>
        <p:spPr>
          <a:xfrm>
            <a:off x="1079556" y="871208"/>
            <a:ext cx="2752266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1 Indices and standard form</a:t>
            </a:r>
          </a:p>
          <a:p>
            <a:r>
              <a:rPr lang="en-GB" sz="1200" b="1" noProof="1"/>
              <a:t>Dealing with small and large numbers</a:t>
            </a:r>
            <a:endParaRPr lang="en-US" sz="1200" b="1" noProof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CEFA3-C1A5-6A7B-59B9-4F399C4BBF14}"/>
              </a:ext>
            </a:extLst>
          </p:cNvPr>
          <p:cNvSpPr txBox="1"/>
          <p:nvPr/>
        </p:nvSpPr>
        <p:spPr>
          <a:xfrm>
            <a:off x="4366738" y="868955"/>
            <a:ext cx="2752266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2 Expressions and formulae</a:t>
            </a:r>
          </a:p>
          <a:p>
            <a:r>
              <a:rPr lang="en-GB" sz="1200" b="1" noProof="1"/>
              <a:t>Solving and Expanding</a:t>
            </a:r>
            <a:endParaRPr lang="en-US" sz="1200" b="1" noProof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2410FA-E50D-5DCC-039B-F034CFEB690E}"/>
              </a:ext>
            </a:extLst>
          </p:cNvPr>
          <p:cNvSpPr txBox="1"/>
          <p:nvPr/>
        </p:nvSpPr>
        <p:spPr>
          <a:xfrm>
            <a:off x="7497401" y="1724483"/>
            <a:ext cx="2752266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3 Dealing with data</a:t>
            </a:r>
          </a:p>
          <a:p>
            <a:r>
              <a:rPr lang="en-GB" sz="1200" b="1" noProof="1"/>
              <a:t>Collecting, displaying </a:t>
            </a:r>
          </a:p>
          <a:p>
            <a:r>
              <a:rPr lang="en-GB" sz="1200" b="1" noProof="1"/>
              <a:t>and comparing</a:t>
            </a:r>
            <a:endParaRPr lang="en-US" sz="1200" b="1" noProof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FFD059-02F5-B623-945D-F1290D032C34}"/>
              </a:ext>
            </a:extLst>
          </p:cNvPr>
          <p:cNvSpPr txBox="1"/>
          <p:nvPr/>
        </p:nvSpPr>
        <p:spPr>
          <a:xfrm>
            <a:off x="7526128" y="2611695"/>
            <a:ext cx="1392879" cy="120032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4 Multiplicative </a:t>
            </a:r>
          </a:p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Reasoning</a:t>
            </a:r>
          </a:p>
          <a:p>
            <a:r>
              <a:rPr lang="en-GB" sz="1200" b="1" noProof="1"/>
              <a:t>Lots here from similarity to compound measures</a:t>
            </a:r>
          </a:p>
          <a:p>
            <a:endParaRPr lang="en-US" sz="1200" b="1" noProof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C5C546-122C-53BB-26B9-15772BEB393E}"/>
              </a:ext>
            </a:extLst>
          </p:cNvPr>
          <p:cNvSpPr txBox="1"/>
          <p:nvPr/>
        </p:nvSpPr>
        <p:spPr>
          <a:xfrm>
            <a:off x="4798617" y="2872117"/>
            <a:ext cx="1831780" cy="83099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5 Constructions</a:t>
            </a:r>
          </a:p>
          <a:p>
            <a:r>
              <a:rPr lang="en-GB" sz="1200" b="1" noProof="1"/>
              <a:t>Compasses, rulers and pencil at the ready!</a:t>
            </a:r>
          </a:p>
          <a:p>
            <a:endParaRPr lang="en-US" sz="1200" b="1" noProof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E44D07-EC8B-1626-0A02-917ECCA81BCB}"/>
              </a:ext>
            </a:extLst>
          </p:cNvPr>
          <p:cNvSpPr txBox="1"/>
          <p:nvPr/>
        </p:nvSpPr>
        <p:spPr>
          <a:xfrm>
            <a:off x="1001486" y="2883656"/>
            <a:ext cx="3544195" cy="83099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6 Sequences, inequalities, equations </a:t>
            </a:r>
          </a:p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and proportion</a:t>
            </a:r>
          </a:p>
          <a:p>
            <a:r>
              <a:rPr lang="en-GB" sz="1200" b="1" noProof="1"/>
              <a:t>Non linear and linear sequences with more solving too!</a:t>
            </a:r>
          </a:p>
          <a:p>
            <a:endParaRPr lang="en-US" sz="1200" b="1" noProof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8CB303-2B14-E567-62C2-0D811CB131FB}"/>
              </a:ext>
            </a:extLst>
          </p:cNvPr>
          <p:cNvSpPr txBox="1"/>
          <p:nvPr/>
        </p:nvSpPr>
        <p:spPr>
          <a:xfrm>
            <a:off x="104083" y="4545386"/>
            <a:ext cx="2169326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7 Circles, Pythagoras and prisms</a:t>
            </a:r>
          </a:p>
          <a:p>
            <a:r>
              <a:rPr lang="en-GB" sz="1200" b="1" noProof="1"/>
              <a:t>Shape, shape and more shape!</a:t>
            </a:r>
            <a:endParaRPr lang="en-US" sz="1200" b="1" noProof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BAB5CD-F84C-5B07-8EF5-FC95C1CD7670}"/>
              </a:ext>
            </a:extLst>
          </p:cNvPr>
          <p:cNvSpPr txBox="1"/>
          <p:nvPr/>
        </p:nvSpPr>
        <p:spPr>
          <a:xfrm>
            <a:off x="3022217" y="4598261"/>
            <a:ext cx="2568333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8 Graphs</a:t>
            </a:r>
          </a:p>
          <a:p>
            <a:r>
              <a:rPr lang="en-GB" sz="1200" b="1" noProof="1"/>
              <a:t>All types of graphs including looking </a:t>
            </a:r>
          </a:p>
          <a:p>
            <a:r>
              <a:rPr lang="en-GB" sz="1200" b="1" noProof="1"/>
              <a:t>at simultaneous equations</a:t>
            </a:r>
            <a:endParaRPr lang="en-US" sz="1200" b="1" noProof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F991EE-0DC9-8DF1-9C55-387AB2D67EAA}"/>
              </a:ext>
            </a:extLst>
          </p:cNvPr>
          <p:cNvSpPr txBox="1"/>
          <p:nvPr/>
        </p:nvSpPr>
        <p:spPr>
          <a:xfrm>
            <a:off x="3899487" y="5312587"/>
            <a:ext cx="2752266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9 Probability</a:t>
            </a:r>
          </a:p>
          <a:p>
            <a:r>
              <a:rPr lang="en-GB" sz="1200" b="1" noProof="1"/>
              <a:t>More visual representations</a:t>
            </a:r>
            <a:endParaRPr lang="en-US" sz="1200" b="1" noProof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49E510-4E36-8AB7-5D5D-D23C64BD4EA4}"/>
              </a:ext>
            </a:extLst>
          </p:cNvPr>
          <p:cNvSpPr txBox="1"/>
          <p:nvPr/>
        </p:nvSpPr>
        <p:spPr>
          <a:xfrm>
            <a:off x="7144629" y="5296547"/>
            <a:ext cx="2752266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10 Comparing shapes</a:t>
            </a:r>
          </a:p>
          <a:p>
            <a:r>
              <a:rPr lang="en-GB" sz="1200" b="1" noProof="1"/>
              <a:t>Hello Trigonometry</a:t>
            </a:r>
            <a:endParaRPr lang="en-US" sz="1200" b="1" noProof="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5A112BC-5360-FA84-5C6F-9CD26B2274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28" t="8702" r="13712" b="14139"/>
          <a:stretch/>
        </p:blipFill>
        <p:spPr>
          <a:xfrm>
            <a:off x="6976553" y="840560"/>
            <a:ext cx="1122527" cy="7511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6D13730-33C4-F873-29E3-4C0E895556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28" t="8702" r="13712" b="14139"/>
          <a:stretch/>
        </p:blipFill>
        <p:spPr>
          <a:xfrm>
            <a:off x="1127430" y="3660985"/>
            <a:ext cx="1122527" cy="7511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F700C1-2E32-5A75-9200-323267DD98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28" t="8702" r="13712" b="14139"/>
          <a:stretch/>
        </p:blipFill>
        <p:spPr>
          <a:xfrm>
            <a:off x="5701240" y="5007051"/>
            <a:ext cx="1122527" cy="75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2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81" y="334971"/>
            <a:ext cx="8779130" cy="739056"/>
          </a:xfrm>
        </p:spPr>
        <p:txBody>
          <a:bodyPr lIns="91440" tIns="45720" rIns="0" bIns="45720" anchor="t">
            <a:noAutofit/>
          </a:bodyPr>
          <a:lstStyle/>
          <a:p>
            <a:pPr algn="ctr"/>
            <a:r>
              <a:rPr lang="en-US" sz="2800" dirty="0" err="1">
                <a:solidFill>
                  <a:srgbClr val="CC3399"/>
                </a:solidFill>
                <a:latin typeface="Segoe UI Black"/>
                <a:ea typeface="Segoe UI Black"/>
              </a:rPr>
              <a:t>Maths</a:t>
            </a:r>
            <a:r>
              <a:rPr lang="en-US" sz="2800" dirty="0">
                <a:solidFill>
                  <a:srgbClr val="CC3399"/>
                </a:solidFill>
                <a:latin typeface="Segoe UI Black"/>
                <a:ea typeface="Segoe UI Black"/>
              </a:rPr>
              <a:t> - </a:t>
            </a:r>
            <a:r>
              <a:rPr lang="en-US" sz="2800" dirty="0">
                <a:latin typeface="Segoe UI Black"/>
                <a:ea typeface="Segoe UI Black"/>
              </a:rPr>
              <a:t>Learning Journey – Year 10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Segoe UI Black"/>
                <a:ea typeface="Segoe UI Black"/>
              </a:rPr>
              <a:t>Foundation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2EA65C-CA1F-40C5-83BE-64F3E9AB33AA}"/>
              </a:ext>
            </a:extLst>
          </p:cNvPr>
          <p:cNvGrpSpPr/>
          <p:nvPr/>
        </p:nvGrpSpPr>
        <p:grpSpPr>
          <a:xfrm>
            <a:off x="1001486" y="1676876"/>
            <a:ext cx="7716079" cy="4453966"/>
            <a:chOff x="2249359" y="2305589"/>
            <a:chExt cx="7728733" cy="28346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5DB897-F32F-412D-A261-6EC186631061}"/>
                </a:ext>
              </a:extLst>
            </p:cNvPr>
            <p:cNvGrpSpPr/>
            <p:nvPr/>
          </p:nvGrpSpPr>
          <p:grpSpPr>
            <a:xfrm>
              <a:off x="2249359" y="2305589"/>
              <a:ext cx="7728733" cy="2834645"/>
              <a:chOff x="1475820" y="2305589"/>
              <a:chExt cx="7728733" cy="2834645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BA91558A-868E-4BAB-A985-3853974396E1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4E7EC504-D364-49F4-9BCD-39BD9340E988}"/>
                  </a:ext>
                </a:extLst>
              </p:cNvPr>
              <p:cNvSpPr/>
              <p:nvPr/>
            </p:nvSpPr>
            <p:spPr>
              <a:xfrm rot="10800000">
                <a:off x="3011873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CB72E78-9188-4053-B2B2-F2FB7A7193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5084" y="3722912"/>
                <a:ext cx="3245350" cy="4"/>
              </a:xfrm>
              <a:prstGeom prst="line">
                <a:avLst/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4E57699-59F1-4F0D-827E-E23691CF6BD8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86400" cy="0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70A1428-84CC-41EE-A06C-C0EFD78BCB89}"/>
                  </a:ext>
                </a:extLst>
              </p:cNvPr>
              <p:cNvCxnSpPr/>
              <p:nvPr/>
            </p:nvCxnSpPr>
            <p:spPr>
              <a:xfrm>
                <a:off x="1475820" y="2305589"/>
                <a:ext cx="5486400" cy="4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F295EA6-9373-4E6A-971B-1D1A52E16064}"/>
                </a:ext>
              </a:extLst>
            </p:cNvPr>
            <p:cNvGrpSpPr/>
            <p:nvPr/>
          </p:nvGrpSpPr>
          <p:grpSpPr>
            <a:xfrm>
              <a:off x="2249359" y="2305589"/>
              <a:ext cx="7646957" cy="2834645"/>
              <a:chOff x="1475820" y="2305589"/>
              <a:chExt cx="7646957" cy="2834645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F2E49456-4956-4891-9EE2-EE4551A71AFA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CCD3104B-4EC0-4732-976B-E61B97F1EEDD}"/>
                  </a:ext>
                </a:extLst>
              </p:cNvPr>
              <p:cNvSpPr/>
              <p:nvPr/>
            </p:nvSpPr>
            <p:spPr>
              <a:xfrm rot="10800000">
                <a:off x="2930098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655F35-FEEA-48D3-8653-958B1F07682E}"/>
                  </a:ext>
                </a:extLst>
              </p:cNvPr>
              <p:cNvCxnSpPr>
                <a:cxnSpLocks/>
                <a:endCxn id="28" idx="2"/>
              </p:cNvCxnSpPr>
              <p:nvPr/>
            </p:nvCxnSpPr>
            <p:spPr>
              <a:xfrm flipV="1">
                <a:off x="3685084" y="3722912"/>
                <a:ext cx="3211733" cy="7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66702A1-B247-4A57-80A9-A8B943239AC6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0462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513FD9F-1DD5-41DA-8405-8E73E998E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820" y="2305589"/>
                <a:ext cx="530691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F5E89C69-938A-4359-A9F2-6542877C2808}"/>
              </a:ext>
            </a:extLst>
          </p:cNvPr>
          <p:cNvSpPr/>
          <p:nvPr/>
        </p:nvSpPr>
        <p:spPr>
          <a:xfrm>
            <a:off x="361111" y="1323511"/>
            <a:ext cx="763571" cy="724138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Year </a:t>
            </a:r>
          </a:p>
          <a:p>
            <a:pPr algn="ctr"/>
            <a:r>
              <a:rPr lang="en-US" sz="1600" b="1" dirty="0">
                <a:solidFill>
                  <a:srgbClr val="DF361F"/>
                </a:solidFill>
              </a:rPr>
              <a:t>10</a:t>
            </a:r>
          </a:p>
        </p:txBody>
      </p:sp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F6E0E63C-FA09-811F-682D-EC7C86810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30" y="5273530"/>
            <a:ext cx="1395761" cy="1440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8A74D0F-B984-188D-221F-2A76F39AC968}"/>
              </a:ext>
            </a:extLst>
          </p:cNvPr>
          <p:cNvSpPr/>
          <p:nvPr/>
        </p:nvSpPr>
        <p:spPr>
          <a:xfrm>
            <a:off x="8265199" y="5744928"/>
            <a:ext cx="763571" cy="724138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Year 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8A088-D9DF-10EF-2ED2-BC19C744E1EB}"/>
              </a:ext>
            </a:extLst>
          </p:cNvPr>
          <p:cNvSpPr txBox="1"/>
          <p:nvPr/>
        </p:nvSpPr>
        <p:spPr>
          <a:xfrm>
            <a:off x="1034734" y="883940"/>
            <a:ext cx="3056353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1: </a:t>
            </a:r>
            <a:r>
              <a:rPr lang="en-GB" sz="1200" b="1" noProof="1"/>
              <a:t>Number, powers, decimals, HCF and LCM, roots and rounding</a:t>
            </a:r>
            <a:endParaRPr lang="en-US" sz="1200" b="1" noProof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CEFA3-C1A5-6A7B-59B9-4F399C4BBF14}"/>
              </a:ext>
            </a:extLst>
          </p:cNvPr>
          <p:cNvSpPr txBox="1"/>
          <p:nvPr/>
        </p:nvSpPr>
        <p:spPr>
          <a:xfrm>
            <a:off x="4282834" y="878233"/>
            <a:ext cx="2752266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2: </a:t>
            </a:r>
            <a:r>
              <a:rPr lang="en-GB" sz="1200" b="1" noProof="1"/>
              <a:t>Expressions, substituting into simple formulae, expanding and factorising</a:t>
            </a:r>
            <a:endParaRPr lang="en-US" sz="1200" b="1" noProof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2410FA-E50D-5DCC-039B-F034CFEB690E}"/>
              </a:ext>
            </a:extLst>
          </p:cNvPr>
          <p:cNvSpPr txBox="1"/>
          <p:nvPr/>
        </p:nvSpPr>
        <p:spPr>
          <a:xfrm>
            <a:off x="7543145" y="2033677"/>
            <a:ext cx="1545655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3:</a:t>
            </a:r>
            <a:r>
              <a:rPr lang="en-GB" sz="1200" b="1" noProof="1"/>
              <a:t> Drawing and interpreting graphs, tables and charts</a:t>
            </a:r>
            <a:endParaRPr lang="en-US" sz="1200" b="1" noProof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FFD059-02F5-B623-945D-F1290D032C34}"/>
              </a:ext>
            </a:extLst>
          </p:cNvPr>
          <p:cNvSpPr txBox="1"/>
          <p:nvPr/>
        </p:nvSpPr>
        <p:spPr>
          <a:xfrm>
            <a:off x="7543145" y="2907632"/>
            <a:ext cx="1700361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4: </a:t>
            </a:r>
            <a:r>
              <a:rPr lang="en-GB" sz="1200" b="1" noProof="1"/>
              <a:t>Fractions and percentages</a:t>
            </a:r>
            <a:endParaRPr lang="en-US" sz="1200" b="1" noProof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C5C546-122C-53BB-26B9-15772BEB393E}"/>
              </a:ext>
            </a:extLst>
          </p:cNvPr>
          <p:cNvSpPr txBox="1"/>
          <p:nvPr/>
        </p:nvSpPr>
        <p:spPr>
          <a:xfrm>
            <a:off x="4225398" y="3070167"/>
            <a:ext cx="3105814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5:</a:t>
            </a:r>
            <a:r>
              <a:rPr lang="en-GB" sz="1200" b="1" noProof="1"/>
              <a:t> Equations, inequalities </a:t>
            </a:r>
          </a:p>
          <a:p>
            <a:r>
              <a:rPr lang="en-GB" sz="1200" b="1" noProof="1"/>
              <a:t>and sequences</a:t>
            </a:r>
            <a:endParaRPr lang="en-US" sz="1200" b="1" noProof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E44D07-EC8B-1626-0A02-917ECCA81BCB}"/>
              </a:ext>
            </a:extLst>
          </p:cNvPr>
          <p:cNvSpPr txBox="1"/>
          <p:nvPr/>
        </p:nvSpPr>
        <p:spPr>
          <a:xfrm>
            <a:off x="1864015" y="3096734"/>
            <a:ext cx="2752266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6: </a:t>
            </a:r>
            <a:r>
              <a:rPr lang="en-GB" sz="1200" b="1" noProof="1"/>
              <a:t>Angles, polygons and </a:t>
            </a:r>
          </a:p>
          <a:p>
            <a:r>
              <a:rPr lang="en-GB" sz="1200" b="1" noProof="1"/>
              <a:t>parallel lines</a:t>
            </a:r>
            <a:endParaRPr lang="en-US" sz="1200" b="1" noProof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8CB303-2B14-E567-62C2-0D811CB131FB}"/>
              </a:ext>
            </a:extLst>
          </p:cNvPr>
          <p:cNvSpPr txBox="1"/>
          <p:nvPr/>
        </p:nvSpPr>
        <p:spPr>
          <a:xfrm>
            <a:off x="995706" y="4550657"/>
            <a:ext cx="1395761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7:</a:t>
            </a:r>
            <a:r>
              <a:rPr lang="en-GB" sz="1200" b="1" noProof="1"/>
              <a:t> Statistics, </a:t>
            </a:r>
          </a:p>
          <a:p>
            <a:r>
              <a:rPr lang="en-GB" sz="1200" b="1" noProof="1"/>
              <a:t>sampling and </a:t>
            </a:r>
          </a:p>
          <a:p>
            <a:r>
              <a:rPr lang="en-GB" sz="1200" b="1" noProof="1"/>
              <a:t>the averages </a:t>
            </a:r>
            <a:endParaRPr lang="en-US" sz="1200" b="1" noProof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BAB5CD-F84C-5B07-8EF5-FC95C1CD7670}"/>
              </a:ext>
            </a:extLst>
          </p:cNvPr>
          <p:cNvSpPr txBox="1"/>
          <p:nvPr/>
        </p:nvSpPr>
        <p:spPr>
          <a:xfrm>
            <a:off x="2974710" y="4826027"/>
            <a:ext cx="275226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8: </a:t>
            </a:r>
            <a:r>
              <a:rPr lang="en-GB" sz="1200" b="1" noProof="1"/>
              <a:t>Perimeter, area and volume</a:t>
            </a:r>
            <a:endParaRPr lang="en-US" sz="1200" b="1" noProof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F991EE-0DC9-8DF1-9C55-387AB2D67EAA}"/>
              </a:ext>
            </a:extLst>
          </p:cNvPr>
          <p:cNvSpPr txBox="1"/>
          <p:nvPr/>
        </p:nvSpPr>
        <p:spPr>
          <a:xfrm>
            <a:off x="3740194" y="5279045"/>
            <a:ext cx="2752266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9: </a:t>
            </a:r>
            <a:r>
              <a:rPr lang="en-GB" sz="1200" b="1" noProof="1"/>
              <a:t>Real-life and algebraic </a:t>
            </a:r>
          </a:p>
          <a:p>
            <a:r>
              <a:rPr lang="en-GB" sz="1200" b="1" noProof="1"/>
              <a:t>linear graphs</a:t>
            </a:r>
            <a:endParaRPr lang="en-US" sz="1200" b="1" noProof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49E510-4E36-8AB7-5D5D-D23C64BD4EA4}"/>
              </a:ext>
            </a:extLst>
          </p:cNvPr>
          <p:cNvSpPr txBox="1"/>
          <p:nvPr/>
        </p:nvSpPr>
        <p:spPr>
          <a:xfrm>
            <a:off x="7119278" y="5309467"/>
            <a:ext cx="1682465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10: </a:t>
            </a:r>
            <a:r>
              <a:rPr lang="en-GB" sz="1200" b="1" noProof="1"/>
              <a:t>Transformations </a:t>
            </a:r>
          </a:p>
          <a:p>
            <a:r>
              <a:rPr lang="en-GB" sz="1200" b="1" noProof="1"/>
              <a:t>(All 4)</a:t>
            </a:r>
            <a:endParaRPr lang="en-US" sz="1200" b="1" noProof="1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CEF35A-5B2B-B534-16EA-F3371C999A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28" t="8702" r="13712" b="14139"/>
          <a:stretch/>
        </p:blipFill>
        <p:spPr>
          <a:xfrm>
            <a:off x="7283036" y="1168545"/>
            <a:ext cx="1122527" cy="7511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F2F049-F00C-EDC7-2442-3C92AACC54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28" t="8702" r="13712" b="14139"/>
          <a:stretch/>
        </p:blipFill>
        <p:spPr>
          <a:xfrm>
            <a:off x="1186448" y="3697346"/>
            <a:ext cx="1122527" cy="7511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BEDF23-3DAF-45D6-E17C-9500EA8E6F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28" t="8702" r="13712" b="14139"/>
          <a:stretch/>
        </p:blipFill>
        <p:spPr>
          <a:xfrm>
            <a:off x="5885905" y="5017352"/>
            <a:ext cx="1122527" cy="75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6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81" y="334971"/>
            <a:ext cx="8779130" cy="739056"/>
          </a:xfrm>
        </p:spPr>
        <p:txBody>
          <a:bodyPr lIns="91440" tIns="45720" rIns="0" bIns="45720" anchor="t">
            <a:noAutofit/>
          </a:bodyPr>
          <a:lstStyle/>
          <a:p>
            <a:pPr algn="ctr"/>
            <a:r>
              <a:rPr lang="en-US" sz="2800" dirty="0" err="1">
                <a:solidFill>
                  <a:srgbClr val="CC3399"/>
                </a:solidFill>
                <a:latin typeface="Segoe UI Black"/>
                <a:ea typeface="Segoe UI Black"/>
              </a:rPr>
              <a:t>Maths</a:t>
            </a:r>
            <a:r>
              <a:rPr lang="en-US" sz="2800" dirty="0">
                <a:solidFill>
                  <a:srgbClr val="CC3399"/>
                </a:solidFill>
                <a:latin typeface="Segoe UI Black"/>
                <a:ea typeface="Segoe UI Black"/>
              </a:rPr>
              <a:t> - </a:t>
            </a:r>
            <a:r>
              <a:rPr lang="en-US" sz="2800" dirty="0">
                <a:latin typeface="Segoe UI Black"/>
                <a:ea typeface="Segoe UI Black"/>
              </a:rPr>
              <a:t>Learning Journey – Year 10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Segoe UI Black"/>
                <a:ea typeface="Segoe UI Black"/>
              </a:rPr>
              <a:t>Higher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2EA65C-CA1F-40C5-83BE-64F3E9AB33AA}"/>
              </a:ext>
            </a:extLst>
          </p:cNvPr>
          <p:cNvGrpSpPr/>
          <p:nvPr/>
        </p:nvGrpSpPr>
        <p:grpSpPr>
          <a:xfrm>
            <a:off x="1001486" y="1676876"/>
            <a:ext cx="7716079" cy="4453966"/>
            <a:chOff x="2249359" y="2305589"/>
            <a:chExt cx="7728733" cy="28346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5DB897-F32F-412D-A261-6EC186631061}"/>
                </a:ext>
              </a:extLst>
            </p:cNvPr>
            <p:cNvGrpSpPr/>
            <p:nvPr/>
          </p:nvGrpSpPr>
          <p:grpSpPr>
            <a:xfrm>
              <a:off x="2249359" y="2305589"/>
              <a:ext cx="7728733" cy="2834645"/>
              <a:chOff x="1475820" y="2305589"/>
              <a:chExt cx="7728733" cy="2834645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BA91558A-868E-4BAB-A985-3853974396E1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4E7EC504-D364-49F4-9BCD-39BD9340E988}"/>
                  </a:ext>
                </a:extLst>
              </p:cNvPr>
              <p:cNvSpPr/>
              <p:nvPr/>
            </p:nvSpPr>
            <p:spPr>
              <a:xfrm rot="10800000">
                <a:off x="3011873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CB72E78-9188-4053-B2B2-F2FB7A7193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5084" y="3722912"/>
                <a:ext cx="3245350" cy="4"/>
              </a:xfrm>
              <a:prstGeom prst="line">
                <a:avLst/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4E57699-59F1-4F0D-827E-E23691CF6BD8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86400" cy="0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70A1428-84CC-41EE-A06C-C0EFD78BCB89}"/>
                  </a:ext>
                </a:extLst>
              </p:cNvPr>
              <p:cNvCxnSpPr/>
              <p:nvPr/>
            </p:nvCxnSpPr>
            <p:spPr>
              <a:xfrm>
                <a:off x="1475820" y="2305589"/>
                <a:ext cx="5486400" cy="4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F295EA6-9373-4E6A-971B-1D1A52E16064}"/>
                </a:ext>
              </a:extLst>
            </p:cNvPr>
            <p:cNvGrpSpPr/>
            <p:nvPr/>
          </p:nvGrpSpPr>
          <p:grpSpPr>
            <a:xfrm>
              <a:off x="2249359" y="2305589"/>
              <a:ext cx="7646957" cy="2834645"/>
              <a:chOff x="1475820" y="2305589"/>
              <a:chExt cx="7646957" cy="2834645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F2E49456-4956-4891-9EE2-EE4551A71AFA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CCD3104B-4EC0-4732-976B-E61B97F1EEDD}"/>
                  </a:ext>
                </a:extLst>
              </p:cNvPr>
              <p:cNvSpPr/>
              <p:nvPr/>
            </p:nvSpPr>
            <p:spPr>
              <a:xfrm rot="10800000">
                <a:off x="2930098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655F35-FEEA-48D3-8653-958B1F07682E}"/>
                  </a:ext>
                </a:extLst>
              </p:cNvPr>
              <p:cNvCxnSpPr>
                <a:cxnSpLocks/>
                <a:endCxn id="28" idx="2"/>
              </p:cNvCxnSpPr>
              <p:nvPr/>
            </p:nvCxnSpPr>
            <p:spPr>
              <a:xfrm flipV="1">
                <a:off x="3685084" y="3722912"/>
                <a:ext cx="3211733" cy="7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66702A1-B247-4A57-80A9-A8B943239AC6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0462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513FD9F-1DD5-41DA-8405-8E73E998E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820" y="2305589"/>
                <a:ext cx="530691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F5E89C69-938A-4359-A9F2-6542877C2808}"/>
              </a:ext>
            </a:extLst>
          </p:cNvPr>
          <p:cNvSpPr/>
          <p:nvPr/>
        </p:nvSpPr>
        <p:spPr>
          <a:xfrm>
            <a:off x="361111" y="1323511"/>
            <a:ext cx="763571" cy="724138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Year </a:t>
            </a:r>
          </a:p>
          <a:p>
            <a:pPr algn="ctr"/>
            <a:r>
              <a:rPr lang="en-US" sz="1600" b="1" dirty="0">
                <a:solidFill>
                  <a:srgbClr val="DF361F"/>
                </a:solidFill>
              </a:rPr>
              <a:t>10</a:t>
            </a:r>
          </a:p>
        </p:txBody>
      </p:sp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F6E0E63C-FA09-811F-682D-EC7C86810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30" y="5273530"/>
            <a:ext cx="1395761" cy="1440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8A74D0F-B984-188D-221F-2A76F39AC968}"/>
              </a:ext>
            </a:extLst>
          </p:cNvPr>
          <p:cNvSpPr/>
          <p:nvPr/>
        </p:nvSpPr>
        <p:spPr>
          <a:xfrm>
            <a:off x="8265199" y="5744928"/>
            <a:ext cx="763571" cy="724138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Year 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8A088-D9DF-10EF-2ED2-BC19C744E1EB}"/>
              </a:ext>
            </a:extLst>
          </p:cNvPr>
          <p:cNvSpPr txBox="1"/>
          <p:nvPr/>
        </p:nvSpPr>
        <p:spPr>
          <a:xfrm>
            <a:off x="993218" y="769105"/>
            <a:ext cx="3056353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1: </a:t>
            </a:r>
            <a:r>
              <a:rPr lang="en-GB" sz="1200" b="1" noProof="1"/>
              <a:t>Powers, decimals, HCF LCM, roots, rounding, reciprocals, standard form, indices and surds </a:t>
            </a:r>
            <a:endParaRPr lang="en-US" sz="1200" b="1" noProof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CEFA3-C1A5-6A7B-59B9-4F399C4BBF14}"/>
              </a:ext>
            </a:extLst>
          </p:cNvPr>
          <p:cNvSpPr txBox="1"/>
          <p:nvPr/>
        </p:nvSpPr>
        <p:spPr>
          <a:xfrm>
            <a:off x="4270872" y="746440"/>
            <a:ext cx="3879910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2: </a:t>
            </a:r>
            <a:r>
              <a:rPr lang="en-GB" sz="1200" b="1" noProof="1"/>
              <a:t>Expressions, substituting into simple formulae, expanding and factorising, equations, sequences and inequalities, simple proof</a:t>
            </a:r>
            <a:endParaRPr lang="en-US" sz="1200" b="1" noProof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2410FA-E50D-5DCC-039B-F034CFEB690E}"/>
              </a:ext>
            </a:extLst>
          </p:cNvPr>
          <p:cNvSpPr txBox="1"/>
          <p:nvPr/>
        </p:nvSpPr>
        <p:spPr>
          <a:xfrm>
            <a:off x="7399324" y="1656830"/>
            <a:ext cx="1545655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3: </a:t>
            </a:r>
            <a:r>
              <a:rPr lang="en-GB" sz="1200" b="1" noProof="1"/>
              <a:t>Averages and range, collecting data, representing data</a:t>
            </a:r>
            <a:endParaRPr lang="en-US" sz="1200" b="1" noProof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FFD059-02F5-B623-945D-F1290D032C34}"/>
              </a:ext>
            </a:extLst>
          </p:cNvPr>
          <p:cNvSpPr txBox="1"/>
          <p:nvPr/>
        </p:nvSpPr>
        <p:spPr>
          <a:xfrm>
            <a:off x="7525224" y="2393796"/>
            <a:ext cx="1700361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4: </a:t>
            </a:r>
            <a:r>
              <a:rPr lang="en-GB" sz="1200" b="1" noProof="1"/>
              <a:t>Fractions, percentages, ratio and proportion </a:t>
            </a:r>
            <a:endParaRPr lang="en-US" sz="1200" b="1" noProof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C5C546-122C-53BB-26B9-15772BEB393E}"/>
              </a:ext>
            </a:extLst>
          </p:cNvPr>
          <p:cNvSpPr txBox="1"/>
          <p:nvPr/>
        </p:nvSpPr>
        <p:spPr>
          <a:xfrm>
            <a:off x="7399324" y="3260400"/>
            <a:ext cx="1700361" cy="83099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5: </a:t>
            </a:r>
            <a:r>
              <a:rPr lang="en-GB" sz="1200" b="1" noProof="1"/>
              <a:t>Angles, polygons, parallel lines; Right-angled triangles: Pythagoras and trigonometry</a:t>
            </a:r>
            <a:endParaRPr lang="en-US" sz="1200" b="1" noProof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E44D07-EC8B-1626-0A02-917ECCA81BCB}"/>
              </a:ext>
            </a:extLst>
          </p:cNvPr>
          <p:cNvSpPr txBox="1"/>
          <p:nvPr/>
        </p:nvSpPr>
        <p:spPr>
          <a:xfrm>
            <a:off x="3868382" y="2902989"/>
            <a:ext cx="2887802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6: </a:t>
            </a:r>
            <a:r>
              <a:rPr lang="en-GB" sz="1200" b="1" noProof="1"/>
              <a:t>Real-life and linear graphs, quadratic/cubic graphs, equation of a circle, rates of change and area under graphs</a:t>
            </a:r>
            <a:endParaRPr lang="en-US" sz="1200" b="1" noProof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8CB303-2B14-E567-62C2-0D811CB131FB}"/>
              </a:ext>
            </a:extLst>
          </p:cNvPr>
          <p:cNvSpPr txBox="1"/>
          <p:nvPr/>
        </p:nvSpPr>
        <p:spPr>
          <a:xfrm>
            <a:off x="1639649" y="3070172"/>
            <a:ext cx="1960320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7: </a:t>
            </a:r>
            <a:r>
              <a:rPr lang="en-GB" sz="1200" b="1" noProof="1"/>
              <a:t>Perimeter, area and volume; Accuracy and bounds</a:t>
            </a:r>
            <a:endParaRPr lang="en-US" sz="1200" b="1" noProof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BAB5CD-F84C-5B07-8EF5-FC95C1CD7670}"/>
              </a:ext>
            </a:extLst>
          </p:cNvPr>
          <p:cNvSpPr txBox="1"/>
          <p:nvPr/>
        </p:nvSpPr>
        <p:spPr>
          <a:xfrm>
            <a:off x="303122" y="4350119"/>
            <a:ext cx="1960320" cy="83099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8:</a:t>
            </a:r>
            <a:r>
              <a:rPr lang="en-GB" sz="1200" b="1" noProof="1"/>
              <a:t> Transformations; Constructions: triangles, nets, plan and elevation, loci, scale drawings and bearings</a:t>
            </a:r>
            <a:endParaRPr lang="en-US" sz="1200" b="1" noProof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F991EE-0DC9-8DF1-9C55-387AB2D67EAA}"/>
              </a:ext>
            </a:extLst>
          </p:cNvPr>
          <p:cNvSpPr txBox="1"/>
          <p:nvPr/>
        </p:nvSpPr>
        <p:spPr>
          <a:xfrm>
            <a:off x="2922407" y="4650822"/>
            <a:ext cx="2752266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9: </a:t>
            </a:r>
            <a:r>
              <a:rPr lang="en-GB" sz="1200" b="1" noProof="1"/>
              <a:t>Algebra: Solving quadratic equations and inequalities, solving simultaneous equations algebraically</a:t>
            </a:r>
            <a:endParaRPr lang="en-US" sz="1200" b="1" noProof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49E510-4E36-8AB7-5D5D-D23C64BD4EA4}"/>
              </a:ext>
            </a:extLst>
          </p:cNvPr>
          <p:cNvSpPr txBox="1"/>
          <p:nvPr/>
        </p:nvSpPr>
        <p:spPr>
          <a:xfrm>
            <a:off x="3936150" y="5433504"/>
            <a:ext cx="2752266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10: </a:t>
            </a:r>
            <a:r>
              <a:rPr lang="en-GB" sz="1200" b="1" noProof="1"/>
              <a:t>Probability</a:t>
            </a:r>
            <a:endParaRPr lang="en-US" sz="1200" b="1" noProof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000565-4932-CBF0-38FE-81CFB2D9BEF8}"/>
              </a:ext>
            </a:extLst>
          </p:cNvPr>
          <p:cNvSpPr txBox="1"/>
          <p:nvPr/>
        </p:nvSpPr>
        <p:spPr>
          <a:xfrm>
            <a:off x="6062057" y="5114834"/>
            <a:ext cx="2752266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11: </a:t>
            </a:r>
            <a:r>
              <a:rPr lang="en-GB" sz="1200" b="1" noProof="1"/>
              <a:t>Direct and inverse proportion, compound measures, repeated proportional change</a:t>
            </a:r>
            <a:endParaRPr lang="en-US" sz="1200" b="1" noProof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D4A008-1844-9C03-A33B-7DC3C5967743}"/>
              </a:ext>
            </a:extLst>
          </p:cNvPr>
          <p:cNvSpPr txBox="1"/>
          <p:nvPr/>
        </p:nvSpPr>
        <p:spPr>
          <a:xfrm>
            <a:off x="5978856" y="6478084"/>
            <a:ext cx="317092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12: </a:t>
            </a:r>
            <a:r>
              <a:rPr lang="en-GB" sz="1200" b="1" noProof="1"/>
              <a:t>Similarity and congruence in 2D and 3D</a:t>
            </a:r>
            <a:endParaRPr lang="en-US" sz="1200" b="1" noProof="1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90D6526-A673-7C3A-DA67-9A0A277B74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28" t="8702" r="13712" b="14139"/>
          <a:stretch/>
        </p:blipFill>
        <p:spPr>
          <a:xfrm>
            <a:off x="7097527" y="1198068"/>
            <a:ext cx="581659" cy="3892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E7FC6DA-D670-C1D6-14DE-9AADBFB876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28" t="8702" r="13712" b="14139"/>
          <a:stretch/>
        </p:blipFill>
        <p:spPr>
          <a:xfrm>
            <a:off x="1691357" y="3896783"/>
            <a:ext cx="581659" cy="3892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EDCB211-159E-5007-1273-92B0FEBA17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28" t="8702" r="13712" b="14139"/>
          <a:stretch/>
        </p:blipFill>
        <p:spPr>
          <a:xfrm>
            <a:off x="5356376" y="5333110"/>
            <a:ext cx="581659" cy="38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03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35" y="357936"/>
            <a:ext cx="8779130" cy="739056"/>
          </a:xfrm>
        </p:spPr>
        <p:txBody>
          <a:bodyPr lIns="91440" tIns="45720" rIns="0" bIns="45720" anchor="t">
            <a:noAutofit/>
          </a:bodyPr>
          <a:lstStyle/>
          <a:p>
            <a:pPr algn="ctr"/>
            <a:r>
              <a:rPr lang="en-US" sz="2800" dirty="0" err="1">
                <a:solidFill>
                  <a:srgbClr val="CC3399"/>
                </a:solidFill>
                <a:latin typeface="Segoe UI Black"/>
                <a:ea typeface="Segoe UI Black"/>
              </a:rPr>
              <a:t>Maths</a:t>
            </a:r>
            <a:r>
              <a:rPr lang="en-US" sz="2800" dirty="0">
                <a:solidFill>
                  <a:srgbClr val="CC3399"/>
                </a:solidFill>
                <a:latin typeface="Segoe UI Black"/>
                <a:ea typeface="Segoe UI Black"/>
              </a:rPr>
              <a:t> - </a:t>
            </a:r>
            <a:r>
              <a:rPr lang="en-US" sz="2800" dirty="0">
                <a:latin typeface="Segoe UI Black"/>
                <a:ea typeface="Segoe UI Black"/>
              </a:rPr>
              <a:t>Learning Journey – Year 11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Segoe UI Black"/>
                <a:ea typeface="Segoe UI Black"/>
              </a:rPr>
              <a:t>Foundation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2EA65C-CA1F-40C5-83BE-64F3E9AB33AA}"/>
              </a:ext>
            </a:extLst>
          </p:cNvPr>
          <p:cNvGrpSpPr/>
          <p:nvPr/>
        </p:nvGrpSpPr>
        <p:grpSpPr>
          <a:xfrm>
            <a:off x="1001486" y="1676876"/>
            <a:ext cx="7716079" cy="4453966"/>
            <a:chOff x="2249359" y="2305589"/>
            <a:chExt cx="7728733" cy="28346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5DB897-F32F-412D-A261-6EC186631061}"/>
                </a:ext>
              </a:extLst>
            </p:cNvPr>
            <p:cNvGrpSpPr/>
            <p:nvPr/>
          </p:nvGrpSpPr>
          <p:grpSpPr>
            <a:xfrm>
              <a:off x="2249359" y="2305589"/>
              <a:ext cx="7728733" cy="2834645"/>
              <a:chOff x="1475820" y="2305589"/>
              <a:chExt cx="7728733" cy="2834645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BA91558A-868E-4BAB-A985-3853974396E1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4E7EC504-D364-49F4-9BCD-39BD9340E988}"/>
                  </a:ext>
                </a:extLst>
              </p:cNvPr>
              <p:cNvSpPr/>
              <p:nvPr/>
            </p:nvSpPr>
            <p:spPr>
              <a:xfrm rot="10800000">
                <a:off x="3011873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CB72E78-9188-4053-B2B2-F2FB7A7193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5084" y="3722912"/>
                <a:ext cx="3245350" cy="4"/>
              </a:xfrm>
              <a:prstGeom prst="line">
                <a:avLst/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4E57699-59F1-4F0D-827E-E23691CF6BD8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86400" cy="0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70A1428-84CC-41EE-A06C-C0EFD78BCB89}"/>
                  </a:ext>
                </a:extLst>
              </p:cNvPr>
              <p:cNvCxnSpPr/>
              <p:nvPr/>
            </p:nvCxnSpPr>
            <p:spPr>
              <a:xfrm>
                <a:off x="1475820" y="2305589"/>
                <a:ext cx="5486400" cy="4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F295EA6-9373-4E6A-971B-1D1A52E16064}"/>
                </a:ext>
              </a:extLst>
            </p:cNvPr>
            <p:cNvGrpSpPr/>
            <p:nvPr/>
          </p:nvGrpSpPr>
          <p:grpSpPr>
            <a:xfrm>
              <a:off x="2249359" y="2305589"/>
              <a:ext cx="7646957" cy="2834645"/>
              <a:chOff x="1475820" y="2305589"/>
              <a:chExt cx="7646957" cy="2834645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F2E49456-4956-4891-9EE2-EE4551A71AFA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CCD3104B-4EC0-4732-976B-E61B97F1EEDD}"/>
                  </a:ext>
                </a:extLst>
              </p:cNvPr>
              <p:cNvSpPr/>
              <p:nvPr/>
            </p:nvSpPr>
            <p:spPr>
              <a:xfrm rot="10800000">
                <a:off x="2930098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655F35-FEEA-48D3-8653-958B1F07682E}"/>
                  </a:ext>
                </a:extLst>
              </p:cNvPr>
              <p:cNvCxnSpPr>
                <a:cxnSpLocks/>
                <a:endCxn id="28" idx="2"/>
              </p:cNvCxnSpPr>
              <p:nvPr/>
            </p:nvCxnSpPr>
            <p:spPr>
              <a:xfrm flipV="1">
                <a:off x="3685084" y="3722912"/>
                <a:ext cx="3211733" cy="7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66702A1-B247-4A57-80A9-A8B943239AC6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0462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513FD9F-1DD5-41DA-8405-8E73E998E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820" y="2305589"/>
                <a:ext cx="530691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F5E89C69-938A-4359-A9F2-6542877C2808}"/>
              </a:ext>
            </a:extLst>
          </p:cNvPr>
          <p:cNvSpPr/>
          <p:nvPr/>
        </p:nvSpPr>
        <p:spPr>
          <a:xfrm>
            <a:off x="361111" y="1323511"/>
            <a:ext cx="763571" cy="724138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Year </a:t>
            </a:r>
          </a:p>
          <a:p>
            <a:pPr algn="ctr"/>
            <a:r>
              <a:rPr lang="en-US" sz="1600" b="1" dirty="0">
                <a:solidFill>
                  <a:srgbClr val="DF361F"/>
                </a:solidFill>
              </a:rPr>
              <a:t>11</a:t>
            </a:r>
          </a:p>
        </p:txBody>
      </p:sp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F6E0E63C-FA09-811F-682D-EC7C86810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30" y="5273530"/>
            <a:ext cx="1395761" cy="1440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8A74D0F-B984-188D-221F-2A76F39AC968}"/>
              </a:ext>
            </a:extLst>
          </p:cNvPr>
          <p:cNvSpPr/>
          <p:nvPr/>
        </p:nvSpPr>
        <p:spPr>
          <a:xfrm>
            <a:off x="8265199" y="5744928"/>
            <a:ext cx="763571" cy="724138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Year 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8A088-D9DF-10EF-2ED2-BC19C744E1EB}"/>
              </a:ext>
            </a:extLst>
          </p:cNvPr>
          <p:cNvSpPr txBox="1"/>
          <p:nvPr/>
        </p:nvSpPr>
        <p:spPr>
          <a:xfrm>
            <a:off x="1827095" y="954503"/>
            <a:ext cx="3056353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11: </a:t>
            </a:r>
            <a:r>
              <a:rPr lang="en-GB" sz="1200" b="1" noProof="1"/>
              <a:t>Ratio and Proportion </a:t>
            </a:r>
            <a:endParaRPr lang="en-US" sz="1200" b="1" noProof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CEFA3-C1A5-6A7B-59B9-4F399C4BBF14}"/>
              </a:ext>
            </a:extLst>
          </p:cNvPr>
          <p:cNvSpPr txBox="1"/>
          <p:nvPr/>
        </p:nvSpPr>
        <p:spPr>
          <a:xfrm>
            <a:off x="4150219" y="866160"/>
            <a:ext cx="2752266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12: </a:t>
            </a:r>
            <a:r>
              <a:rPr lang="en-GB" sz="1200" b="1" noProof="1"/>
              <a:t>Right-angled triangles: Pythagoras and trigonometry </a:t>
            </a:r>
            <a:endParaRPr lang="en-US" sz="1200" b="1" noProof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2410FA-E50D-5DCC-039B-F034CFEB690E}"/>
              </a:ext>
            </a:extLst>
          </p:cNvPr>
          <p:cNvSpPr txBox="1"/>
          <p:nvPr/>
        </p:nvSpPr>
        <p:spPr>
          <a:xfrm>
            <a:off x="6754595" y="1104006"/>
            <a:ext cx="1545655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13: </a:t>
            </a:r>
            <a:r>
              <a:rPr lang="en-GB" sz="1200" b="1" noProof="1"/>
              <a:t>Probability </a:t>
            </a:r>
            <a:endParaRPr lang="en-US" sz="1200" b="1" noProof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FFD059-02F5-B623-945D-F1290D032C34}"/>
              </a:ext>
            </a:extLst>
          </p:cNvPr>
          <p:cNvSpPr txBox="1"/>
          <p:nvPr/>
        </p:nvSpPr>
        <p:spPr>
          <a:xfrm>
            <a:off x="7483115" y="1593762"/>
            <a:ext cx="1700361" cy="1015663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14: </a:t>
            </a:r>
            <a:r>
              <a:rPr lang="en-GB" sz="1200" b="1" noProof="1"/>
              <a:t>Multiplicative reasoning: more percentages, rates of change, compound measures</a:t>
            </a:r>
            <a:endParaRPr lang="en-US" sz="1200" b="1" noProof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C5C546-122C-53BB-26B9-15772BEB393E}"/>
              </a:ext>
            </a:extLst>
          </p:cNvPr>
          <p:cNvSpPr txBox="1"/>
          <p:nvPr/>
        </p:nvSpPr>
        <p:spPr>
          <a:xfrm>
            <a:off x="7482488" y="3013501"/>
            <a:ext cx="1545655" cy="830997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15: </a:t>
            </a:r>
            <a:r>
              <a:rPr lang="en-GB" sz="1200" b="1" noProof="1"/>
              <a:t>Constructions: triangles, nets, plan and elevation, loci, scale drawings and bearings</a:t>
            </a:r>
            <a:endParaRPr lang="en-US" sz="1200" b="1" noProof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E44D07-EC8B-1626-0A02-917ECCA81BCB}"/>
              </a:ext>
            </a:extLst>
          </p:cNvPr>
          <p:cNvSpPr txBox="1"/>
          <p:nvPr/>
        </p:nvSpPr>
        <p:spPr>
          <a:xfrm>
            <a:off x="4150219" y="3058890"/>
            <a:ext cx="2123542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16: </a:t>
            </a:r>
            <a:r>
              <a:rPr lang="en-GB" sz="1200" b="1" noProof="1"/>
              <a:t>Algebra: quadratic equations and graphs</a:t>
            </a:r>
            <a:endParaRPr lang="en-US" sz="1200" b="1" noProof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8CB303-2B14-E567-62C2-0D811CB131FB}"/>
              </a:ext>
            </a:extLst>
          </p:cNvPr>
          <p:cNvSpPr txBox="1"/>
          <p:nvPr/>
        </p:nvSpPr>
        <p:spPr>
          <a:xfrm>
            <a:off x="1364674" y="3119756"/>
            <a:ext cx="1960320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17: </a:t>
            </a:r>
            <a:r>
              <a:rPr lang="en-GB" sz="1200" b="1" noProof="1"/>
              <a:t>Perimeter, area and volume: circles, cylinders, cones and spheres</a:t>
            </a:r>
            <a:endParaRPr lang="en-US" sz="1200" b="1" noProof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BAB5CD-F84C-5B07-8EF5-FC95C1CD7670}"/>
              </a:ext>
            </a:extLst>
          </p:cNvPr>
          <p:cNvSpPr txBox="1"/>
          <p:nvPr/>
        </p:nvSpPr>
        <p:spPr>
          <a:xfrm>
            <a:off x="439537" y="4256427"/>
            <a:ext cx="1960320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18: </a:t>
            </a:r>
            <a:r>
              <a:rPr lang="en-GB" sz="1200" b="1" noProof="1"/>
              <a:t>More fractions, reciprocals, standard form, zero and negative indices</a:t>
            </a:r>
            <a:endParaRPr lang="en-US" sz="1200" b="1" noProof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F991EE-0DC9-8DF1-9C55-387AB2D67EAA}"/>
              </a:ext>
            </a:extLst>
          </p:cNvPr>
          <p:cNvSpPr txBox="1"/>
          <p:nvPr/>
        </p:nvSpPr>
        <p:spPr>
          <a:xfrm>
            <a:off x="2919294" y="4902561"/>
            <a:ext cx="1826216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19: </a:t>
            </a:r>
            <a:r>
              <a:rPr lang="en-GB" sz="1200" b="1" noProof="1"/>
              <a:t>Congruence, similarity and vectors</a:t>
            </a:r>
            <a:endParaRPr lang="en-US" sz="1200" b="1" noProof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49E510-4E36-8AB7-5D5D-D23C64BD4EA4}"/>
              </a:ext>
            </a:extLst>
          </p:cNvPr>
          <p:cNvSpPr txBox="1"/>
          <p:nvPr/>
        </p:nvSpPr>
        <p:spPr>
          <a:xfrm>
            <a:off x="4866360" y="4765698"/>
            <a:ext cx="1601264" cy="1015663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20: </a:t>
            </a:r>
            <a:r>
              <a:rPr lang="en-GB" sz="1200" b="1" noProof="1"/>
              <a:t>Rearranging equations, graphs of cubic and reciprocal functions and simultaneous equations </a:t>
            </a:r>
            <a:endParaRPr lang="en-US" sz="1200" b="1" noProof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FFA143-EAAE-89DF-449E-B7365C63B8CF}"/>
              </a:ext>
            </a:extLst>
          </p:cNvPr>
          <p:cNvSpPr txBox="1"/>
          <p:nvPr/>
        </p:nvSpPr>
        <p:spPr>
          <a:xfrm>
            <a:off x="6854556" y="5274975"/>
            <a:ext cx="19603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5">
                    <a:lumMod val="60000"/>
                    <a:lumOff val="40000"/>
                  </a:schemeClr>
                </a:solidFill>
              </a:rPr>
              <a:t>Revisit key areas as necessary </a:t>
            </a:r>
            <a:endParaRPr lang="en-US" sz="1200" b="1" noProof="1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6095E6-CF24-E303-7BFD-7C05E4EE9F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28" t="8702" r="13712" b="14139"/>
          <a:stretch/>
        </p:blipFill>
        <p:spPr>
          <a:xfrm>
            <a:off x="1124682" y="890272"/>
            <a:ext cx="581659" cy="38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32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81" y="334971"/>
            <a:ext cx="8779130" cy="739056"/>
          </a:xfrm>
        </p:spPr>
        <p:txBody>
          <a:bodyPr lIns="91440" tIns="45720" rIns="0" bIns="45720" anchor="t">
            <a:noAutofit/>
          </a:bodyPr>
          <a:lstStyle/>
          <a:p>
            <a:pPr algn="ctr"/>
            <a:r>
              <a:rPr lang="en-US" sz="2800" dirty="0">
                <a:solidFill>
                  <a:srgbClr val="CC3399"/>
                </a:solidFill>
                <a:latin typeface="Segoe UI Black"/>
                <a:ea typeface="Segoe UI Black"/>
              </a:rPr>
              <a:t>Maths - </a:t>
            </a:r>
            <a:r>
              <a:rPr lang="en-US" sz="2800" dirty="0">
                <a:latin typeface="Segoe UI Black"/>
                <a:ea typeface="Segoe UI Black"/>
              </a:rPr>
              <a:t>Learning Journey – Year 11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Segoe UI Black"/>
                <a:ea typeface="Segoe UI Black"/>
              </a:rPr>
              <a:t>Higher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2EA65C-CA1F-40C5-83BE-64F3E9AB33AA}"/>
              </a:ext>
            </a:extLst>
          </p:cNvPr>
          <p:cNvGrpSpPr/>
          <p:nvPr/>
        </p:nvGrpSpPr>
        <p:grpSpPr>
          <a:xfrm>
            <a:off x="1001486" y="1676876"/>
            <a:ext cx="7716079" cy="4453966"/>
            <a:chOff x="2249359" y="2305589"/>
            <a:chExt cx="7728733" cy="28346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5DB897-F32F-412D-A261-6EC186631061}"/>
                </a:ext>
              </a:extLst>
            </p:cNvPr>
            <p:cNvGrpSpPr/>
            <p:nvPr/>
          </p:nvGrpSpPr>
          <p:grpSpPr>
            <a:xfrm>
              <a:off x="2249359" y="2305589"/>
              <a:ext cx="7728733" cy="2834645"/>
              <a:chOff x="1475820" y="2305589"/>
              <a:chExt cx="7728733" cy="2834645"/>
            </a:xfrm>
          </p:grpSpPr>
          <p:sp>
            <p:nvSpPr>
              <p:cNvPr id="7" name="Arc 6">
                <a:extLst>
                  <a:ext uri="{FF2B5EF4-FFF2-40B4-BE49-F238E27FC236}">
                    <a16:creationId xmlns:a16="http://schemas.microsoft.com/office/drawing/2014/main" id="{BA91558A-868E-4BAB-A985-3853974396E1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4E7EC504-D364-49F4-9BCD-39BD9340E988}"/>
                  </a:ext>
                </a:extLst>
              </p:cNvPr>
              <p:cNvSpPr/>
              <p:nvPr/>
            </p:nvSpPr>
            <p:spPr>
              <a:xfrm rot="10800000">
                <a:off x="3011873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ECB72E78-9188-4053-B2B2-F2FB7A7193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5084" y="3722912"/>
                <a:ext cx="3245350" cy="4"/>
              </a:xfrm>
              <a:prstGeom prst="line">
                <a:avLst/>
              </a:prstGeom>
              <a:ln w="635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4E57699-59F1-4F0D-827E-E23691CF6BD8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86400" cy="0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70A1428-84CC-41EE-A06C-C0EFD78BCB89}"/>
                  </a:ext>
                </a:extLst>
              </p:cNvPr>
              <p:cNvCxnSpPr/>
              <p:nvPr/>
            </p:nvCxnSpPr>
            <p:spPr>
              <a:xfrm>
                <a:off x="1475820" y="2305589"/>
                <a:ext cx="5486400" cy="4"/>
              </a:xfrm>
              <a:prstGeom prst="line">
                <a:avLst/>
              </a:prstGeom>
              <a:ln w="635000" cap="rnd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F295EA6-9373-4E6A-971B-1D1A52E16064}"/>
                </a:ext>
              </a:extLst>
            </p:cNvPr>
            <p:cNvGrpSpPr/>
            <p:nvPr/>
          </p:nvGrpSpPr>
          <p:grpSpPr>
            <a:xfrm>
              <a:off x="2249359" y="2305589"/>
              <a:ext cx="7646957" cy="2834645"/>
              <a:chOff x="1475820" y="2305589"/>
              <a:chExt cx="7646957" cy="2834645"/>
            </a:xfrm>
          </p:grpSpPr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F2E49456-4956-4891-9EE2-EE4551A71AFA}"/>
                  </a:ext>
                </a:extLst>
              </p:cNvPr>
              <p:cNvSpPr/>
              <p:nvPr/>
            </p:nvSpPr>
            <p:spPr>
              <a:xfrm>
                <a:off x="6186325" y="230559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CCD3104B-4EC0-4732-976B-E61B97F1EEDD}"/>
                  </a:ext>
                </a:extLst>
              </p:cNvPr>
              <p:cNvSpPr/>
              <p:nvPr/>
            </p:nvSpPr>
            <p:spPr>
              <a:xfrm rot="10800000">
                <a:off x="2930098" y="3722914"/>
                <a:ext cx="1417320" cy="1417320"/>
              </a:xfrm>
              <a:prstGeom prst="arc">
                <a:avLst>
                  <a:gd name="adj1" fmla="val 16211550"/>
                  <a:gd name="adj2" fmla="val 5391112"/>
                </a:avLst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655F35-FEEA-48D3-8653-958B1F07682E}"/>
                  </a:ext>
                </a:extLst>
              </p:cNvPr>
              <p:cNvCxnSpPr>
                <a:cxnSpLocks/>
                <a:endCxn id="28" idx="2"/>
              </p:cNvCxnSpPr>
              <p:nvPr/>
            </p:nvCxnSpPr>
            <p:spPr>
              <a:xfrm flipV="1">
                <a:off x="3685084" y="3722912"/>
                <a:ext cx="3211733" cy="7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66702A1-B247-4A57-80A9-A8B943239AC6}"/>
                  </a:ext>
                </a:extLst>
              </p:cNvPr>
              <p:cNvCxnSpPr>
                <a:cxnSpLocks/>
                <a:stCxn id="38" idx="0"/>
              </p:cNvCxnSpPr>
              <p:nvPr/>
            </p:nvCxnSpPr>
            <p:spPr>
              <a:xfrm>
                <a:off x="3718153" y="5140230"/>
                <a:ext cx="540462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513FD9F-1DD5-41DA-8405-8E73E998EF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5820" y="2305589"/>
                <a:ext cx="5306914" cy="0"/>
              </a:xfrm>
              <a:prstGeom prst="line">
                <a:avLst/>
              </a:prstGeom>
              <a:ln w="47625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Oval 136">
            <a:extLst>
              <a:ext uri="{FF2B5EF4-FFF2-40B4-BE49-F238E27FC236}">
                <a16:creationId xmlns:a16="http://schemas.microsoft.com/office/drawing/2014/main" id="{F5E89C69-938A-4359-A9F2-6542877C2808}"/>
              </a:ext>
            </a:extLst>
          </p:cNvPr>
          <p:cNvSpPr/>
          <p:nvPr/>
        </p:nvSpPr>
        <p:spPr>
          <a:xfrm>
            <a:off x="361111" y="1323511"/>
            <a:ext cx="763571" cy="724138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Year </a:t>
            </a:r>
          </a:p>
          <a:p>
            <a:pPr algn="ctr"/>
            <a:r>
              <a:rPr lang="en-US" sz="1600" b="1" dirty="0">
                <a:solidFill>
                  <a:srgbClr val="DF361F"/>
                </a:solidFill>
              </a:rPr>
              <a:t>11</a:t>
            </a:r>
          </a:p>
        </p:txBody>
      </p:sp>
      <p:pic>
        <p:nvPicPr>
          <p:cNvPr id="3" name="Picture 2" descr="A logo with text overlay&#10;&#10;Description automatically generated">
            <a:extLst>
              <a:ext uri="{FF2B5EF4-FFF2-40B4-BE49-F238E27FC236}">
                <a16:creationId xmlns:a16="http://schemas.microsoft.com/office/drawing/2014/main" id="{F6E0E63C-FA09-811F-682D-EC7C86810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30" y="5273530"/>
            <a:ext cx="1395761" cy="1440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8A74D0F-B984-188D-221F-2A76F39AC968}"/>
              </a:ext>
            </a:extLst>
          </p:cNvPr>
          <p:cNvSpPr/>
          <p:nvPr/>
        </p:nvSpPr>
        <p:spPr>
          <a:xfrm>
            <a:off x="8265199" y="5744928"/>
            <a:ext cx="763571" cy="724138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28575">
            <a:solidFill>
              <a:srgbClr val="DF361F"/>
            </a:solidFill>
          </a:ln>
          <a:effectLst>
            <a:outerShdw blurRad="10160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rgbClr val="DF361F"/>
                </a:solidFill>
              </a:rPr>
              <a:t>Year 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8A088-D9DF-10EF-2ED2-BC19C744E1EB}"/>
              </a:ext>
            </a:extLst>
          </p:cNvPr>
          <p:cNvSpPr txBox="1"/>
          <p:nvPr/>
        </p:nvSpPr>
        <p:spPr>
          <a:xfrm>
            <a:off x="2122421" y="714169"/>
            <a:ext cx="3056353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13: </a:t>
            </a:r>
            <a:r>
              <a:rPr lang="en-GB" sz="1200" b="1" noProof="1"/>
              <a:t>Sine and cosine rules,  0.5ab sin C, trigonometry and Pythagoras’ Theorem in 3D, trigonometric graphs, and accuracy and bounds</a:t>
            </a:r>
            <a:endParaRPr lang="en-US" sz="1200" b="1" noProof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CEFA3-C1A5-6A7B-59B9-4F399C4BBF14}"/>
              </a:ext>
            </a:extLst>
          </p:cNvPr>
          <p:cNvSpPr txBox="1"/>
          <p:nvPr/>
        </p:nvSpPr>
        <p:spPr>
          <a:xfrm>
            <a:off x="5608616" y="870160"/>
            <a:ext cx="2656583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14: </a:t>
            </a:r>
            <a:r>
              <a:rPr lang="en-GB" sz="1200" b="1" noProof="1"/>
              <a:t>Statistics and sampling, cumulative frequency and histograms</a:t>
            </a:r>
            <a:endParaRPr lang="en-US" sz="1200" b="1" noProof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2410FA-E50D-5DCC-039B-F034CFEB690E}"/>
              </a:ext>
            </a:extLst>
          </p:cNvPr>
          <p:cNvSpPr txBox="1"/>
          <p:nvPr/>
        </p:nvSpPr>
        <p:spPr>
          <a:xfrm>
            <a:off x="7569852" y="1716838"/>
            <a:ext cx="1545655" cy="120032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15: </a:t>
            </a:r>
            <a:r>
              <a:rPr lang="en-GB" sz="1200" b="1" noProof="1"/>
              <a:t>Quadratics, expanding more than two brackets, sketching graphs, graphs of circles, cubes and quadratics</a:t>
            </a:r>
            <a:endParaRPr lang="en-US" sz="1200" b="1" noProof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FFD059-02F5-B623-945D-F1290D032C34}"/>
              </a:ext>
            </a:extLst>
          </p:cNvPr>
          <p:cNvSpPr txBox="1"/>
          <p:nvPr/>
        </p:nvSpPr>
        <p:spPr>
          <a:xfrm>
            <a:off x="4711417" y="3065273"/>
            <a:ext cx="1700361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16: </a:t>
            </a:r>
            <a:r>
              <a:rPr lang="en-GB" sz="1200" b="1" noProof="1"/>
              <a:t>Circle theorems and circle geometry </a:t>
            </a:r>
            <a:endParaRPr lang="en-US" sz="1200" b="1" noProof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C5C546-122C-53BB-26B9-15772BEB393E}"/>
              </a:ext>
            </a:extLst>
          </p:cNvPr>
          <p:cNvSpPr txBox="1"/>
          <p:nvPr/>
        </p:nvSpPr>
        <p:spPr>
          <a:xfrm>
            <a:off x="830363" y="3065273"/>
            <a:ext cx="3524304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17: </a:t>
            </a:r>
            <a:r>
              <a:rPr lang="en-GB" sz="1200" b="1" noProof="1"/>
              <a:t>Changing the subject of formulae, algebraic fractions, rationalising surds, proof</a:t>
            </a:r>
            <a:endParaRPr lang="en-US" sz="1200" b="1" noProof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E44D07-EC8B-1626-0A02-917ECCA81BCB}"/>
              </a:ext>
            </a:extLst>
          </p:cNvPr>
          <p:cNvSpPr txBox="1"/>
          <p:nvPr/>
        </p:nvSpPr>
        <p:spPr>
          <a:xfrm>
            <a:off x="898331" y="4248923"/>
            <a:ext cx="2752266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18: </a:t>
            </a:r>
            <a:r>
              <a:rPr lang="en-GB" sz="1200" b="1" noProof="1"/>
              <a:t>Vectors and </a:t>
            </a:r>
          </a:p>
          <a:p>
            <a:r>
              <a:rPr lang="en-GB" sz="1200" b="1" noProof="1"/>
              <a:t>geometric proof</a:t>
            </a:r>
            <a:endParaRPr lang="en-US" sz="1200" b="1" noProof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8CB303-2B14-E567-62C2-0D811CB131FB}"/>
              </a:ext>
            </a:extLst>
          </p:cNvPr>
          <p:cNvSpPr txBox="1"/>
          <p:nvPr/>
        </p:nvSpPr>
        <p:spPr>
          <a:xfrm>
            <a:off x="3266231" y="5096496"/>
            <a:ext cx="3269811" cy="64633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3">
                    <a:lumMod val="75000"/>
                  </a:schemeClr>
                </a:solidFill>
              </a:rPr>
              <a:t>UNIT 19: </a:t>
            </a:r>
            <a:r>
              <a:rPr lang="en-GB" sz="1200" b="1" noProof="1"/>
              <a:t>Direct and indirect proportion, reciprocal and exponential graphs, rates of change in graphs, functions, transformations of graphs</a:t>
            </a:r>
            <a:endParaRPr lang="en-US" sz="1200" b="1" noProof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BAB5CD-F84C-5B07-8EF5-FC95C1CD7670}"/>
              </a:ext>
            </a:extLst>
          </p:cNvPr>
          <p:cNvSpPr txBox="1"/>
          <p:nvPr/>
        </p:nvSpPr>
        <p:spPr>
          <a:xfrm>
            <a:off x="6784912" y="5324111"/>
            <a:ext cx="196032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b">
            <a:spAutoFit/>
          </a:bodyPr>
          <a:lstStyle/>
          <a:p>
            <a:r>
              <a:rPr lang="en-GB" sz="1200" b="1" noProof="1">
                <a:solidFill>
                  <a:schemeClr val="accent5">
                    <a:lumMod val="60000"/>
                    <a:lumOff val="40000"/>
                  </a:schemeClr>
                </a:solidFill>
              </a:rPr>
              <a:t>Revisit key areas as necessary </a:t>
            </a:r>
            <a:endParaRPr lang="en-US" sz="1200" b="1" noProof="1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8A735F-280B-C55B-101F-7C899A6D89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28" t="8702" r="13712" b="14139"/>
          <a:stretch/>
        </p:blipFill>
        <p:spPr>
          <a:xfrm>
            <a:off x="1211399" y="895858"/>
            <a:ext cx="581659" cy="38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75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 Dark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0714A61E51D40A56158CF68E17747" ma:contentTypeVersion="15" ma:contentTypeDescription="Create a new document." ma:contentTypeScope="" ma:versionID="e4f04afb57ce61ba9f9910e5250168bd">
  <xsd:schema xmlns:xsd="http://www.w3.org/2001/XMLSchema" xmlns:xs="http://www.w3.org/2001/XMLSchema" xmlns:p="http://schemas.microsoft.com/office/2006/metadata/properties" xmlns:ns2="529c40e8-0bab-43d5-8ec0-07f08635fbc7" xmlns:ns3="e5b96425-6c5e-47e5-8e3c-66a165e9bc6d" targetNamespace="http://schemas.microsoft.com/office/2006/metadata/properties" ma:root="true" ma:fieldsID="ae6f8d980cc03026c3c6389517115289" ns2:_="" ns3:_="">
    <xsd:import namespace="529c40e8-0bab-43d5-8ec0-07f08635fbc7"/>
    <xsd:import namespace="e5b96425-6c5e-47e5-8e3c-66a165e9bc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c40e8-0bab-43d5-8ec0-07f08635fb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65895cd-c2e5-4ee0-a44a-cd0d712d9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96425-6c5e-47e5-8e3c-66a165e9bc6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79d6281-3d9d-4448-85d5-7aea755fb040}" ma:internalName="TaxCatchAll" ma:showField="CatchAllData" ma:web="e5b96425-6c5e-47e5-8e3c-66a165e9bc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9c40e8-0bab-43d5-8ec0-07f08635fbc7">
      <Terms xmlns="http://schemas.microsoft.com/office/infopath/2007/PartnerControls"/>
    </lcf76f155ced4ddcb4097134ff3c332f>
    <TaxCatchAll xmlns="e5b96425-6c5e-47e5-8e3c-66a165e9bc6d" xsi:nil="true"/>
    <SharedWithUsers xmlns="e5b96425-6c5e-47e5-8e3c-66a165e9bc6d">
      <UserInfo>
        <DisplayName>Amy Page (Ridgeway Secondary School)</DisplayName>
        <AccountId>48</AccountId>
        <AccountType/>
      </UserInfo>
      <UserInfo>
        <DisplayName>Tania Jordan</DisplayName>
        <AccountId>116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FE487FB-6517-4540-88BC-0B15202EFA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9c40e8-0bab-43d5-8ec0-07f08635fbc7"/>
    <ds:schemaRef ds:uri="e5b96425-6c5e-47e5-8e3c-66a165e9bc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37C467-98A2-41B5-86A8-F2BDF940F9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6B0AE5-8DEE-4138-A641-0A1760E06ADA}">
  <ds:schemaRefs>
    <ds:schemaRef ds:uri="http://purl.org/dc/dcmitype/"/>
    <ds:schemaRef ds:uri="e5b96425-6c5e-47e5-8e3c-66a165e9bc6d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529c40e8-0bab-43d5-8ec0-07f08635fbc7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TEMPLATE-PGO(16_9)</Template>
  <TotalTime>12379</TotalTime>
  <Words>929</Words>
  <Application>Microsoft Office PowerPoint</Application>
  <PresentationFormat>On-screen Show (4:3)</PresentationFormat>
  <Paragraphs>149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Template PresentationGo</vt:lpstr>
      <vt:lpstr>Template PresentationGo Dark</vt:lpstr>
      <vt:lpstr>Custom Design</vt:lpstr>
      <vt:lpstr>Maths - Learning Journey – Year 7</vt:lpstr>
      <vt:lpstr>Maths - Learning Journey – Year 8</vt:lpstr>
      <vt:lpstr>Maths - Learning Journey – Year 9</vt:lpstr>
      <vt:lpstr>Maths - Learning Journey – Year 10 Foundation</vt:lpstr>
      <vt:lpstr>Maths - Learning Journey – Year 10 Higher</vt:lpstr>
      <vt:lpstr>Maths - Learning Journey – Year 11 Foundation</vt:lpstr>
      <vt:lpstr>Maths - Learning Journey – Year 11 Higher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Map Timeline</dc:title>
  <dc:creator>PresentationGO.com</dc:creator>
  <dc:description>© Copyright PresentationGO.com</dc:description>
  <cp:lastModifiedBy>Mr C Seager (Ridgeway Secondary School)</cp:lastModifiedBy>
  <cp:revision>64</cp:revision>
  <dcterms:created xsi:type="dcterms:W3CDTF">2014-11-26T05:14:11Z</dcterms:created>
  <dcterms:modified xsi:type="dcterms:W3CDTF">2024-09-05T13:33:13Z</dcterms:modified>
  <cp:category>Charts &amp; Diagrams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0x0101003520714A61E51D40A56158CF68E17747</vt:lpwstr>
  </property>
  <property fmtid="{D5CDD505-2E9C-101B-9397-08002B2CF9AE}" pid="3" name="MediaServiceImageTags">
    <vt:lpwstr/>
  </property>
</Properties>
</file>