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2"/>
  </p:notesMasterIdLst>
  <p:sldIdLst>
    <p:sldId id="256" r:id="rId5"/>
    <p:sldId id="257" r:id="rId6"/>
    <p:sldId id="258" r:id="rId7"/>
    <p:sldId id="259" r:id="rId8"/>
    <p:sldId id="262" r:id="rId9"/>
    <p:sldId id="261" r:id="rId10"/>
    <p:sldId id="263"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1F1401C-FD38-4D8C-B16F-5A2C294FE13D}" v="3749" dt="2024-03-30T10:02:01.60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4" d="100"/>
          <a:sy n="74" d="100"/>
        </p:scale>
        <p:origin x="35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17"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8BBC43-C23B-49E4-BDD6-81114E5DBC30}" type="datetimeFigureOut">
              <a:rPr lang="en-GB" smtClean="0"/>
              <a:t>15/07/2024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CAB453-F688-4E46-98D3-66186247351E}" type="slidenum">
              <a:rPr lang="en-GB" smtClean="0"/>
              <a:t>‹#›</a:t>
            </a:fld>
            <a:endParaRPr lang="en-GB"/>
          </a:p>
        </p:txBody>
      </p:sp>
    </p:spTree>
    <p:extLst>
      <p:ext uri="{BB962C8B-B14F-4D97-AF65-F5344CB8AC3E}">
        <p14:creationId xmlns:p14="http://schemas.microsoft.com/office/powerpoint/2010/main" val="22227678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3CAB453-F688-4E46-98D3-66186247351E}" type="slidenum">
              <a:rPr lang="en-GB" smtClean="0"/>
              <a:t>2</a:t>
            </a:fld>
            <a:endParaRPr lang="en-GB"/>
          </a:p>
        </p:txBody>
      </p:sp>
    </p:spTree>
    <p:extLst>
      <p:ext uri="{BB962C8B-B14F-4D97-AF65-F5344CB8AC3E}">
        <p14:creationId xmlns:p14="http://schemas.microsoft.com/office/powerpoint/2010/main" val="40279826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3CAB453-F688-4E46-98D3-66186247351E}" type="slidenum">
              <a:rPr lang="en-GB" smtClean="0"/>
              <a:t>3</a:t>
            </a:fld>
            <a:endParaRPr lang="en-GB"/>
          </a:p>
        </p:txBody>
      </p:sp>
    </p:spTree>
    <p:extLst>
      <p:ext uri="{BB962C8B-B14F-4D97-AF65-F5344CB8AC3E}">
        <p14:creationId xmlns:p14="http://schemas.microsoft.com/office/powerpoint/2010/main" val="21328971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3CAB453-F688-4E46-98D3-66186247351E}" type="slidenum">
              <a:rPr lang="en-GB" smtClean="0"/>
              <a:t>4</a:t>
            </a:fld>
            <a:endParaRPr lang="en-GB"/>
          </a:p>
        </p:txBody>
      </p:sp>
    </p:spTree>
    <p:extLst>
      <p:ext uri="{BB962C8B-B14F-4D97-AF65-F5344CB8AC3E}">
        <p14:creationId xmlns:p14="http://schemas.microsoft.com/office/powerpoint/2010/main" val="37209721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3CAB453-F688-4E46-98D3-66186247351E}" type="slidenum">
              <a:rPr lang="en-GB" smtClean="0"/>
              <a:t>5</a:t>
            </a:fld>
            <a:endParaRPr lang="en-GB"/>
          </a:p>
        </p:txBody>
      </p:sp>
    </p:spTree>
    <p:extLst>
      <p:ext uri="{BB962C8B-B14F-4D97-AF65-F5344CB8AC3E}">
        <p14:creationId xmlns:p14="http://schemas.microsoft.com/office/powerpoint/2010/main" val="34246483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D21F6-7C13-827B-0CB5-2AFB41CBB66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2E49ADE-0525-AABC-7CC8-3EBB8047A8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7B9321E-1802-78E7-38EC-77C909530E80}"/>
              </a:ext>
            </a:extLst>
          </p:cNvPr>
          <p:cNvSpPr>
            <a:spLocks noGrp="1"/>
          </p:cNvSpPr>
          <p:nvPr>
            <p:ph type="dt" sz="half" idx="10"/>
          </p:nvPr>
        </p:nvSpPr>
        <p:spPr/>
        <p:txBody>
          <a:bodyPr/>
          <a:lstStyle/>
          <a:p>
            <a:fld id="{32C49A31-3F42-4D47-B845-FAFD59DB2D95}" type="datetimeFigureOut">
              <a:rPr lang="en-GB" smtClean="0"/>
              <a:t>15/07/2024</a:t>
            </a:fld>
            <a:endParaRPr lang="en-GB"/>
          </a:p>
        </p:txBody>
      </p:sp>
      <p:sp>
        <p:nvSpPr>
          <p:cNvPr id="5" name="Footer Placeholder 4">
            <a:extLst>
              <a:ext uri="{FF2B5EF4-FFF2-40B4-BE49-F238E27FC236}">
                <a16:creationId xmlns:a16="http://schemas.microsoft.com/office/drawing/2014/main" id="{731C8227-E042-40C0-C91B-F446A374530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F2AA700-8CC7-338E-C6F9-A609A7BB0414}"/>
              </a:ext>
            </a:extLst>
          </p:cNvPr>
          <p:cNvSpPr>
            <a:spLocks noGrp="1"/>
          </p:cNvSpPr>
          <p:nvPr>
            <p:ph type="sldNum" sz="quarter" idx="12"/>
          </p:nvPr>
        </p:nvSpPr>
        <p:spPr/>
        <p:txBody>
          <a:bodyPr/>
          <a:lstStyle/>
          <a:p>
            <a:fld id="{96B09A42-F21C-417E-8FCF-2F2B9C568DFF}" type="slidenum">
              <a:rPr lang="en-GB" smtClean="0"/>
              <a:t>‹#›</a:t>
            </a:fld>
            <a:endParaRPr lang="en-GB"/>
          </a:p>
        </p:txBody>
      </p:sp>
    </p:spTree>
    <p:extLst>
      <p:ext uri="{BB962C8B-B14F-4D97-AF65-F5344CB8AC3E}">
        <p14:creationId xmlns:p14="http://schemas.microsoft.com/office/powerpoint/2010/main" val="1535055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E47E4-E3DD-3836-CE80-CE6236937BE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6EA3CDF-0222-87B9-DB37-52D7E091AC1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02AB604-AED0-A8BA-0A0E-EC0D36F03742}"/>
              </a:ext>
            </a:extLst>
          </p:cNvPr>
          <p:cNvSpPr>
            <a:spLocks noGrp="1"/>
          </p:cNvSpPr>
          <p:nvPr>
            <p:ph type="dt" sz="half" idx="10"/>
          </p:nvPr>
        </p:nvSpPr>
        <p:spPr/>
        <p:txBody>
          <a:bodyPr/>
          <a:lstStyle/>
          <a:p>
            <a:fld id="{32C49A31-3F42-4D47-B845-FAFD59DB2D95}" type="datetimeFigureOut">
              <a:rPr lang="en-GB" smtClean="0"/>
              <a:t>15/07/2024</a:t>
            </a:fld>
            <a:endParaRPr lang="en-GB"/>
          </a:p>
        </p:txBody>
      </p:sp>
      <p:sp>
        <p:nvSpPr>
          <p:cNvPr id="5" name="Footer Placeholder 4">
            <a:extLst>
              <a:ext uri="{FF2B5EF4-FFF2-40B4-BE49-F238E27FC236}">
                <a16:creationId xmlns:a16="http://schemas.microsoft.com/office/drawing/2014/main" id="{C4E19BA9-EA32-FEC7-D63D-47719E7EFAB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3B3D322-95CF-3A28-2B38-C5C556E0FF4A}"/>
              </a:ext>
            </a:extLst>
          </p:cNvPr>
          <p:cNvSpPr>
            <a:spLocks noGrp="1"/>
          </p:cNvSpPr>
          <p:nvPr>
            <p:ph type="sldNum" sz="quarter" idx="12"/>
          </p:nvPr>
        </p:nvSpPr>
        <p:spPr/>
        <p:txBody>
          <a:bodyPr/>
          <a:lstStyle/>
          <a:p>
            <a:fld id="{96B09A42-F21C-417E-8FCF-2F2B9C568DFF}" type="slidenum">
              <a:rPr lang="en-GB" smtClean="0"/>
              <a:t>‹#›</a:t>
            </a:fld>
            <a:endParaRPr lang="en-GB"/>
          </a:p>
        </p:txBody>
      </p:sp>
    </p:spTree>
    <p:extLst>
      <p:ext uri="{BB962C8B-B14F-4D97-AF65-F5344CB8AC3E}">
        <p14:creationId xmlns:p14="http://schemas.microsoft.com/office/powerpoint/2010/main" val="33624223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231F6B9-3AC4-8B0D-E0FA-983C28FE37C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5108D73-89AD-4BF8-DACE-0A199BD293A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0C001AA-D325-F935-B364-7AD44DF07692}"/>
              </a:ext>
            </a:extLst>
          </p:cNvPr>
          <p:cNvSpPr>
            <a:spLocks noGrp="1"/>
          </p:cNvSpPr>
          <p:nvPr>
            <p:ph type="dt" sz="half" idx="10"/>
          </p:nvPr>
        </p:nvSpPr>
        <p:spPr/>
        <p:txBody>
          <a:bodyPr/>
          <a:lstStyle/>
          <a:p>
            <a:fld id="{32C49A31-3F42-4D47-B845-FAFD59DB2D95}" type="datetimeFigureOut">
              <a:rPr lang="en-GB" smtClean="0"/>
              <a:t>15/07/2024</a:t>
            </a:fld>
            <a:endParaRPr lang="en-GB"/>
          </a:p>
        </p:txBody>
      </p:sp>
      <p:sp>
        <p:nvSpPr>
          <p:cNvPr id="5" name="Footer Placeholder 4">
            <a:extLst>
              <a:ext uri="{FF2B5EF4-FFF2-40B4-BE49-F238E27FC236}">
                <a16:creationId xmlns:a16="http://schemas.microsoft.com/office/drawing/2014/main" id="{6DAE7084-218D-BD01-2383-E4E823F8BCC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654DEE4-392F-11AB-759F-4FA3DE5ABE34}"/>
              </a:ext>
            </a:extLst>
          </p:cNvPr>
          <p:cNvSpPr>
            <a:spLocks noGrp="1"/>
          </p:cNvSpPr>
          <p:nvPr>
            <p:ph type="sldNum" sz="quarter" idx="12"/>
          </p:nvPr>
        </p:nvSpPr>
        <p:spPr/>
        <p:txBody>
          <a:bodyPr/>
          <a:lstStyle/>
          <a:p>
            <a:fld id="{96B09A42-F21C-417E-8FCF-2F2B9C568DFF}" type="slidenum">
              <a:rPr lang="en-GB" smtClean="0"/>
              <a:t>‹#›</a:t>
            </a:fld>
            <a:endParaRPr lang="en-GB"/>
          </a:p>
        </p:txBody>
      </p:sp>
    </p:spTree>
    <p:extLst>
      <p:ext uri="{BB962C8B-B14F-4D97-AF65-F5344CB8AC3E}">
        <p14:creationId xmlns:p14="http://schemas.microsoft.com/office/powerpoint/2010/main" val="1778568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81727-DDD8-D46D-B7A9-749C9485B6E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79C72D1-7B61-FDAD-7CB4-A8447D4A63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4D22D98-3F66-E1E3-6B23-1D3B221B7310}"/>
              </a:ext>
            </a:extLst>
          </p:cNvPr>
          <p:cNvSpPr>
            <a:spLocks noGrp="1"/>
          </p:cNvSpPr>
          <p:nvPr>
            <p:ph type="dt" sz="half" idx="10"/>
          </p:nvPr>
        </p:nvSpPr>
        <p:spPr/>
        <p:txBody>
          <a:bodyPr/>
          <a:lstStyle/>
          <a:p>
            <a:fld id="{32C49A31-3F42-4D47-B845-FAFD59DB2D95}" type="datetimeFigureOut">
              <a:rPr lang="en-GB" smtClean="0"/>
              <a:t>15/07/2024</a:t>
            </a:fld>
            <a:endParaRPr lang="en-GB"/>
          </a:p>
        </p:txBody>
      </p:sp>
      <p:sp>
        <p:nvSpPr>
          <p:cNvPr id="5" name="Footer Placeholder 4">
            <a:extLst>
              <a:ext uri="{FF2B5EF4-FFF2-40B4-BE49-F238E27FC236}">
                <a16:creationId xmlns:a16="http://schemas.microsoft.com/office/drawing/2014/main" id="{52B9B507-761F-D250-143C-8A898B1F329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7E10EBA-E906-15C5-06AE-8805B82DB93E}"/>
              </a:ext>
            </a:extLst>
          </p:cNvPr>
          <p:cNvSpPr>
            <a:spLocks noGrp="1"/>
          </p:cNvSpPr>
          <p:nvPr>
            <p:ph type="sldNum" sz="quarter" idx="12"/>
          </p:nvPr>
        </p:nvSpPr>
        <p:spPr/>
        <p:txBody>
          <a:bodyPr/>
          <a:lstStyle/>
          <a:p>
            <a:fld id="{96B09A42-F21C-417E-8FCF-2F2B9C568DFF}" type="slidenum">
              <a:rPr lang="en-GB" smtClean="0"/>
              <a:t>‹#›</a:t>
            </a:fld>
            <a:endParaRPr lang="en-GB"/>
          </a:p>
        </p:txBody>
      </p:sp>
    </p:spTree>
    <p:extLst>
      <p:ext uri="{BB962C8B-B14F-4D97-AF65-F5344CB8AC3E}">
        <p14:creationId xmlns:p14="http://schemas.microsoft.com/office/powerpoint/2010/main" val="177654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9CD8D-4478-BF00-146A-B674791AF35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1AA58F8-6A56-3805-D170-DC5E9AB3FCF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21822B3-9A63-CFA9-B6E9-2BDF04ACE511}"/>
              </a:ext>
            </a:extLst>
          </p:cNvPr>
          <p:cNvSpPr>
            <a:spLocks noGrp="1"/>
          </p:cNvSpPr>
          <p:nvPr>
            <p:ph type="dt" sz="half" idx="10"/>
          </p:nvPr>
        </p:nvSpPr>
        <p:spPr/>
        <p:txBody>
          <a:bodyPr/>
          <a:lstStyle/>
          <a:p>
            <a:fld id="{32C49A31-3F42-4D47-B845-FAFD59DB2D95}" type="datetimeFigureOut">
              <a:rPr lang="en-GB" smtClean="0"/>
              <a:t>15/07/2024</a:t>
            </a:fld>
            <a:endParaRPr lang="en-GB"/>
          </a:p>
        </p:txBody>
      </p:sp>
      <p:sp>
        <p:nvSpPr>
          <p:cNvPr id="5" name="Footer Placeholder 4">
            <a:extLst>
              <a:ext uri="{FF2B5EF4-FFF2-40B4-BE49-F238E27FC236}">
                <a16:creationId xmlns:a16="http://schemas.microsoft.com/office/drawing/2014/main" id="{AD5C1D4F-B561-BC8E-FB45-7D7AEF73D56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99F8B18-DC11-FAF0-A995-19EC3246A32F}"/>
              </a:ext>
            </a:extLst>
          </p:cNvPr>
          <p:cNvSpPr>
            <a:spLocks noGrp="1"/>
          </p:cNvSpPr>
          <p:nvPr>
            <p:ph type="sldNum" sz="quarter" idx="12"/>
          </p:nvPr>
        </p:nvSpPr>
        <p:spPr/>
        <p:txBody>
          <a:bodyPr/>
          <a:lstStyle/>
          <a:p>
            <a:fld id="{96B09A42-F21C-417E-8FCF-2F2B9C568DFF}" type="slidenum">
              <a:rPr lang="en-GB" smtClean="0"/>
              <a:t>‹#›</a:t>
            </a:fld>
            <a:endParaRPr lang="en-GB"/>
          </a:p>
        </p:txBody>
      </p:sp>
    </p:spTree>
    <p:extLst>
      <p:ext uri="{BB962C8B-B14F-4D97-AF65-F5344CB8AC3E}">
        <p14:creationId xmlns:p14="http://schemas.microsoft.com/office/powerpoint/2010/main" val="11816459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4D9B2-DFAE-7A95-9B9A-32A114DE1E0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8B99AF6-4FEA-C905-4B79-CE39A267927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AA39B80-B234-CE00-0369-EAAC90EECE1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875AFFE-C2BF-CE04-4326-7B76645CB005}"/>
              </a:ext>
            </a:extLst>
          </p:cNvPr>
          <p:cNvSpPr>
            <a:spLocks noGrp="1"/>
          </p:cNvSpPr>
          <p:nvPr>
            <p:ph type="dt" sz="half" idx="10"/>
          </p:nvPr>
        </p:nvSpPr>
        <p:spPr/>
        <p:txBody>
          <a:bodyPr/>
          <a:lstStyle/>
          <a:p>
            <a:fld id="{32C49A31-3F42-4D47-B845-FAFD59DB2D95}" type="datetimeFigureOut">
              <a:rPr lang="en-GB" smtClean="0"/>
              <a:t>15/07/2024</a:t>
            </a:fld>
            <a:endParaRPr lang="en-GB"/>
          </a:p>
        </p:txBody>
      </p:sp>
      <p:sp>
        <p:nvSpPr>
          <p:cNvPr id="6" name="Footer Placeholder 5">
            <a:extLst>
              <a:ext uri="{FF2B5EF4-FFF2-40B4-BE49-F238E27FC236}">
                <a16:creationId xmlns:a16="http://schemas.microsoft.com/office/drawing/2014/main" id="{3E988B7F-CE91-14DB-AB20-08C4A158C59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6EBCC0A-2275-3982-B0D2-D14ADEC3FC8E}"/>
              </a:ext>
            </a:extLst>
          </p:cNvPr>
          <p:cNvSpPr>
            <a:spLocks noGrp="1"/>
          </p:cNvSpPr>
          <p:nvPr>
            <p:ph type="sldNum" sz="quarter" idx="12"/>
          </p:nvPr>
        </p:nvSpPr>
        <p:spPr/>
        <p:txBody>
          <a:bodyPr/>
          <a:lstStyle/>
          <a:p>
            <a:fld id="{96B09A42-F21C-417E-8FCF-2F2B9C568DFF}" type="slidenum">
              <a:rPr lang="en-GB" smtClean="0"/>
              <a:t>‹#›</a:t>
            </a:fld>
            <a:endParaRPr lang="en-GB"/>
          </a:p>
        </p:txBody>
      </p:sp>
    </p:spTree>
    <p:extLst>
      <p:ext uri="{BB962C8B-B14F-4D97-AF65-F5344CB8AC3E}">
        <p14:creationId xmlns:p14="http://schemas.microsoft.com/office/powerpoint/2010/main" val="38099765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833AC-50E2-7E42-5890-E7A0F3DD6DD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979A770-D483-BF3A-9C35-4AC2C13445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152A705-F02C-A2DE-700E-4CA1B8050C6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DA25FA6-8951-2294-A249-1105670A01E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40E7FDA-12A5-1313-51AC-DD4895391BD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72F6926-F907-F900-9024-70FA5B6B3B47}"/>
              </a:ext>
            </a:extLst>
          </p:cNvPr>
          <p:cNvSpPr>
            <a:spLocks noGrp="1"/>
          </p:cNvSpPr>
          <p:nvPr>
            <p:ph type="dt" sz="half" idx="10"/>
          </p:nvPr>
        </p:nvSpPr>
        <p:spPr/>
        <p:txBody>
          <a:bodyPr/>
          <a:lstStyle/>
          <a:p>
            <a:fld id="{32C49A31-3F42-4D47-B845-FAFD59DB2D95}" type="datetimeFigureOut">
              <a:rPr lang="en-GB" smtClean="0"/>
              <a:t>15/07/2024</a:t>
            </a:fld>
            <a:endParaRPr lang="en-GB"/>
          </a:p>
        </p:txBody>
      </p:sp>
      <p:sp>
        <p:nvSpPr>
          <p:cNvPr id="8" name="Footer Placeholder 7">
            <a:extLst>
              <a:ext uri="{FF2B5EF4-FFF2-40B4-BE49-F238E27FC236}">
                <a16:creationId xmlns:a16="http://schemas.microsoft.com/office/drawing/2014/main" id="{EF94A1C9-6FD1-8F6A-AD38-31EEC86864F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04ED27E-C6DD-D482-9DFE-13CC44A2DE16}"/>
              </a:ext>
            </a:extLst>
          </p:cNvPr>
          <p:cNvSpPr>
            <a:spLocks noGrp="1"/>
          </p:cNvSpPr>
          <p:nvPr>
            <p:ph type="sldNum" sz="quarter" idx="12"/>
          </p:nvPr>
        </p:nvSpPr>
        <p:spPr/>
        <p:txBody>
          <a:bodyPr/>
          <a:lstStyle/>
          <a:p>
            <a:fld id="{96B09A42-F21C-417E-8FCF-2F2B9C568DFF}" type="slidenum">
              <a:rPr lang="en-GB" smtClean="0"/>
              <a:t>‹#›</a:t>
            </a:fld>
            <a:endParaRPr lang="en-GB"/>
          </a:p>
        </p:txBody>
      </p:sp>
    </p:spTree>
    <p:extLst>
      <p:ext uri="{BB962C8B-B14F-4D97-AF65-F5344CB8AC3E}">
        <p14:creationId xmlns:p14="http://schemas.microsoft.com/office/powerpoint/2010/main" val="20394326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CB7DF-42EE-B98C-2235-CF099E6C707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1446140-D9C7-4219-262B-E7A33B9497DE}"/>
              </a:ext>
            </a:extLst>
          </p:cNvPr>
          <p:cNvSpPr>
            <a:spLocks noGrp="1"/>
          </p:cNvSpPr>
          <p:nvPr>
            <p:ph type="dt" sz="half" idx="10"/>
          </p:nvPr>
        </p:nvSpPr>
        <p:spPr/>
        <p:txBody>
          <a:bodyPr/>
          <a:lstStyle/>
          <a:p>
            <a:fld id="{32C49A31-3F42-4D47-B845-FAFD59DB2D95}" type="datetimeFigureOut">
              <a:rPr lang="en-GB" smtClean="0"/>
              <a:t>15/07/2024</a:t>
            </a:fld>
            <a:endParaRPr lang="en-GB"/>
          </a:p>
        </p:txBody>
      </p:sp>
      <p:sp>
        <p:nvSpPr>
          <p:cNvPr id="4" name="Footer Placeholder 3">
            <a:extLst>
              <a:ext uri="{FF2B5EF4-FFF2-40B4-BE49-F238E27FC236}">
                <a16:creationId xmlns:a16="http://schemas.microsoft.com/office/drawing/2014/main" id="{8B2E2DC2-6F76-A6F6-7BB4-5C1A611EDEB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98EDEF6-0F78-281B-0E4A-FADA49692DDC}"/>
              </a:ext>
            </a:extLst>
          </p:cNvPr>
          <p:cNvSpPr>
            <a:spLocks noGrp="1"/>
          </p:cNvSpPr>
          <p:nvPr>
            <p:ph type="sldNum" sz="quarter" idx="12"/>
          </p:nvPr>
        </p:nvSpPr>
        <p:spPr/>
        <p:txBody>
          <a:bodyPr/>
          <a:lstStyle/>
          <a:p>
            <a:fld id="{96B09A42-F21C-417E-8FCF-2F2B9C568DFF}" type="slidenum">
              <a:rPr lang="en-GB" smtClean="0"/>
              <a:t>‹#›</a:t>
            </a:fld>
            <a:endParaRPr lang="en-GB"/>
          </a:p>
        </p:txBody>
      </p:sp>
    </p:spTree>
    <p:extLst>
      <p:ext uri="{BB962C8B-B14F-4D97-AF65-F5344CB8AC3E}">
        <p14:creationId xmlns:p14="http://schemas.microsoft.com/office/powerpoint/2010/main" val="25306333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66503E8-662E-F74E-DD88-669897EFCB1A}"/>
              </a:ext>
            </a:extLst>
          </p:cNvPr>
          <p:cNvSpPr>
            <a:spLocks noGrp="1"/>
          </p:cNvSpPr>
          <p:nvPr>
            <p:ph type="dt" sz="half" idx="10"/>
          </p:nvPr>
        </p:nvSpPr>
        <p:spPr/>
        <p:txBody>
          <a:bodyPr/>
          <a:lstStyle/>
          <a:p>
            <a:fld id="{32C49A31-3F42-4D47-B845-FAFD59DB2D95}" type="datetimeFigureOut">
              <a:rPr lang="en-GB" smtClean="0"/>
              <a:t>15/07/2024</a:t>
            </a:fld>
            <a:endParaRPr lang="en-GB"/>
          </a:p>
        </p:txBody>
      </p:sp>
      <p:sp>
        <p:nvSpPr>
          <p:cNvPr id="3" name="Footer Placeholder 2">
            <a:extLst>
              <a:ext uri="{FF2B5EF4-FFF2-40B4-BE49-F238E27FC236}">
                <a16:creationId xmlns:a16="http://schemas.microsoft.com/office/drawing/2014/main" id="{B128420F-3D30-2A51-1D50-C37518C9682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BBBE2B1-6C64-FA3D-577A-9C04B309E073}"/>
              </a:ext>
            </a:extLst>
          </p:cNvPr>
          <p:cNvSpPr>
            <a:spLocks noGrp="1"/>
          </p:cNvSpPr>
          <p:nvPr>
            <p:ph type="sldNum" sz="quarter" idx="12"/>
          </p:nvPr>
        </p:nvSpPr>
        <p:spPr/>
        <p:txBody>
          <a:bodyPr/>
          <a:lstStyle/>
          <a:p>
            <a:fld id="{96B09A42-F21C-417E-8FCF-2F2B9C568DFF}" type="slidenum">
              <a:rPr lang="en-GB" smtClean="0"/>
              <a:t>‹#›</a:t>
            </a:fld>
            <a:endParaRPr lang="en-GB"/>
          </a:p>
        </p:txBody>
      </p:sp>
    </p:spTree>
    <p:extLst>
      <p:ext uri="{BB962C8B-B14F-4D97-AF65-F5344CB8AC3E}">
        <p14:creationId xmlns:p14="http://schemas.microsoft.com/office/powerpoint/2010/main" val="2687850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06871-34E4-D083-7CFD-A3E183B1A7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A90EFE4-206B-9133-6144-0582236C0D4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E693E3D-3E5D-48D8-E52C-1934C4635D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23267F-F28E-6DDE-3A4B-000E0547176C}"/>
              </a:ext>
            </a:extLst>
          </p:cNvPr>
          <p:cNvSpPr>
            <a:spLocks noGrp="1"/>
          </p:cNvSpPr>
          <p:nvPr>
            <p:ph type="dt" sz="half" idx="10"/>
          </p:nvPr>
        </p:nvSpPr>
        <p:spPr/>
        <p:txBody>
          <a:bodyPr/>
          <a:lstStyle/>
          <a:p>
            <a:fld id="{32C49A31-3F42-4D47-B845-FAFD59DB2D95}" type="datetimeFigureOut">
              <a:rPr lang="en-GB" smtClean="0"/>
              <a:t>15/07/2024</a:t>
            </a:fld>
            <a:endParaRPr lang="en-GB"/>
          </a:p>
        </p:txBody>
      </p:sp>
      <p:sp>
        <p:nvSpPr>
          <p:cNvPr id="6" name="Footer Placeholder 5">
            <a:extLst>
              <a:ext uri="{FF2B5EF4-FFF2-40B4-BE49-F238E27FC236}">
                <a16:creationId xmlns:a16="http://schemas.microsoft.com/office/drawing/2014/main" id="{0ECDAEFF-4A79-02B4-5813-C66EC1E5BFA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98D6001-A427-052C-8C88-F8B7D609DA2F}"/>
              </a:ext>
            </a:extLst>
          </p:cNvPr>
          <p:cNvSpPr>
            <a:spLocks noGrp="1"/>
          </p:cNvSpPr>
          <p:nvPr>
            <p:ph type="sldNum" sz="quarter" idx="12"/>
          </p:nvPr>
        </p:nvSpPr>
        <p:spPr/>
        <p:txBody>
          <a:bodyPr/>
          <a:lstStyle/>
          <a:p>
            <a:fld id="{96B09A42-F21C-417E-8FCF-2F2B9C568DFF}" type="slidenum">
              <a:rPr lang="en-GB" smtClean="0"/>
              <a:t>‹#›</a:t>
            </a:fld>
            <a:endParaRPr lang="en-GB"/>
          </a:p>
        </p:txBody>
      </p:sp>
    </p:spTree>
    <p:extLst>
      <p:ext uri="{BB962C8B-B14F-4D97-AF65-F5344CB8AC3E}">
        <p14:creationId xmlns:p14="http://schemas.microsoft.com/office/powerpoint/2010/main" val="20656451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7617F-2589-56E0-A56C-A26A9FB9DD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84AC2AF-D1E0-783F-29F7-00AE712559A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BABEED0-ACED-AA37-3A40-3CAC42F774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CC7745-07B5-E442-14A7-B9C8C828CB38}"/>
              </a:ext>
            </a:extLst>
          </p:cNvPr>
          <p:cNvSpPr>
            <a:spLocks noGrp="1"/>
          </p:cNvSpPr>
          <p:nvPr>
            <p:ph type="dt" sz="half" idx="10"/>
          </p:nvPr>
        </p:nvSpPr>
        <p:spPr/>
        <p:txBody>
          <a:bodyPr/>
          <a:lstStyle/>
          <a:p>
            <a:fld id="{32C49A31-3F42-4D47-B845-FAFD59DB2D95}" type="datetimeFigureOut">
              <a:rPr lang="en-GB" smtClean="0"/>
              <a:t>15/07/2024</a:t>
            </a:fld>
            <a:endParaRPr lang="en-GB"/>
          </a:p>
        </p:txBody>
      </p:sp>
      <p:sp>
        <p:nvSpPr>
          <p:cNvPr id="6" name="Footer Placeholder 5">
            <a:extLst>
              <a:ext uri="{FF2B5EF4-FFF2-40B4-BE49-F238E27FC236}">
                <a16:creationId xmlns:a16="http://schemas.microsoft.com/office/drawing/2014/main" id="{6FF254F7-654D-F0D6-21C1-EB3B90286E3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3C64C1E-33FA-4B6D-128A-8DE88DD935BD}"/>
              </a:ext>
            </a:extLst>
          </p:cNvPr>
          <p:cNvSpPr>
            <a:spLocks noGrp="1"/>
          </p:cNvSpPr>
          <p:nvPr>
            <p:ph type="sldNum" sz="quarter" idx="12"/>
          </p:nvPr>
        </p:nvSpPr>
        <p:spPr/>
        <p:txBody>
          <a:bodyPr/>
          <a:lstStyle/>
          <a:p>
            <a:fld id="{96B09A42-F21C-417E-8FCF-2F2B9C568DFF}" type="slidenum">
              <a:rPr lang="en-GB" smtClean="0"/>
              <a:t>‹#›</a:t>
            </a:fld>
            <a:endParaRPr lang="en-GB"/>
          </a:p>
        </p:txBody>
      </p:sp>
    </p:spTree>
    <p:extLst>
      <p:ext uri="{BB962C8B-B14F-4D97-AF65-F5344CB8AC3E}">
        <p14:creationId xmlns:p14="http://schemas.microsoft.com/office/powerpoint/2010/main" val="27159191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D742E9-CD1E-6E10-77E6-A821228A35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2D23C4E-54A6-108D-1941-21DA9D47CD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BD329B0-9E38-29AC-440B-8C3A2A9FFAA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2C49A31-3F42-4D47-B845-FAFD59DB2D95}" type="datetimeFigureOut">
              <a:rPr lang="en-GB" smtClean="0"/>
              <a:t>15/07/2024</a:t>
            </a:fld>
            <a:endParaRPr lang="en-GB"/>
          </a:p>
        </p:txBody>
      </p:sp>
      <p:sp>
        <p:nvSpPr>
          <p:cNvPr id="5" name="Footer Placeholder 4">
            <a:extLst>
              <a:ext uri="{FF2B5EF4-FFF2-40B4-BE49-F238E27FC236}">
                <a16:creationId xmlns:a16="http://schemas.microsoft.com/office/drawing/2014/main" id="{7DB79C7E-D54F-FA16-50FF-8F731675BC0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87F22998-8037-8029-4F91-E423CE28037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6B09A42-F21C-417E-8FCF-2F2B9C568DFF}" type="slidenum">
              <a:rPr lang="en-GB" smtClean="0"/>
              <a:t>‹#›</a:t>
            </a:fld>
            <a:endParaRPr lang="en-GB"/>
          </a:p>
        </p:txBody>
      </p:sp>
    </p:spTree>
    <p:extLst>
      <p:ext uri="{BB962C8B-B14F-4D97-AF65-F5344CB8AC3E}">
        <p14:creationId xmlns:p14="http://schemas.microsoft.com/office/powerpoint/2010/main" val="37179425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jpeg"/><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jpe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2.png"/><Relationship Id="rId7" Type="http://schemas.openxmlformats.org/officeDocument/2006/relationships/image" Target="../media/image15.jpeg"/><Relationship Id="rId12"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jpeg"/><Relationship Id="rId10" Type="http://schemas.openxmlformats.org/officeDocument/2006/relationships/image" Target="../media/image18.png"/><Relationship Id="rId4" Type="http://schemas.openxmlformats.org/officeDocument/2006/relationships/image" Target="../media/image12.jpeg"/><Relationship Id="rId9" Type="http://schemas.openxmlformats.org/officeDocument/2006/relationships/image" Target="../media/image17.jpeg"/><Relationship Id="rId14" Type="http://schemas.openxmlformats.org/officeDocument/2006/relationships/image" Target="../media/image22.png"/></Relationships>
</file>

<file path=ppt/slides/_rels/slide3.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jpeg"/><Relationship Id="rId9" Type="http://schemas.openxmlformats.org/officeDocument/2006/relationships/image" Target="../media/image28.png"/><Relationship Id="rId14" Type="http://schemas.openxmlformats.org/officeDocument/2006/relationships/image" Target="../media/image33.png"/></Relationships>
</file>

<file path=ppt/slides/_rels/slide4.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image" Target="../media/image2.png"/><Relationship Id="rId7" Type="http://schemas.openxmlformats.org/officeDocument/2006/relationships/image" Target="../media/image37.png"/><Relationship Id="rId12"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2.png"/><Relationship Id="rId7"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6.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png"/><Relationship Id="rId9" Type="http://schemas.openxmlformats.org/officeDocument/2006/relationships/image" Target="../media/image55.png"/></Relationships>
</file>

<file path=ppt/slides/_rels/slide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8.png"/><Relationship Id="rId4" Type="http://schemas.openxmlformats.org/officeDocument/2006/relationships/image" Target="../media/image5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E2F4176-987A-F79C-96C4-A98DF2A72541}"/>
              </a:ext>
            </a:extLst>
          </p:cNvPr>
          <p:cNvPicPr>
            <a:picLocks noChangeAspect="1"/>
          </p:cNvPicPr>
          <p:nvPr/>
        </p:nvPicPr>
        <p:blipFill>
          <a:blip r:embed="rId2"/>
          <a:stretch>
            <a:fillRect/>
          </a:stretch>
        </p:blipFill>
        <p:spPr>
          <a:xfrm>
            <a:off x="7535768" y="658900"/>
            <a:ext cx="757285" cy="1128709"/>
          </a:xfrm>
          <a:prstGeom prst="rect">
            <a:avLst/>
          </a:prstGeom>
        </p:spPr>
      </p:pic>
      <p:sp>
        <p:nvSpPr>
          <p:cNvPr id="4" name="Title 1">
            <a:extLst>
              <a:ext uri="{FF2B5EF4-FFF2-40B4-BE49-F238E27FC236}">
                <a16:creationId xmlns:a16="http://schemas.microsoft.com/office/drawing/2014/main" id="{02FD5E81-1717-2E9F-4B4B-4527F2A3EF58}"/>
              </a:ext>
            </a:extLst>
          </p:cNvPr>
          <p:cNvSpPr txBox="1">
            <a:spLocks/>
          </p:cNvSpPr>
          <p:nvPr/>
        </p:nvSpPr>
        <p:spPr>
          <a:xfrm>
            <a:off x="1730567" y="225787"/>
            <a:ext cx="8778209" cy="739056"/>
          </a:xfrm>
          <a:prstGeom prst="rect">
            <a:avLst/>
          </a:prstGeom>
        </p:spPr>
        <p:txBody>
          <a:bodyPr vert="horz" lIns="91440" tIns="45720" rIns="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a:solidFill>
                  <a:srgbClr val="CC3399"/>
                </a:solidFill>
                <a:latin typeface="Segoe UI Black"/>
                <a:ea typeface="Segoe UI Black"/>
              </a:rPr>
              <a:t>Technology - </a:t>
            </a:r>
            <a:r>
              <a:rPr lang="en-US" sz="2800">
                <a:latin typeface="Segoe UI Black"/>
                <a:ea typeface="Segoe UI Black"/>
              </a:rPr>
              <a:t>Learning Journey – Year 7</a:t>
            </a:r>
            <a:endParaRPr lang="en-US" sz="2800">
              <a:latin typeface="Segoe UI Black" panose="020B0A02040204020203" pitchFamily="34" charset="0"/>
              <a:ea typeface="Segoe UI Black" panose="020B0A02040204020203" pitchFamily="34" charset="0"/>
            </a:endParaRPr>
          </a:p>
        </p:txBody>
      </p:sp>
      <p:grpSp>
        <p:nvGrpSpPr>
          <p:cNvPr id="5" name="Group 4">
            <a:extLst>
              <a:ext uri="{FF2B5EF4-FFF2-40B4-BE49-F238E27FC236}">
                <a16:creationId xmlns:a16="http://schemas.microsoft.com/office/drawing/2014/main" id="{6FA01C2E-636B-FC54-CB71-4FF74FC670E3}"/>
              </a:ext>
            </a:extLst>
          </p:cNvPr>
          <p:cNvGrpSpPr/>
          <p:nvPr/>
        </p:nvGrpSpPr>
        <p:grpSpPr>
          <a:xfrm>
            <a:off x="1555848" y="2014925"/>
            <a:ext cx="9130352" cy="4092072"/>
            <a:chOff x="2249359" y="2305589"/>
            <a:chExt cx="7728733" cy="2834645"/>
          </a:xfrm>
        </p:grpSpPr>
        <p:grpSp>
          <p:nvGrpSpPr>
            <p:cNvPr id="6" name="Group 5">
              <a:extLst>
                <a:ext uri="{FF2B5EF4-FFF2-40B4-BE49-F238E27FC236}">
                  <a16:creationId xmlns:a16="http://schemas.microsoft.com/office/drawing/2014/main" id="{96A9EAFA-9E51-B751-0992-FB8161537BB1}"/>
                </a:ext>
              </a:extLst>
            </p:cNvPr>
            <p:cNvGrpSpPr/>
            <p:nvPr/>
          </p:nvGrpSpPr>
          <p:grpSpPr>
            <a:xfrm>
              <a:off x="2249359" y="2305589"/>
              <a:ext cx="7728733" cy="2834645"/>
              <a:chOff x="1475820" y="2305589"/>
              <a:chExt cx="7728733" cy="2834645"/>
            </a:xfrm>
          </p:grpSpPr>
          <p:sp>
            <p:nvSpPr>
              <p:cNvPr id="13" name="Arc 12">
                <a:extLst>
                  <a:ext uri="{FF2B5EF4-FFF2-40B4-BE49-F238E27FC236}">
                    <a16:creationId xmlns:a16="http://schemas.microsoft.com/office/drawing/2014/main" id="{57C8E1CE-0344-0F5F-8CC3-BF338A774D2A}"/>
                  </a:ext>
                </a:extLst>
              </p:cNvPr>
              <p:cNvSpPr/>
              <p:nvPr/>
            </p:nvSpPr>
            <p:spPr>
              <a:xfrm>
                <a:off x="6186325" y="2305594"/>
                <a:ext cx="1417320" cy="1417320"/>
              </a:xfrm>
              <a:prstGeom prst="arc">
                <a:avLst>
                  <a:gd name="adj1" fmla="val 16211550"/>
                  <a:gd name="adj2" fmla="val 5391112"/>
                </a:avLst>
              </a:prstGeom>
              <a:ln w="635000">
                <a:solidFill>
                  <a:schemeClr val="bg2">
                    <a:lumMod val="25000"/>
                  </a:schemeClr>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4" name="Arc 13">
                <a:extLst>
                  <a:ext uri="{FF2B5EF4-FFF2-40B4-BE49-F238E27FC236}">
                    <a16:creationId xmlns:a16="http://schemas.microsoft.com/office/drawing/2014/main" id="{225F8FB0-369B-DF87-FA48-D63044DDE73F}"/>
                  </a:ext>
                </a:extLst>
              </p:cNvPr>
              <p:cNvSpPr/>
              <p:nvPr/>
            </p:nvSpPr>
            <p:spPr>
              <a:xfrm rot="10800000">
                <a:off x="3011873" y="3722914"/>
                <a:ext cx="1417320" cy="1417320"/>
              </a:xfrm>
              <a:prstGeom prst="arc">
                <a:avLst>
                  <a:gd name="adj1" fmla="val 16211550"/>
                  <a:gd name="adj2" fmla="val 5391112"/>
                </a:avLst>
              </a:prstGeom>
              <a:ln w="635000">
                <a:solidFill>
                  <a:schemeClr val="bg2">
                    <a:lumMod val="25000"/>
                  </a:schemeClr>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cxnSp>
            <p:nvCxnSpPr>
              <p:cNvPr id="15" name="Straight Connector 14">
                <a:extLst>
                  <a:ext uri="{FF2B5EF4-FFF2-40B4-BE49-F238E27FC236}">
                    <a16:creationId xmlns:a16="http://schemas.microsoft.com/office/drawing/2014/main" id="{8510C9BA-3C72-66D2-867B-A3619EC48331}"/>
                  </a:ext>
                </a:extLst>
              </p:cNvPr>
              <p:cNvCxnSpPr>
                <a:cxnSpLocks/>
              </p:cNvCxnSpPr>
              <p:nvPr/>
            </p:nvCxnSpPr>
            <p:spPr>
              <a:xfrm flipV="1">
                <a:off x="3685084" y="3722912"/>
                <a:ext cx="3245350" cy="4"/>
              </a:xfrm>
              <a:prstGeom prst="line">
                <a:avLst/>
              </a:prstGeom>
              <a:ln w="6350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1CD4375-E177-3502-7483-312E8C03F3AC}"/>
                  </a:ext>
                </a:extLst>
              </p:cNvPr>
              <p:cNvCxnSpPr>
                <a:cxnSpLocks/>
                <a:stCxn id="14" idx="0"/>
              </p:cNvCxnSpPr>
              <p:nvPr/>
            </p:nvCxnSpPr>
            <p:spPr>
              <a:xfrm>
                <a:off x="3718153" y="5140230"/>
                <a:ext cx="5486400" cy="0"/>
              </a:xfrm>
              <a:prstGeom prst="line">
                <a:avLst/>
              </a:prstGeom>
              <a:ln w="635000" cap="rnd">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679490E-5756-C062-D85A-152114200814}"/>
                  </a:ext>
                </a:extLst>
              </p:cNvPr>
              <p:cNvCxnSpPr/>
              <p:nvPr/>
            </p:nvCxnSpPr>
            <p:spPr>
              <a:xfrm>
                <a:off x="1475820" y="2305589"/>
                <a:ext cx="5486400" cy="4"/>
              </a:xfrm>
              <a:prstGeom prst="line">
                <a:avLst/>
              </a:prstGeom>
              <a:ln w="635000" cap="rnd">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7B59A959-DE9B-9790-E796-48EA248C3AFC}"/>
                </a:ext>
              </a:extLst>
            </p:cNvPr>
            <p:cNvGrpSpPr/>
            <p:nvPr/>
          </p:nvGrpSpPr>
          <p:grpSpPr>
            <a:xfrm>
              <a:off x="2249359" y="2305589"/>
              <a:ext cx="7646957" cy="2834645"/>
              <a:chOff x="1475820" y="2305589"/>
              <a:chExt cx="7646957" cy="2834645"/>
            </a:xfrm>
          </p:grpSpPr>
          <p:sp>
            <p:nvSpPr>
              <p:cNvPr id="8" name="Arc 7">
                <a:extLst>
                  <a:ext uri="{FF2B5EF4-FFF2-40B4-BE49-F238E27FC236}">
                    <a16:creationId xmlns:a16="http://schemas.microsoft.com/office/drawing/2014/main" id="{E90CF955-351C-7F34-21BC-90994951C63C}"/>
                  </a:ext>
                </a:extLst>
              </p:cNvPr>
              <p:cNvSpPr/>
              <p:nvPr/>
            </p:nvSpPr>
            <p:spPr>
              <a:xfrm>
                <a:off x="6186325" y="2305594"/>
                <a:ext cx="1417320" cy="1417320"/>
              </a:xfrm>
              <a:prstGeom prst="arc">
                <a:avLst>
                  <a:gd name="adj1" fmla="val 16211550"/>
                  <a:gd name="adj2" fmla="val 5391112"/>
                </a:avLst>
              </a:prstGeom>
              <a:ln w="47625">
                <a:solidFill>
                  <a:schemeClr val="bg1"/>
                </a:solidFill>
                <a:prstDash val="dash"/>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9" name="Arc 8">
                <a:extLst>
                  <a:ext uri="{FF2B5EF4-FFF2-40B4-BE49-F238E27FC236}">
                    <a16:creationId xmlns:a16="http://schemas.microsoft.com/office/drawing/2014/main" id="{0CC7AEB4-3DC1-BF90-7C33-D7D798BAD805}"/>
                  </a:ext>
                </a:extLst>
              </p:cNvPr>
              <p:cNvSpPr/>
              <p:nvPr/>
            </p:nvSpPr>
            <p:spPr>
              <a:xfrm rot="10800000">
                <a:off x="2930098" y="3722914"/>
                <a:ext cx="1417320" cy="1417320"/>
              </a:xfrm>
              <a:prstGeom prst="arc">
                <a:avLst>
                  <a:gd name="adj1" fmla="val 16211550"/>
                  <a:gd name="adj2" fmla="val 5391112"/>
                </a:avLst>
              </a:prstGeom>
              <a:ln w="47625">
                <a:solidFill>
                  <a:schemeClr val="bg1"/>
                </a:solidFill>
                <a:prstDash val="dash"/>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cxnSp>
            <p:nvCxnSpPr>
              <p:cNvPr id="10" name="Straight Connector 9">
                <a:extLst>
                  <a:ext uri="{FF2B5EF4-FFF2-40B4-BE49-F238E27FC236}">
                    <a16:creationId xmlns:a16="http://schemas.microsoft.com/office/drawing/2014/main" id="{C9D66465-B305-1761-B5AD-EC1E419D9B94}"/>
                  </a:ext>
                </a:extLst>
              </p:cNvPr>
              <p:cNvCxnSpPr>
                <a:cxnSpLocks/>
                <a:endCxn id="8" idx="2"/>
              </p:cNvCxnSpPr>
              <p:nvPr/>
            </p:nvCxnSpPr>
            <p:spPr>
              <a:xfrm flipV="1">
                <a:off x="3685084" y="3722912"/>
                <a:ext cx="3211733" cy="7"/>
              </a:xfrm>
              <a:prstGeom prst="line">
                <a:avLst/>
              </a:prstGeom>
              <a:ln w="4762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5B963BE-15FD-BC49-ECE5-329FB192CCBF}"/>
                  </a:ext>
                </a:extLst>
              </p:cNvPr>
              <p:cNvCxnSpPr>
                <a:cxnSpLocks/>
                <a:stCxn id="14" idx="0"/>
              </p:cNvCxnSpPr>
              <p:nvPr/>
            </p:nvCxnSpPr>
            <p:spPr>
              <a:xfrm>
                <a:off x="3718153" y="5140230"/>
                <a:ext cx="5404624" cy="0"/>
              </a:xfrm>
              <a:prstGeom prst="line">
                <a:avLst/>
              </a:prstGeom>
              <a:ln w="4762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8BDCD59-8E2E-2A28-FA68-EA3543997D51}"/>
                  </a:ext>
                </a:extLst>
              </p:cNvPr>
              <p:cNvCxnSpPr>
                <a:cxnSpLocks/>
              </p:cNvCxnSpPr>
              <p:nvPr/>
            </p:nvCxnSpPr>
            <p:spPr>
              <a:xfrm>
                <a:off x="1475820" y="2305589"/>
                <a:ext cx="5306914" cy="0"/>
              </a:xfrm>
              <a:prstGeom prst="line">
                <a:avLst/>
              </a:prstGeom>
              <a:ln w="47625">
                <a:solidFill>
                  <a:schemeClr val="bg1"/>
                </a:solidFill>
                <a:prstDash val="dash"/>
              </a:ln>
            </p:spPr>
            <p:style>
              <a:lnRef idx="1">
                <a:schemeClr val="accent1"/>
              </a:lnRef>
              <a:fillRef idx="0">
                <a:schemeClr val="accent1"/>
              </a:fillRef>
              <a:effectRef idx="0">
                <a:schemeClr val="accent1"/>
              </a:effectRef>
              <a:fontRef idx="minor">
                <a:schemeClr val="tx1"/>
              </a:fontRef>
            </p:style>
          </p:cxnSp>
        </p:grpSp>
      </p:grpSp>
      <p:sp>
        <p:nvSpPr>
          <p:cNvPr id="18" name="Oval 17">
            <a:extLst>
              <a:ext uri="{FF2B5EF4-FFF2-40B4-BE49-F238E27FC236}">
                <a16:creationId xmlns:a16="http://schemas.microsoft.com/office/drawing/2014/main" id="{3B6D78DF-C51C-C349-E33C-6B6BEBF58DD7}"/>
              </a:ext>
            </a:extLst>
          </p:cNvPr>
          <p:cNvSpPr/>
          <p:nvPr/>
        </p:nvSpPr>
        <p:spPr>
          <a:xfrm>
            <a:off x="335434" y="1645631"/>
            <a:ext cx="853540" cy="724138"/>
          </a:xfrm>
          <a:prstGeom prst="ellipse">
            <a:avLst/>
          </a:prstGeom>
          <a:gradFill>
            <a:gsLst>
              <a:gs pos="0">
                <a:schemeClr val="bg1"/>
              </a:gs>
              <a:gs pos="50000">
                <a:schemeClr val="bg1">
                  <a:lumMod val="95000"/>
                </a:schemeClr>
              </a:gs>
              <a:gs pos="100000">
                <a:schemeClr val="bg1">
                  <a:lumMod val="85000"/>
                </a:schemeClr>
              </a:gs>
            </a:gsLst>
          </a:gradFill>
          <a:ln w="28575">
            <a:solidFill>
              <a:srgbClr val="DF361F"/>
            </a:solidFill>
          </a:ln>
          <a:effectLst>
            <a:outerShdw blurRad="101600" dist="19050" dir="5400000" algn="ctr" rotWithShape="0">
              <a:srgbClr val="000000">
                <a:alpha val="63000"/>
              </a:srgbClr>
            </a:outerShdw>
          </a:effectLst>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600" b="1">
                <a:solidFill>
                  <a:srgbClr val="DF361F"/>
                </a:solidFill>
              </a:rPr>
              <a:t>Year 7</a:t>
            </a:r>
          </a:p>
        </p:txBody>
      </p:sp>
      <p:pic>
        <p:nvPicPr>
          <p:cNvPr id="19" name="Picture 18" descr="A logo with text overlay&#10;&#10;Description automatically generated">
            <a:extLst>
              <a:ext uri="{FF2B5EF4-FFF2-40B4-BE49-F238E27FC236}">
                <a16:creationId xmlns:a16="http://schemas.microsoft.com/office/drawing/2014/main" id="{F1F99413-AA3E-83D4-7A9E-B83EB398E460}"/>
              </a:ext>
            </a:extLst>
          </p:cNvPr>
          <p:cNvPicPr>
            <a:picLocks noChangeAspect="1"/>
          </p:cNvPicPr>
          <p:nvPr/>
        </p:nvPicPr>
        <p:blipFill>
          <a:blip r:embed="rId3"/>
          <a:stretch>
            <a:fillRect/>
          </a:stretch>
        </p:blipFill>
        <p:spPr>
          <a:xfrm>
            <a:off x="115231" y="5868536"/>
            <a:ext cx="819234" cy="845493"/>
          </a:xfrm>
          <a:prstGeom prst="rect">
            <a:avLst/>
          </a:prstGeom>
        </p:spPr>
      </p:pic>
      <p:sp>
        <p:nvSpPr>
          <p:cNvPr id="20" name="Oval 19">
            <a:extLst>
              <a:ext uri="{FF2B5EF4-FFF2-40B4-BE49-F238E27FC236}">
                <a16:creationId xmlns:a16="http://schemas.microsoft.com/office/drawing/2014/main" id="{BAF95E04-B27A-9483-9680-E3882C54D36B}"/>
              </a:ext>
            </a:extLst>
          </p:cNvPr>
          <p:cNvSpPr/>
          <p:nvPr/>
        </p:nvSpPr>
        <p:spPr>
          <a:xfrm>
            <a:off x="11049353" y="5744928"/>
            <a:ext cx="783261" cy="724138"/>
          </a:xfrm>
          <a:prstGeom prst="ellipse">
            <a:avLst/>
          </a:prstGeom>
          <a:gradFill>
            <a:gsLst>
              <a:gs pos="0">
                <a:schemeClr val="bg1"/>
              </a:gs>
              <a:gs pos="50000">
                <a:schemeClr val="bg1">
                  <a:lumMod val="95000"/>
                </a:schemeClr>
              </a:gs>
              <a:gs pos="100000">
                <a:schemeClr val="bg1">
                  <a:lumMod val="85000"/>
                </a:schemeClr>
              </a:gs>
            </a:gsLst>
          </a:gradFill>
          <a:ln w="28575">
            <a:solidFill>
              <a:srgbClr val="DF361F"/>
            </a:solidFill>
          </a:ln>
          <a:effectLst>
            <a:outerShdw blurRad="101600" dist="19050" dir="5400000" algn="ctr" rotWithShape="0">
              <a:srgbClr val="000000">
                <a:alpha val="63000"/>
              </a:srgbClr>
            </a:outerShdw>
          </a:effectLst>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600" b="1">
                <a:solidFill>
                  <a:srgbClr val="DF361F"/>
                </a:solidFill>
              </a:rPr>
              <a:t>Year 8</a:t>
            </a:r>
          </a:p>
        </p:txBody>
      </p:sp>
      <p:sp>
        <p:nvSpPr>
          <p:cNvPr id="31" name="Rectangle: Rounded Corners 30">
            <a:extLst>
              <a:ext uri="{FF2B5EF4-FFF2-40B4-BE49-F238E27FC236}">
                <a16:creationId xmlns:a16="http://schemas.microsoft.com/office/drawing/2014/main" id="{98641973-90BB-7FFB-6103-0DB4C040C36F}"/>
              </a:ext>
            </a:extLst>
          </p:cNvPr>
          <p:cNvSpPr/>
          <p:nvPr/>
        </p:nvSpPr>
        <p:spPr>
          <a:xfrm>
            <a:off x="1304618" y="751003"/>
            <a:ext cx="4294798" cy="876814"/>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200" b="1" dirty="0">
                <a:solidFill>
                  <a:schemeClr val="tx1"/>
                </a:solidFill>
              </a:rPr>
              <a:t>Introduction to Graphics :</a:t>
            </a:r>
          </a:p>
          <a:p>
            <a:r>
              <a:rPr lang="en-GB" sz="1200" dirty="0">
                <a:solidFill>
                  <a:schemeClr val="tx1"/>
                </a:solidFill>
                <a:latin typeface="Calibri Light" panose="020F0302020204030204" pitchFamily="34" charset="0"/>
                <a:cs typeface="Calibri Light" panose="020F0302020204030204" pitchFamily="34" charset="0"/>
              </a:rPr>
              <a:t>Development of orthographic views, use of shading &amp; tones, introduction to isometric, one-point  &amp; two-point perspective drawings, and  3D CAD design package </a:t>
            </a:r>
          </a:p>
        </p:txBody>
      </p:sp>
      <p:sp>
        <p:nvSpPr>
          <p:cNvPr id="33" name="Rectangle: Rounded Corners 32">
            <a:extLst>
              <a:ext uri="{FF2B5EF4-FFF2-40B4-BE49-F238E27FC236}">
                <a16:creationId xmlns:a16="http://schemas.microsoft.com/office/drawing/2014/main" id="{26744C05-926B-9709-00E4-A577EE0904E9}"/>
              </a:ext>
            </a:extLst>
          </p:cNvPr>
          <p:cNvSpPr/>
          <p:nvPr/>
        </p:nvSpPr>
        <p:spPr>
          <a:xfrm>
            <a:off x="5151727" y="776424"/>
            <a:ext cx="368488" cy="274288"/>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extBox 33">
            <a:extLst>
              <a:ext uri="{FF2B5EF4-FFF2-40B4-BE49-F238E27FC236}">
                <a16:creationId xmlns:a16="http://schemas.microsoft.com/office/drawing/2014/main" id="{D1D740A6-BE88-19F1-6E8D-62546DAB1205}"/>
              </a:ext>
            </a:extLst>
          </p:cNvPr>
          <p:cNvSpPr txBox="1"/>
          <p:nvPr/>
        </p:nvSpPr>
        <p:spPr>
          <a:xfrm>
            <a:off x="5109858" y="760030"/>
            <a:ext cx="456234" cy="307777"/>
          </a:xfrm>
          <a:prstGeom prst="rect">
            <a:avLst/>
          </a:prstGeom>
          <a:noFill/>
        </p:spPr>
        <p:txBody>
          <a:bodyPr wrap="square" rtlCol="0">
            <a:spAutoFit/>
          </a:bodyPr>
          <a:lstStyle/>
          <a:p>
            <a:r>
              <a:rPr lang="en-GB" sz="1400" b="1"/>
              <a:t>DT</a:t>
            </a:r>
          </a:p>
        </p:txBody>
      </p:sp>
      <p:grpSp>
        <p:nvGrpSpPr>
          <p:cNvPr id="39" name="Group 38">
            <a:extLst>
              <a:ext uri="{FF2B5EF4-FFF2-40B4-BE49-F238E27FC236}">
                <a16:creationId xmlns:a16="http://schemas.microsoft.com/office/drawing/2014/main" id="{0BB2EB1B-D328-530E-7F47-3B915AB2F6C9}"/>
              </a:ext>
            </a:extLst>
          </p:cNvPr>
          <p:cNvGrpSpPr/>
          <p:nvPr/>
        </p:nvGrpSpPr>
        <p:grpSpPr>
          <a:xfrm>
            <a:off x="9209314" y="2574490"/>
            <a:ext cx="2841172" cy="1138191"/>
            <a:chOff x="8794964" y="1226982"/>
            <a:chExt cx="3275464" cy="927736"/>
          </a:xfrm>
        </p:grpSpPr>
        <p:sp>
          <p:nvSpPr>
            <p:cNvPr id="30" name="Rectangle: Rounded Corners 29">
              <a:extLst>
                <a:ext uri="{FF2B5EF4-FFF2-40B4-BE49-F238E27FC236}">
                  <a16:creationId xmlns:a16="http://schemas.microsoft.com/office/drawing/2014/main" id="{B2422005-F464-F2FE-5E48-3E038BEE9B26}"/>
                </a:ext>
              </a:extLst>
            </p:cNvPr>
            <p:cNvSpPr/>
            <p:nvPr/>
          </p:nvSpPr>
          <p:spPr>
            <a:xfrm>
              <a:off x="8794964" y="1235450"/>
              <a:ext cx="3275464" cy="91926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200" b="1" dirty="0">
                  <a:solidFill>
                    <a:schemeClr val="tx1"/>
                  </a:solidFill>
                </a:rPr>
                <a:t>Introduction to Ceramics :</a:t>
              </a:r>
            </a:p>
            <a:p>
              <a:r>
                <a:rPr lang="en-GB" sz="1200" dirty="0">
                  <a:solidFill>
                    <a:schemeClr val="tx1"/>
                  </a:solidFill>
                  <a:latin typeface="Calibri Light" panose="020F0302020204030204" pitchFamily="34" charset="0"/>
                  <a:cs typeface="Calibri Light" panose="020F0302020204030204" pitchFamily="34" charset="0"/>
                </a:rPr>
                <a:t>Styles of pots and  their uses, development of techniques used to make them, and tools used for pottery </a:t>
              </a:r>
            </a:p>
          </p:txBody>
        </p:sp>
        <p:grpSp>
          <p:nvGrpSpPr>
            <p:cNvPr id="38" name="Group 37">
              <a:extLst>
                <a:ext uri="{FF2B5EF4-FFF2-40B4-BE49-F238E27FC236}">
                  <a16:creationId xmlns:a16="http://schemas.microsoft.com/office/drawing/2014/main" id="{7F22FB4D-B95D-151F-30E7-DD8372FD7569}"/>
                </a:ext>
              </a:extLst>
            </p:cNvPr>
            <p:cNvGrpSpPr/>
            <p:nvPr/>
          </p:nvGrpSpPr>
          <p:grpSpPr>
            <a:xfrm>
              <a:off x="11493398" y="1226982"/>
              <a:ext cx="568177" cy="227063"/>
              <a:chOff x="4891419" y="817589"/>
              <a:chExt cx="568177" cy="227063"/>
            </a:xfrm>
          </p:grpSpPr>
          <p:sp>
            <p:nvSpPr>
              <p:cNvPr id="36" name="Rectangle: Rounded Corners 35">
                <a:extLst>
                  <a:ext uri="{FF2B5EF4-FFF2-40B4-BE49-F238E27FC236}">
                    <a16:creationId xmlns:a16="http://schemas.microsoft.com/office/drawing/2014/main" id="{0B0E2A22-D322-89B5-072D-4222BA481664}"/>
                  </a:ext>
                </a:extLst>
              </p:cNvPr>
              <p:cNvSpPr/>
              <p:nvPr/>
            </p:nvSpPr>
            <p:spPr>
              <a:xfrm>
                <a:off x="4891419" y="855217"/>
                <a:ext cx="448493" cy="189435"/>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Box 36">
                <a:extLst>
                  <a:ext uri="{FF2B5EF4-FFF2-40B4-BE49-F238E27FC236}">
                    <a16:creationId xmlns:a16="http://schemas.microsoft.com/office/drawing/2014/main" id="{D6EDDC0C-2AFA-02BF-0CB4-650119E4C9A7}"/>
                  </a:ext>
                </a:extLst>
              </p:cNvPr>
              <p:cNvSpPr txBox="1"/>
              <p:nvPr/>
            </p:nvSpPr>
            <p:spPr>
              <a:xfrm>
                <a:off x="4891419" y="817589"/>
                <a:ext cx="568177" cy="191677"/>
              </a:xfrm>
              <a:prstGeom prst="rect">
                <a:avLst/>
              </a:prstGeom>
              <a:noFill/>
            </p:spPr>
            <p:txBody>
              <a:bodyPr wrap="square" rtlCol="0">
                <a:spAutoFit/>
              </a:bodyPr>
              <a:lstStyle/>
              <a:p>
                <a:r>
                  <a:rPr lang="en-GB" sz="1400" b="1"/>
                  <a:t>DT</a:t>
                </a:r>
              </a:p>
            </p:txBody>
          </p:sp>
        </p:grpSp>
      </p:grpSp>
      <p:grpSp>
        <p:nvGrpSpPr>
          <p:cNvPr id="40" name="Group 39">
            <a:extLst>
              <a:ext uri="{FF2B5EF4-FFF2-40B4-BE49-F238E27FC236}">
                <a16:creationId xmlns:a16="http://schemas.microsoft.com/office/drawing/2014/main" id="{93DAB354-84D7-D662-DBF3-E0D5103A7A2D}"/>
              </a:ext>
            </a:extLst>
          </p:cNvPr>
          <p:cNvGrpSpPr/>
          <p:nvPr/>
        </p:nvGrpSpPr>
        <p:grpSpPr>
          <a:xfrm>
            <a:off x="60512" y="4076332"/>
            <a:ext cx="2915922" cy="1668590"/>
            <a:chOff x="8794964" y="1235450"/>
            <a:chExt cx="3275464" cy="919278"/>
          </a:xfrm>
        </p:grpSpPr>
        <p:sp>
          <p:nvSpPr>
            <p:cNvPr id="41" name="Rectangle: Rounded Corners 40">
              <a:extLst>
                <a:ext uri="{FF2B5EF4-FFF2-40B4-BE49-F238E27FC236}">
                  <a16:creationId xmlns:a16="http://schemas.microsoft.com/office/drawing/2014/main" id="{FDB5EBBE-8721-D9C0-C2C8-8DF6E0D0A1B4}"/>
                </a:ext>
              </a:extLst>
            </p:cNvPr>
            <p:cNvSpPr/>
            <p:nvPr/>
          </p:nvSpPr>
          <p:spPr>
            <a:xfrm>
              <a:off x="8794964" y="1235450"/>
              <a:ext cx="3275464" cy="91927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200" b="1" dirty="0">
                  <a:solidFill>
                    <a:schemeClr val="tx1"/>
                  </a:solidFill>
                </a:rPr>
                <a:t>Introduction to Wood Working Skills :</a:t>
              </a:r>
            </a:p>
            <a:p>
              <a:r>
                <a:rPr lang="en-GB" sz="1200" dirty="0">
                  <a:solidFill>
                    <a:schemeClr val="tx1"/>
                  </a:solidFill>
                  <a:latin typeface="Calibri Light" panose="020F0302020204030204" pitchFamily="34" charset="0"/>
                  <a:cs typeface="Calibri Light" panose="020F0302020204030204" pitchFamily="34" charset="0"/>
                </a:rPr>
                <a:t>Safety rules for workroom, safe use of hand tools, aesthetics of design, limitations of materials, further development of orthographic &amp; perspective drawing skills</a:t>
              </a:r>
            </a:p>
          </p:txBody>
        </p:sp>
        <p:grpSp>
          <p:nvGrpSpPr>
            <p:cNvPr id="42" name="Group 41">
              <a:extLst>
                <a:ext uri="{FF2B5EF4-FFF2-40B4-BE49-F238E27FC236}">
                  <a16:creationId xmlns:a16="http://schemas.microsoft.com/office/drawing/2014/main" id="{2370DC50-480F-FAA9-D759-21C158933E7B}"/>
                </a:ext>
              </a:extLst>
            </p:cNvPr>
            <p:cNvGrpSpPr/>
            <p:nvPr/>
          </p:nvGrpSpPr>
          <p:grpSpPr>
            <a:xfrm>
              <a:off x="11493398" y="1238094"/>
              <a:ext cx="568177" cy="191677"/>
              <a:chOff x="4891419" y="828701"/>
              <a:chExt cx="568177" cy="191677"/>
            </a:xfrm>
          </p:grpSpPr>
          <p:sp>
            <p:nvSpPr>
              <p:cNvPr id="43" name="Rectangle: Rounded Corners 42">
                <a:extLst>
                  <a:ext uri="{FF2B5EF4-FFF2-40B4-BE49-F238E27FC236}">
                    <a16:creationId xmlns:a16="http://schemas.microsoft.com/office/drawing/2014/main" id="{7D0A2814-1FC1-83CE-7B02-94E58B1916E7}"/>
                  </a:ext>
                </a:extLst>
              </p:cNvPr>
              <p:cNvSpPr/>
              <p:nvPr/>
            </p:nvSpPr>
            <p:spPr>
              <a:xfrm>
                <a:off x="4891419" y="855217"/>
                <a:ext cx="448493" cy="117976"/>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TextBox 43">
                <a:extLst>
                  <a:ext uri="{FF2B5EF4-FFF2-40B4-BE49-F238E27FC236}">
                    <a16:creationId xmlns:a16="http://schemas.microsoft.com/office/drawing/2014/main" id="{6644188A-8ACE-C1F3-85BA-D8363BD4355D}"/>
                  </a:ext>
                </a:extLst>
              </p:cNvPr>
              <p:cNvSpPr txBox="1"/>
              <p:nvPr/>
            </p:nvSpPr>
            <p:spPr>
              <a:xfrm>
                <a:off x="4891419" y="828701"/>
                <a:ext cx="568177" cy="191677"/>
              </a:xfrm>
              <a:prstGeom prst="rect">
                <a:avLst/>
              </a:prstGeom>
              <a:noFill/>
            </p:spPr>
            <p:txBody>
              <a:bodyPr wrap="square" rtlCol="0">
                <a:spAutoFit/>
              </a:bodyPr>
              <a:lstStyle/>
              <a:p>
                <a:r>
                  <a:rPr lang="en-GB" sz="1400" b="1"/>
                  <a:t>DT</a:t>
                </a:r>
              </a:p>
            </p:txBody>
          </p:sp>
        </p:grpSp>
      </p:grpSp>
      <p:grpSp>
        <p:nvGrpSpPr>
          <p:cNvPr id="45" name="Group 44">
            <a:extLst>
              <a:ext uri="{FF2B5EF4-FFF2-40B4-BE49-F238E27FC236}">
                <a16:creationId xmlns:a16="http://schemas.microsoft.com/office/drawing/2014/main" id="{2C17526D-77AB-65F6-FBEB-749B22D9A44A}"/>
              </a:ext>
            </a:extLst>
          </p:cNvPr>
          <p:cNvGrpSpPr/>
          <p:nvPr/>
        </p:nvGrpSpPr>
        <p:grpSpPr>
          <a:xfrm>
            <a:off x="8313793" y="625509"/>
            <a:ext cx="3729013" cy="1127802"/>
            <a:chOff x="8794964" y="1235450"/>
            <a:chExt cx="3275464" cy="919268"/>
          </a:xfrm>
        </p:grpSpPr>
        <p:sp>
          <p:nvSpPr>
            <p:cNvPr id="46" name="Rectangle: Rounded Corners 45">
              <a:extLst>
                <a:ext uri="{FF2B5EF4-FFF2-40B4-BE49-F238E27FC236}">
                  <a16:creationId xmlns:a16="http://schemas.microsoft.com/office/drawing/2014/main" id="{B80641CD-3B22-2B52-6736-2DD4D3F4B718}"/>
                </a:ext>
              </a:extLst>
            </p:cNvPr>
            <p:cNvSpPr/>
            <p:nvPr/>
          </p:nvSpPr>
          <p:spPr>
            <a:xfrm>
              <a:off x="8794964" y="1235450"/>
              <a:ext cx="3275464" cy="91926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200" b="1" dirty="0">
                  <a:solidFill>
                    <a:schemeClr val="tx1"/>
                  </a:solidFill>
                </a:rPr>
                <a:t>Health and Safety: </a:t>
              </a:r>
              <a:r>
                <a:rPr lang="en-GB" sz="1200" dirty="0">
                  <a:solidFill>
                    <a:schemeClr val="tx1"/>
                  </a:solidFill>
                  <a:latin typeface="Calibri Light" panose="020F0302020204030204" pitchFamily="34" charset="0"/>
                  <a:cs typeface="Calibri Light" panose="020F0302020204030204" pitchFamily="34" charset="0"/>
                </a:rPr>
                <a:t>Development of understanding the how to keep themselves safe in a Food and Nutrition lesson.  Development of knowledge of health and safety and hygiene, demonstrated in correct knife skills.</a:t>
              </a:r>
              <a:endParaRPr lang="en-GB" sz="1200" b="1" dirty="0">
                <a:solidFill>
                  <a:schemeClr val="tx1"/>
                </a:solidFill>
                <a:latin typeface="Calibri Light" panose="020F0302020204030204" pitchFamily="34" charset="0"/>
                <a:cs typeface="Calibri Light" panose="020F0302020204030204" pitchFamily="34" charset="0"/>
              </a:endParaRPr>
            </a:p>
          </p:txBody>
        </p:sp>
        <p:sp>
          <p:nvSpPr>
            <p:cNvPr id="48" name="Rectangle: Rounded Corners 47">
              <a:extLst>
                <a:ext uri="{FF2B5EF4-FFF2-40B4-BE49-F238E27FC236}">
                  <a16:creationId xmlns:a16="http://schemas.microsoft.com/office/drawing/2014/main" id="{4CA882CC-4B2E-F002-0FFB-02B881370F6B}"/>
                </a:ext>
              </a:extLst>
            </p:cNvPr>
            <p:cNvSpPr/>
            <p:nvPr/>
          </p:nvSpPr>
          <p:spPr>
            <a:xfrm>
              <a:off x="11431135" y="1926713"/>
              <a:ext cx="516357" cy="193199"/>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b="1"/>
            </a:p>
          </p:txBody>
        </p:sp>
      </p:grpSp>
      <p:sp>
        <p:nvSpPr>
          <p:cNvPr id="50" name="TextBox 49">
            <a:extLst>
              <a:ext uri="{FF2B5EF4-FFF2-40B4-BE49-F238E27FC236}">
                <a16:creationId xmlns:a16="http://schemas.microsoft.com/office/drawing/2014/main" id="{8CF46F9A-07B4-DBFF-1328-CBA3448D95F7}"/>
              </a:ext>
            </a:extLst>
          </p:cNvPr>
          <p:cNvSpPr txBox="1"/>
          <p:nvPr/>
        </p:nvSpPr>
        <p:spPr>
          <a:xfrm>
            <a:off x="11281293" y="1445534"/>
            <a:ext cx="705766" cy="307777"/>
          </a:xfrm>
          <a:prstGeom prst="rect">
            <a:avLst/>
          </a:prstGeom>
          <a:noFill/>
        </p:spPr>
        <p:txBody>
          <a:bodyPr wrap="square" rtlCol="0">
            <a:spAutoFit/>
          </a:bodyPr>
          <a:lstStyle/>
          <a:p>
            <a:r>
              <a:rPr lang="en-GB" sz="1400" b="1"/>
              <a:t>FOOD</a:t>
            </a:r>
          </a:p>
        </p:txBody>
      </p:sp>
      <p:grpSp>
        <p:nvGrpSpPr>
          <p:cNvPr id="51" name="Group 50">
            <a:extLst>
              <a:ext uri="{FF2B5EF4-FFF2-40B4-BE49-F238E27FC236}">
                <a16:creationId xmlns:a16="http://schemas.microsoft.com/office/drawing/2014/main" id="{8310448B-5985-4235-7977-3887059CA919}"/>
              </a:ext>
            </a:extLst>
          </p:cNvPr>
          <p:cNvGrpSpPr/>
          <p:nvPr/>
        </p:nvGrpSpPr>
        <p:grpSpPr>
          <a:xfrm>
            <a:off x="6921462" y="4496650"/>
            <a:ext cx="4911152" cy="1189288"/>
            <a:chOff x="8794964" y="1235450"/>
            <a:chExt cx="3275464" cy="919268"/>
          </a:xfrm>
        </p:grpSpPr>
        <p:sp>
          <p:nvSpPr>
            <p:cNvPr id="52" name="Rectangle: Rounded Corners 51">
              <a:extLst>
                <a:ext uri="{FF2B5EF4-FFF2-40B4-BE49-F238E27FC236}">
                  <a16:creationId xmlns:a16="http://schemas.microsoft.com/office/drawing/2014/main" id="{E274FB09-FDDA-3CBE-F655-056E58A0E40A}"/>
                </a:ext>
              </a:extLst>
            </p:cNvPr>
            <p:cNvSpPr/>
            <p:nvPr/>
          </p:nvSpPr>
          <p:spPr>
            <a:xfrm>
              <a:off x="8794964" y="1235450"/>
              <a:ext cx="3275464" cy="91926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200" b="1" dirty="0">
                  <a:solidFill>
                    <a:schemeClr val="tx1"/>
                  </a:solidFill>
                </a:rPr>
                <a:t>Seasonal  Fresh Produce and Provenance: </a:t>
              </a:r>
              <a:r>
                <a:rPr lang="en-GB" sz="1200" dirty="0">
                  <a:solidFill>
                    <a:schemeClr val="tx1"/>
                  </a:solidFill>
                  <a:latin typeface="Calibri Light" panose="020F0302020204030204" pitchFamily="34" charset="0"/>
                  <a:cs typeface="Calibri Light" panose="020F0302020204030204" pitchFamily="34" charset="0"/>
                </a:rPr>
                <a:t>Factors affecting food choice, what is seasonal produce, specific cooking methods affecting nutritional value of fruit and vegetables. Food provenance – grown, reared and caught.  Further development of knife skills and electrical equipment.</a:t>
              </a:r>
              <a:endParaRPr lang="en-GB" sz="1200" b="1" dirty="0">
                <a:solidFill>
                  <a:schemeClr val="tx1"/>
                </a:solidFill>
                <a:latin typeface="Calibri Light" panose="020F0302020204030204" pitchFamily="34" charset="0"/>
                <a:cs typeface="Calibri Light" panose="020F0302020204030204" pitchFamily="34" charset="0"/>
              </a:endParaRPr>
            </a:p>
          </p:txBody>
        </p:sp>
        <p:sp>
          <p:nvSpPr>
            <p:cNvPr id="53" name="Rectangle: Rounded Corners 52">
              <a:extLst>
                <a:ext uri="{FF2B5EF4-FFF2-40B4-BE49-F238E27FC236}">
                  <a16:creationId xmlns:a16="http://schemas.microsoft.com/office/drawing/2014/main" id="{4DEA8CEB-82E9-4731-B10D-98B52CA35A72}"/>
                </a:ext>
              </a:extLst>
            </p:cNvPr>
            <p:cNvSpPr/>
            <p:nvPr/>
          </p:nvSpPr>
          <p:spPr>
            <a:xfrm>
              <a:off x="11491651" y="1924961"/>
              <a:ext cx="465419" cy="208075"/>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p>
          </p:txBody>
        </p:sp>
      </p:grpSp>
      <p:grpSp>
        <p:nvGrpSpPr>
          <p:cNvPr id="55" name="Group 54">
            <a:extLst>
              <a:ext uri="{FF2B5EF4-FFF2-40B4-BE49-F238E27FC236}">
                <a16:creationId xmlns:a16="http://schemas.microsoft.com/office/drawing/2014/main" id="{3060A7C0-B0EE-BA6F-839F-762451C48178}"/>
              </a:ext>
            </a:extLst>
          </p:cNvPr>
          <p:cNvGrpSpPr/>
          <p:nvPr/>
        </p:nvGrpSpPr>
        <p:grpSpPr>
          <a:xfrm>
            <a:off x="3105580" y="2450618"/>
            <a:ext cx="4931636" cy="1248246"/>
            <a:chOff x="8794964" y="1235450"/>
            <a:chExt cx="3275464" cy="919268"/>
          </a:xfrm>
        </p:grpSpPr>
        <p:sp>
          <p:nvSpPr>
            <p:cNvPr id="56" name="Rectangle: Rounded Corners 55">
              <a:extLst>
                <a:ext uri="{FF2B5EF4-FFF2-40B4-BE49-F238E27FC236}">
                  <a16:creationId xmlns:a16="http://schemas.microsoft.com/office/drawing/2014/main" id="{509DB320-C183-7322-5FE3-1D0CC05F247F}"/>
                </a:ext>
              </a:extLst>
            </p:cNvPr>
            <p:cNvSpPr/>
            <p:nvPr/>
          </p:nvSpPr>
          <p:spPr>
            <a:xfrm>
              <a:off x="8794964" y="1235450"/>
              <a:ext cx="3275464" cy="91926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200" b="1" dirty="0">
                  <a:solidFill>
                    <a:schemeClr val="tx1"/>
                  </a:solidFill>
                </a:rPr>
                <a:t>Lifestyle Specific Meals: </a:t>
              </a:r>
              <a:r>
                <a:rPr lang="en-GB" sz="1200" dirty="0">
                  <a:solidFill>
                    <a:schemeClr val="tx1"/>
                  </a:solidFill>
                  <a:latin typeface="Calibri Light" panose="020F0302020204030204" pitchFamily="34" charset="0"/>
                  <a:cs typeface="Calibri Light" panose="020F0302020204030204" pitchFamily="34" charset="0"/>
                </a:rPr>
                <a:t>Development of understanding of specific nutritional values – protein, starchy carbohydrates, dairy and alternatives, how the diet can be healthy through Eatwell Guide and portion sizes.  Practical skills – knife skills, weighing / measuring, grating, slicing and spreading.</a:t>
              </a:r>
              <a:endParaRPr lang="en-GB" sz="1200" b="1" dirty="0">
                <a:solidFill>
                  <a:schemeClr val="tx1"/>
                </a:solidFill>
                <a:latin typeface="Calibri Light" panose="020F0302020204030204" pitchFamily="34" charset="0"/>
                <a:cs typeface="Calibri Light" panose="020F0302020204030204" pitchFamily="34" charset="0"/>
              </a:endParaRPr>
            </a:p>
          </p:txBody>
        </p:sp>
        <p:sp>
          <p:nvSpPr>
            <p:cNvPr id="57" name="Rectangle: Rounded Corners 56">
              <a:extLst>
                <a:ext uri="{FF2B5EF4-FFF2-40B4-BE49-F238E27FC236}">
                  <a16:creationId xmlns:a16="http://schemas.microsoft.com/office/drawing/2014/main" id="{FDAE8131-9738-201E-94E0-45757B26A129}"/>
                </a:ext>
              </a:extLst>
            </p:cNvPr>
            <p:cNvSpPr/>
            <p:nvPr/>
          </p:nvSpPr>
          <p:spPr>
            <a:xfrm>
              <a:off x="11579575" y="1921346"/>
              <a:ext cx="418969" cy="180032"/>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b="1"/>
            </a:p>
          </p:txBody>
        </p:sp>
      </p:grpSp>
      <p:sp>
        <p:nvSpPr>
          <p:cNvPr id="58" name="TextBox 57">
            <a:extLst>
              <a:ext uri="{FF2B5EF4-FFF2-40B4-BE49-F238E27FC236}">
                <a16:creationId xmlns:a16="http://schemas.microsoft.com/office/drawing/2014/main" id="{4BA358DB-7552-8C5D-2BF5-AA15A8C548C8}"/>
              </a:ext>
            </a:extLst>
          </p:cNvPr>
          <p:cNvSpPr txBox="1"/>
          <p:nvPr/>
        </p:nvSpPr>
        <p:spPr>
          <a:xfrm>
            <a:off x="7282392" y="3359153"/>
            <a:ext cx="705766" cy="307777"/>
          </a:xfrm>
          <a:prstGeom prst="rect">
            <a:avLst/>
          </a:prstGeom>
          <a:noFill/>
        </p:spPr>
        <p:txBody>
          <a:bodyPr wrap="square" rtlCol="0">
            <a:spAutoFit/>
          </a:bodyPr>
          <a:lstStyle/>
          <a:p>
            <a:r>
              <a:rPr lang="en-GB" sz="1400" b="1"/>
              <a:t>FOOD</a:t>
            </a:r>
          </a:p>
        </p:txBody>
      </p:sp>
      <p:pic>
        <p:nvPicPr>
          <p:cNvPr id="22" name="Picture 21" descr="A screenshot of a food chart&#10;&#10;Description automatically generated">
            <a:extLst>
              <a:ext uri="{FF2B5EF4-FFF2-40B4-BE49-F238E27FC236}">
                <a16:creationId xmlns:a16="http://schemas.microsoft.com/office/drawing/2014/main" id="{4633E6FD-DF7A-BFC9-43F6-02AD4FDAFE4A}"/>
              </a:ext>
            </a:extLst>
          </p:cNvPr>
          <p:cNvPicPr>
            <a:picLocks noChangeAspect="1"/>
          </p:cNvPicPr>
          <p:nvPr/>
        </p:nvPicPr>
        <p:blipFill rotWithShape="1">
          <a:blip r:embed="rId4"/>
          <a:srcRect l="19631" t="16684" r="22415" b="11709"/>
          <a:stretch/>
        </p:blipFill>
        <p:spPr bwMode="auto">
          <a:xfrm>
            <a:off x="1515970" y="2557276"/>
            <a:ext cx="1450340" cy="1007859"/>
          </a:xfrm>
          <a:prstGeom prst="rect">
            <a:avLst/>
          </a:prstGeom>
          <a:ln>
            <a:noFill/>
          </a:ln>
          <a:extLst>
            <a:ext uri="{53640926-AAD7-44D8-BBD7-CCE9431645EC}">
              <a14:shadowObscured xmlns:a14="http://schemas.microsoft.com/office/drawing/2010/main"/>
            </a:ext>
          </a:extLst>
        </p:spPr>
      </p:pic>
      <p:sp>
        <p:nvSpPr>
          <p:cNvPr id="54" name="TextBox 53">
            <a:extLst>
              <a:ext uri="{FF2B5EF4-FFF2-40B4-BE49-F238E27FC236}">
                <a16:creationId xmlns:a16="http://schemas.microsoft.com/office/drawing/2014/main" id="{67AA22F2-7C82-46CD-0D6A-CD39D91277A4}"/>
              </a:ext>
            </a:extLst>
          </p:cNvPr>
          <p:cNvSpPr txBox="1"/>
          <p:nvPr/>
        </p:nvSpPr>
        <p:spPr>
          <a:xfrm>
            <a:off x="10964810" y="5392186"/>
            <a:ext cx="667296" cy="307777"/>
          </a:xfrm>
          <a:prstGeom prst="rect">
            <a:avLst/>
          </a:prstGeom>
          <a:noFill/>
        </p:spPr>
        <p:txBody>
          <a:bodyPr wrap="square" rtlCol="0">
            <a:spAutoFit/>
          </a:bodyPr>
          <a:lstStyle/>
          <a:p>
            <a:r>
              <a:rPr lang="en-GB" sz="1400" b="1"/>
              <a:t>FOOD</a:t>
            </a:r>
          </a:p>
        </p:txBody>
      </p:sp>
      <p:pic>
        <p:nvPicPr>
          <p:cNvPr id="1026" name="Picture 2" descr="Provenance: What it is and why it matters - Victus Catering Consultancy">
            <a:extLst>
              <a:ext uri="{FF2B5EF4-FFF2-40B4-BE49-F238E27FC236}">
                <a16:creationId xmlns:a16="http://schemas.microsoft.com/office/drawing/2014/main" id="{A64F1030-B9EB-64EE-24FF-2BF304E7F3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0202" y="4722822"/>
            <a:ext cx="1166813" cy="776461"/>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Design Principles I :: Behance">
            <a:extLst>
              <a:ext uri="{FF2B5EF4-FFF2-40B4-BE49-F238E27FC236}">
                <a16:creationId xmlns:a16="http://schemas.microsoft.com/office/drawing/2014/main" id="{FB9D5E40-04B2-56E1-33FA-DB59B6B2EDD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39" y="225787"/>
            <a:ext cx="1240845" cy="934687"/>
          </a:xfrm>
          <a:prstGeom prst="rect">
            <a:avLst/>
          </a:prstGeom>
          <a:noFill/>
          <a:ln>
            <a:solidFill>
              <a:schemeClr val="bg1">
                <a:lumMod val="95000"/>
              </a:schemeClr>
            </a:solidFill>
          </a:ln>
          <a:extLst>
            <a:ext uri="{909E8E84-426E-40DD-AFC4-6F175D3DCCD1}">
              <a14:hiddenFill xmlns:a14="http://schemas.microsoft.com/office/drawing/2010/main">
                <a:solidFill>
                  <a:srgbClr val="FFFFFF"/>
                </a:solidFill>
              </a14:hiddenFill>
            </a:ext>
          </a:extLst>
        </p:spPr>
      </p:pic>
      <p:pic>
        <p:nvPicPr>
          <p:cNvPr id="3078" name="Picture 6" descr="Many cubes in one point perspective Royalty Free Vector">
            <a:extLst>
              <a:ext uri="{FF2B5EF4-FFF2-40B4-BE49-F238E27FC236}">
                <a16:creationId xmlns:a16="http://schemas.microsoft.com/office/drawing/2014/main" id="{8DF0387A-EBA5-C4FF-10D0-D8CF34E817D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10182"/>
          <a:stretch/>
        </p:blipFill>
        <p:spPr bwMode="auto">
          <a:xfrm>
            <a:off x="5735958" y="760030"/>
            <a:ext cx="1252306" cy="876808"/>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Khavi Arts Premium Handmade Artisanal Terracotta Clay Dog Shaped Pot/  Planter/ Flower Pot for Indoor Plants | Ideal for Home Decor/ Planters for  Balcony/ Key Holder | Made By Rural Artisans |">
            <a:extLst>
              <a:ext uri="{FF2B5EF4-FFF2-40B4-BE49-F238E27FC236}">
                <a16:creationId xmlns:a16="http://schemas.microsoft.com/office/drawing/2014/main" id="{E7CAA386-E609-F52E-830C-54168266FDB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92480" y="1857832"/>
            <a:ext cx="633813" cy="633813"/>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Customizable Handmade Cute Ceramic Fox Shaped Flower Pot / Bowl / Cup  Personalized Special Gift Cute Animals Succulent Lover - Etsy UK">
            <a:extLst>
              <a:ext uri="{FF2B5EF4-FFF2-40B4-BE49-F238E27FC236}">
                <a16:creationId xmlns:a16="http://schemas.microsoft.com/office/drawing/2014/main" id="{DFC3C7F0-4FE9-73C4-5A5E-FD2BF7C834C0}"/>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2920" t="20941" r="13309" b="16411"/>
          <a:stretch/>
        </p:blipFill>
        <p:spPr bwMode="auto">
          <a:xfrm>
            <a:off x="10395642" y="1855002"/>
            <a:ext cx="645159" cy="63381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9627EFC7-3179-99F4-E844-819E3B661FE1}"/>
              </a:ext>
            </a:extLst>
          </p:cNvPr>
          <p:cNvPicPr>
            <a:picLocks noChangeAspect="1"/>
          </p:cNvPicPr>
          <p:nvPr/>
        </p:nvPicPr>
        <p:blipFill rotWithShape="1">
          <a:blip r:embed="rId10"/>
          <a:srcRect l="74309" t="38568" r="9373" b="22271"/>
          <a:stretch/>
        </p:blipFill>
        <p:spPr>
          <a:xfrm>
            <a:off x="11180871" y="1869090"/>
            <a:ext cx="595093" cy="627430"/>
          </a:xfrm>
          <a:prstGeom prst="rect">
            <a:avLst/>
          </a:prstGeom>
        </p:spPr>
      </p:pic>
      <p:pic>
        <p:nvPicPr>
          <p:cNvPr id="3088" name="Picture 16" descr="Info Poster – Hand Tool Safety. – Safety Posters">
            <a:extLst>
              <a:ext uri="{FF2B5EF4-FFF2-40B4-BE49-F238E27FC236}">
                <a16:creationId xmlns:a16="http://schemas.microsoft.com/office/drawing/2014/main" id="{8D6BD4AB-5357-56B2-0220-9C71E3F370A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8007" y="3018014"/>
            <a:ext cx="1320430" cy="934686"/>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Lesson 1 - Hand tools - #TheWoodTechClassroom">
            <a:extLst>
              <a:ext uri="{FF2B5EF4-FFF2-40B4-BE49-F238E27FC236}">
                <a16:creationId xmlns:a16="http://schemas.microsoft.com/office/drawing/2014/main" id="{F5CF45F0-6BB7-1E9B-F56A-4F14EBD052FA}"/>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4275"/>
          <a:stretch/>
        </p:blipFill>
        <p:spPr bwMode="auto">
          <a:xfrm>
            <a:off x="1575850" y="5766484"/>
            <a:ext cx="1529730" cy="970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995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2FD5E81-1717-2E9F-4B4B-4527F2A3EF58}"/>
              </a:ext>
            </a:extLst>
          </p:cNvPr>
          <p:cNvSpPr txBox="1">
            <a:spLocks/>
          </p:cNvSpPr>
          <p:nvPr/>
        </p:nvSpPr>
        <p:spPr>
          <a:xfrm>
            <a:off x="1730567" y="225787"/>
            <a:ext cx="8778209" cy="739056"/>
          </a:xfrm>
          <a:prstGeom prst="rect">
            <a:avLst/>
          </a:prstGeom>
        </p:spPr>
        <p:txBody>
          <a:bodyPr vert="horz" lIns="91440" tIns="45720" rIns="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a:solidFill>
                  <a:srgbClr val="CC3399"/>
                </a:solidFill>
                <a:latin typeface="Segoe UI Black"/>
                <a:ea typeface="Segoe UI Black"/>
              </a:rPr>
              <a:t>Technology - </a:t>
            </a:r>
            <a:r>
              <a:rPr lang="en-US" sz="2800">
                <a:latin typeface="Segoe UI Black"/>
                <a:ea typeface="Segoe UI Black"/>
              </a:rPr>
              <a:t>Learning Journey – Year 8</a:t>
            </a:r>
            <a:endParaRPr lang="en-US" sz="2800">
              <a:latin typeface="Segoe UI Black" panose="020B0A02040204020203" pitchFamily="34" charset="0"/>
              <a:ea typeface="Segoe UI Black" panose="020B0A02040204020203" pitchFamily="34" charset="0"/>
            </a:endParaRPr>
          </a:p>
        </p:txBody>
      </p:sp>
      <p:grpSp>
        <p:nvGrpSpPr>
          <p:cNvPr id="5" name="Group 4">
            <a:extLst>
              <a:ext uri="{FF2B5EF4-FFF2-40B4-BE49-F238E27FC236}">
                <a16:creationId xmlns:a16="http://schemas.microsoft.com/office/drawing/2014/main" id="{6FA01C2E-636B-FC54-CB71-4FF74FC670E3}"/>
              </a:ext>
            </a:extLst>
          </p:cNvPr>
          <p:cNvGrpSpPr/>
          <p:nvPr/>
        </p:nvGrpSpPr>
        <p:grpSpPr>
          <a:xfrm>
            <a:off x="1521463" y="2014925"/>
            <a:ext cx="9164737" cy="4092072"/>
            <a:chOff x="2249359" y="2305589"/>
            <a:chExt cx="7728733" cy="2834645"/>
          </a:xfrm>
        </p:grpSpPr>
        <p:grpSp>
          <p:nvGrpSpPr>
            <p:cNvPr id="6" name="Group 5">
              <a:extLst>
                <a:ext uri="{FF2B5EF4-FFF2-40B4-BE49-F238E27FC236}">
                  <a16:creationId xmlns:a16="http://schemas.microsoft.com/office/drawing/2014/main" id="{96A9EAFA-9E51-B751-0992-FB8161537BB1}"/>
                </a:ext>
              </a:extLst>
            </p:cNvPr>
            <p:cNvGrpSpPr/>
            <p:nvPr/>
          </p:nvGrpSpPr>
          <p:grpSpPr>
            <a:xfrm>
              <a:off x="2249359" y="2305589"/>
              <a:ext cx="7728733" cy="2834645"/>
              <a:chOff x="1475820" y="2305589"/>
              <a:chExt cx="7728733" cy="2834645"/>
            </a:xfrm>
          </p:grpSpPr>
          <p:sp>
            <p:nvSpPr>
              <p:cNvPr id="13" name="Arc 12">
                <a:extLst>
                  <a:ext uri="{FF2B5EF4-FFF2-40B4-BE49-F238E27FC236}">
                    <a16:creationId xmlns:a16="http://schemas.microsoft.com/office/drawing/2014/main" id="{57C8E1CE-0344-0F5F-8CC3-BF338A774D2A}"/>
                  </a:ext>
                </a:extLst>
              </p:cNvPr>
              <p:cNvSpPr/>
              <p:nvPr/>
            </p:nvSpPr>
            <p:spPr>
              <a:xfrm>
                <a:off x="6186325" y="2305594"/>
                <a:ext cx="1417320" cy="1417320"/>
              </a:xfrm>
              <a:prstGeom prst="arc">
                <a:avLst>
                  <a:gd name="adj1" fmla="val 16211550"/>
                  <a:gd name="adj2" fmla="val 5391112"/>
                </a:avLst>
              </a:prstGeom>
              <a:ln w="635000">
                <a:solidFill>
                  <a:schemeClr val="bg2">
                    <a:lumMod val="25000"/>
                  </a:schemeClr>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4" name="Arc 13">
                <a:extLst>
                  <a:ext uri="{FF2B5EF4-FFF2-40B4-BE49-F238E27FC236}">
                    <a16:creationId xmlns:a16="http://schemas.microsoft.com/office/drawing/2014/main" id="{225F8FB0-369B-DF87-FA48-D63044DDE73F}"/>
                  </a:ext>
                </a:extLst>
              </p:cNvPr>
              <p:cNvSpPr/>
              <p:nvPr/>
            </p:nvSpPr>
            <p:spPr>
              <a:xfrm rot="10800000">
                <a:off x="3011873" y="3722914"/>
                <a:ext cx="1417320" cy="1417320"/>
              </a:xfrm>
              <a:prstGeom prst="arc">
                <a:avLst>
                  <a:gd name="adj1" fmla="val 16211550"/>
                  <a:gd name="adj2" fmla="val 5391112"/>
                </a:avLst>
              </a:prstGeom>
              <a:ln w="635000">
                <a:solidFill>
                  <a:schemeClr val="bg2">
                    <a:lumMod val="25000"/>
                  </a:schemeClr>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cxnSp>
            <p:nvCxnSpPr>
              <p:cNvPr id="15" name="Straight Connector 14">
                <a:extLst>
                  <a:ext uri="{FF2B5EF4-FFF2-40B4-BE49-F238E27FC236}">
                    <a16:creationId xmlns:a16="http://schemas.microsoft.com/office/drawing/2014/main" id="{8510C9BA-3C72-66D2-867B-A3619EC48331}"/>
                  </a:ext>
                </a:extLst>
              </p:cNvPr>
              <p:cNvCxnSpPr>
                <a:cxnSpLocks/>
              </p:cNvCxnSpPr>
              <p:nvPr/>
            </p:nvCxnSpPr>
            <p:spPr>
              <a:xfrm flipV="1">
                <a:off x="3685084" y="3722912"/>
                <a:ext cx="3245350" cy="4"/>
              </a:xfrm>
              <a:prstGeom prst="line">
                <a:avLst/>
              </a:prstGeom>
              <a:ln w="6350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1CD4375-E177-3502-7483-312E8C03F3AC}"/>
                  </a:ext>
                </a:extLst>
              </p:cNvPr>
              <p:cNvCxnSpPr>
                <a:cxnSpLocks/>
                <a:stCxn id="14" idx="0"/>
              </p:cNvCxnSpPr>
              <p:nvPr/>
            </p:nvCxnSpPr>
            <p:spPr>
              <a:xfrm>
                <a:off x="3718153" y="5140230"/>
                <a:ext cx="5486400" cy="0"/>
              </a:xfrm>
              <a:prstGeom prst="line">
                <a:avLst/>
              </a:prstGeom>
              <a:ln w="635000" cap="rnd">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679490E-5756-C062-D85A-152114200814}"/>
                  </a:ext>
                </a:extLst>
              </p:cNvPr>
              <p:cNvCxnSpPr/>
              <p:nvPr/>
            </p:nvCxnSpPr>
            <p:spPr>
              <a:xfrm>
                <a:off x="1475820" y="2305589"/>
                <a:ext cx="5486400" cy="4"/>
              </a:xfrm>
              <a:prstGeom prst="line">
                <a:avLst/>
              </a:prstGeom>
              <a:ln w="635000" cap="rnd">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7B59A959-DE9B-9790-E796-48EA248C3AFC}"/>
                </a:ext>
              </a:extLst>
            </p:cNvPr>
            <p:cNvGrpSpPr/>
            <p:nvPr/>
          </p:nvGrpSpPr>
          <p:grpSpPr>
            <a:xfrm>
              <a:off x="2249359" y="2305589"/>
              <a:ext cx="7646957" cy="2834645"/>
              <a:chOff x="1475820" y="2305589"/>
              <a:chExt cx="7646957" cy="2834645"/>
            </a:xfrm>
          </p:grpSpPr>
          <p:sp>
            <p:nvSpPr>
              <p:cNvPr id="8" name="Arc 7">
                <a:extLst>
                  <a:ext uri="{FF2B5EF4-FFF2-40B4-BE49-F238E27FC236}">
                    <a16:creationId xmlns:a16="http://schemas.microsoft.com/office/drawing/2014/main" id="{E90CF955-351C-7F34-21BC-90994951C63C}"/>
                  </a:ext>
                </a:extLst>
              </p:cNvPr>
              <p:cNvSpPr/>
              <p:nvPr/>
            </p:nvSpPr>
            <p:spPr>
              <a:xfrm>
                <a:off x="6186325" y="2305594"/>
                <a:ext cx="1417320" cy="1417320"/>
              </a:xfrm>
              <a:prstGeom prst="arc">
                <a:avLst>
                  <a:gd name="adj1" fmla="val 16211550"/>
                  <a:gd name="adj2" fmla="val 5391112"/>
                </a:avLst>
              </a:prstGeom>
              <a:ln w="47625">
                <a:solidFill>
                  <a:schemeClr val="bg1"/>
                </a:solidFill>
                <a:prstDash val="dash"/>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9" name="Arc 8">
                <a:extLst>
                  <a:ext uri="{FF2B5EF4-FFF2-40B4-BE49-F238E27FC236}">
                    <a16:creationId xmlns:a16="http://schemas.microsoft.com/office/drawing/2014/main" id="{0CC7AEB4-3DC1-BF90-7C33-D7D798BAD805}"/>
                  </a:ext>
                </a:extLst>
              </p:cNvPr>
              <p:cNvSpPr/>
              <p:nvPr/>
            </p:nvSpPr>
            <p:spPr>
              <a:xfrm rot="10800000">
                <a:off x="2930098" y="3722914"/>
                <a:ext cx="1417320" cy="1417320"/>
              </a:xfrm>
              <a:prstGeom prst="arc">
                <a:avLst>
                  <a:gd name="adj1" fmla="val 16211550"/>
                  <a:gd name="adj2" fmla="val 5391112"/>
                </a:avLst>
              </a:prstGeom>
              <a:ln w="47625">
                <a:solidFill>
                  <a:schemeClr val="bg1"/>
                </a:solidFill>
                <a:prstDash val="dash"/>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cxnSp>
            <p:nvCxnSpPr>
              <p:cNvPr id="10" name="Straight Connector 9">
                <a:extLst>
                  <a:ext uri="{FF2B5EF4-FFF2-40B4-BE49-F238E27FC236}">
                    <a16:creationId xmlns:a16="http://schemas.microsoft.com/office/drawing/2014/main" id="{C9D66465-B305-1761-B5AD-EC1E419D9B94}"/>
                  </a:ext>
                </a:extLst>
              </p:cNvPr>
              <p:cNvCxnSpPr>
                <a:cxnSpLocks/>
                <a:endCxn id="8" idx="2"/>
              </p:cNvCxnSpPr>
              <p:nvPr/>
            </p:nvCxnSpPr>
            <p:spPr>
              <a:xfrm flipV="1">
                <a:off x="3685084" y="3722912"/>
                <a:ext cx="3211733" cy="7"/>
              </a:xfrm>
              <a:prstGeom prst="line">
                <a:avLst/>
              </a:prstGeom>
              <a:ln w="4762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5B963BE-15FD-BC49-ECE5-329FB192CCBF}"/>
                  </a:ext>
                </a:extLst>
              </p:cNvPr>
              <p:cNvCxnSpPr>
                <a:cxnSpLocks/>
                <a:stCxn id="14" idx="0"/>
              </p:cNvCxnSpPr>
              <p:nvPr/>
            </p:nvCxnSpPr>
            <p:spPr>
              <a:xfrm>
                <a:off x="3718153" y="5140230"/>
                <a:ext cx="5404624" cy="0"/>
              </a:xfrm>
              <a:prstGeom prst="line">
                <a:avLst/>
              </a:prstGeom>
              <a:ln w="4762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8BDCD59-8E2E-2A28-FA68-EA3543997D51}"/>
                  </a:ext>
                </a:extLst>
              </p:cNvPr>
              <p:cNvCxnSpPr>
                <a:cxnSpLocks/>
              </p:cNvCxnSpPr>
              <p:nvPr/>
            </p:nvCxnSpPr>
            <p:spPr>
              <a:xfrm>
                <a:off x="1475820" y="2305589"/>
                <a:ext cx="5306914" cy="0"/>
              </a:xfrm>
              <a:prstGeom prst="line">
                <a:avLst/>
              </a:prstGeom>
              <a:ln w="47625">
                <a:solidFill>
                  <a:schemeClr val="bg1"/>
                </a:solidFill>
                <a:prstDash val="dash"/>
              </a:ln>
            </p:spPr>
            <p:style>
              <a:lnRef idx="1">
                <a:schemeClr val="accent1"/>
              </a:lnRef>
              <a:fillRef idx="0">
                <a:schemeClr val="accent1"/>
              </a:fillRef>
              <a:effectRef idx="0">
                <a:schemeClr val="accent1"/>
              </a:effectRef>
              <a:fontRef idx="minor">
                <a:schemeClr val="tx1"/>
              </a:fontRef>
            </p:style>
          </p:cxnSp>
        </p:grpSp>
      </p:grpSp>
      <p:sp>
        <p:nvSpPr>
          <p:cNvPr id="18" name="Oval 17">
            <a:extLst>
              <a:ext uri="{FF2B5EF4-FFF2-40B4-BE49-F238E27FC236}">
                <a16:creationId xmlns:a16="http://schemas.microsoft.com/office/drawing/2014/main" id="{3B6D78DF-C51C-C349-E33C-6B6BEBF58DD7}"/>
              </a:ext>
            </a:extLst>
          </p:cNvPr>
          <p:cNvSpPr/>
          <p:nvPr/>
        </p:nvSpPr>
        <p:spPr>
          <a:xfrm>
            <a:off x="335434" y="1645631"/>
            <a:ext cx="853540" cy="724138"/>
          </a:xfrm>
          <a:prstGeom prst="ellipse">
            <a:avLst/>
          </a:prstGeom>
          <a:gradFill>
            <a:gsLst>
              <a:gs pos="0">
                <a:schemeClr val="bg1"/>
              </a:gs>
              <a:gs pos="50000">
                <a:schemeClr val="bg1">
                  <a:lumMod val="95000"/>
                </a:schemeClr>
              </a:gs>
              <a:gs pos="100000">
                <a:schemeClr val="bg1">
                  <a:lumMod val="85000"/>
                </a:schemeClr>
              </a:gs>
            </a:gsLst>
          </a:gradFill>
          <a:ln w="28575">
            <a:solidFill>
              <a:srgbClr val="DF361F"/>
            </a:solidFill>
          </a:ln>
          <a:effectLst>
            <a:outerShdw blurRad="101600" dist="19050" dir="5400000" algn="ctr" rotWithShape="0">
              <a:srgbClr val="000000">
                <a:alpha val="63000"/>
              </a:srgbClr>
            </a:outerShdw>
          </a:effectLst>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600" b="1">
                <a:solidFill>
                  <a:srgbClr val="DF361F"/>
                </a:solidFill>
              </a:rPr>
              <a:t>Year 8</a:t>
            </a:r>
          </a:p>
        </p:txBody>
      </p:sp>
      <p:pic>
        <p:nvPicPr>
          <p:cNvPr id="19" name="Picture 18" descr="A logo with text overlay&#10;&#10;Description automatically generated">
            <a:extLst>
              <a:ext uri="{FF2B5EF4-FFF2-40B4-BE49-F238E27FC236}">
                <a16:creationId xmlns:a16="http://schemas.microsoft.com/office/drawing/2014/main" id="{F1F99413-AA3E-83D4-7A9E-B83EB398E460}"/>
              </a:ext>
            </a:extLst>
          </p:cNvPr>
          <p:cNvPicPr>
            <a:picLocks noChangeAspect="1"/>
          </p:cNvPicPr>
          <p:nvPr/>
        </p:nvPicPr>
        <p:blipFill>
          <a:blip r:embed="rId3"/>
          <a:stretch>
            <a:fillRect/>
          </a:stretch>
        </p:blipFill>
        <p:spPr>
          <a:xfrm>
            <a:off x="115231" y="5868536"/>
            <a:ext cx="819234" cy="845493"/>
          </a:xfrm>
          <a:prstGeom prst="rect">
            <a:avLst/>
          </a:prstGeom>
        </p:spPr>
      </p:pic>
      <p:sp>
        <p:nvSpPr>
          <p:cNvPr id="20" name="Oval 19">
            <a:extLst>
              <a:ext uri="{FF2B5EF4-FFF2-40B4-BE49-F238E27FC236}">
                <a16:creationId xmlns:a16="http://schemas.microsoft.com/office/drawing/2014/main" id="{BAF95E04-B27A-9483-9680-E3882C54D36B}"/>
              </a:ext>
            </a:extLst>
          </p:cNvPr>
          <p:cNvSpPr/>
          <p:nvPr/>
        </p:nvSpPr>
        <p:spPr>
          <a:xfrm>
            <a:off x="11049353" y="5744928"/>
            <a:ext cx="783261" cy="724138"/>
          </a:xfrm>
          <a:prstGeom prst="ellipse">
            <a:avLst/>
          </a:prstGeom>
          <a:gradFill>
            <a:gsLst>
              <a:gs pos="0">
                <a:schemeClr val="bg1"/>
              </a:gs>
              <a:gs pos="50000">
                <a:schemeClr val="bg1">
                  <a:lumMod val="95000"/>
                </a:schemeClr>
              </a:gs>
              <a:gs pos="100000">
                <a:schemeClr val="bg1">
                  <a:lumMod val="85000"/>
                </a:schemeClr>
              </a:gs>
            </a:gsLst>
          </a:gradFill>
          <a:ln w="28575">
            <a:solidFill>
              <a:srgbClr val="DF361F"/>
            </a:solidFill>
          </a:ln>
          <a:effectLst>
            <a:outerShdw blurRad="101600" dist="19050" dir="5400000" algn="ctr" rotWithShape="0">
              <a:srgbClr val="000000">
                <a:alpha val="63000"/>
              </a:srgbClr>
            </a:outerShdw>
          </a:effectLst>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600" b="1">
                <a:solidFill>
                  <a:srgbClr val="DF361F"/>
                </a:solidFill>
              </a:rPr>
              <a:t>Year 9</a:t>
            </a:r>
          </a:p>
        </p:txBody>
      </p:sp>
      <p:sp>
        <p:nvSpPr>
          <p:cNvPr id="31" name="Rectangle: Rounded Corners 30">
            <a:extLst>
              <a:ext uri="{FF2B5EF4-FFF2-40B4-BE49-F238E27FC236}">
                <a16:creationId xmlns:a16="http://schemas.microsoft.com/office/drawing/2014/main" id="{98641973-90BB-7FFB-6103-0DB4C040C36F}"/>
              </a:ext>
            </a:extLst>
          </p:cNvPr>
          <p:cNvSpPr/>
          <p:nvPr/>
        </p:nvSpPr>
        <p:spPr>
          <a:xfrm>
            <a:off x="1304618" y="751003"/>
            <a:ext cx="4294798" cy="876814"/>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200" b="1" dirty="0">
                <a:solidFill>
                  <a:schemeClr val="tx1"/>
                </a:solidFill>
              </a:rPr>
              <a:t>Balloon Powered Vehicles </a:t>
            </a:r>
            <a:r>
              <a:rPr lang="en-GB" sz="1200" dirty="0">
                <a:solidFill>
                  <a:schemeClr val="tx1"/>
                </a:solidFill>
              </a:rPr>
              <a:t>: </a:t>
            </a:r>
            <a:r>
              <a:rPr lang="en-GB" sz="1200" b="0" i="0" dirty="0">
                <a:solidFill>
                  <a:srgbClr val="000000"/>
                </a:solidFill>
                <a:effectLst/>
                <a:latin typeface="Calibri Light" panose="020F0302020204030204" pitchFamily="34" charset="0"/>
              </a:rPr>
              <a:t>Introduction to movement through designs of vehicles, and exploration of simple mechanics of motion. This project also builds upon prior wood-working skills previously taught as well as orthographic drawings</a:t>
            </a:r>
            <a:endParaRPr lang="en-GB" sz="1200" dirty="0">
              <a:solidFill>
                <a:schemeClr val="tx1"/>
              </a:solidFill>
            </a:endParaRPr>
          </a:p>
        </p:txBody>
      </p:sp>
      <p:sp>
        <p:nvSpPr>
          <p:cNvPr id="33" name="Rectangle: Rounded Corners 32">
            <a:extLst>
              <a:ext uri="{FF2B5EF4-FFF2-40B4-BE49-F238E27FC236}">
                <a16:creationId xmlns:a16="http://schemas.microsoft.com/office/drawing/2014/main" id="{26744C05-926B-9709-00E4-A577EE0904E9}"/>
              </a:ext>
            </a:extLst>
          </p:cNvPr>
          <p:cNvSpPr/>
          <p:nvPr/>
        </p:nvSpPr>
        <p:spPr>
          <a:xfrm>
            <a:off x="5151727" y="776424"/>
            <a:ext cx="368488" cy="274288"/>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extBox 33">
            <a:extLst>
              <a:ext uri="{FF2B5EF4-FFF2-40B4-BE49-F238E27FC236}">
                <a16:creationId xmlns:a16="http://schemas.microsoft.com/office/drawing/2014/main" id="{D1D740A6-BE88-19F1-6E8D-62546DAB1205}"/>
              </a:ext>
            </a:extLst>
          </p:cNvPr>
          <p:cNvSpPr txBox="1"/>
          <p:nvPr/>
        </p:nvSpPr>
        <p:spPr>
          <a:xfrm>
            <a:off x="5109858" y="760030"/>
            <a:ext cx="456234" cy="307777"/>
          </a:xfrm>
          <a:prstGeom prst="rect">
            <a:avLst/>
          </a:prstGeom>
          <a:noFill/>
        </p:spPr>
        <p:txBody>
          <a:bodyPr wrap="square" rtlCol="0">
            <a:spAutoFit/>
          </a:bodyPr>
          <a:lstStyle/>
          <a:p>
            <a:r>
              <a:rPr lang="en-GB" sz="1400" b="1"/>
              <a:t>DT</a:t>
            </a:r>
          </a:p>
        </p:txBody>
      </p:sp>
      <p:grpSp>
        <p:nvGrpSpPr>
          <p:cNvPr id="39" name="Group 38">
            <a:extLst>
              <a:ext uri="{FF2B5EF4-FFF2-40B4-BE49-F238E27FC236}">
                <a16:creationId xmlns:a16="http://schemas.microsoft.com/office/drawing/2014/main" id="{0BB2EB1B-D328-530E-7F47-3B915AB2F6C9}"/>
              </a:ext>
            </a:extLst>
          </p:cNvPr>
          <p:cNvGrpSpPr/>
          <p:nvPr/>
        </p:nvGrpSpPr>
        <p:grpSpPr>
          <a:xfrm>
            <a:off x="9119610" y="2582024"/>
            <a:ext cx="3005029" cy="1130657"/>
            <a:chOff x="8794964" y="1233123"/>
            <a:chExt cx="3362449" cy="921595"/>
          </a:xfrm>
        </p:grpSpPr>
        <p:sp>
          <p:nvSpPr>
            <p:cNvPr id="30" name="Rectangle: Rounded Corners 29">
              <a:extLst>
                <a:ext uri="{FF2B5EF4-FFF2-40B4-BE49-F238E27FC236}">
                  <a16:creationId xmlns:a16="http://schemas.microsoft.com/office/drawing/2014/main" id="{B2422005-F464-F2FE-5E48-3E038BEE9B26}"/>
                </a:ext>
              </a:extLst>
            </p:cNvPr>
            <p:cNvSpPr/>
            <p:nvPr/>
          </p:nvSpPr>
          <p:spPr>
            <a:xfrm>
              <a:off x="8794964" y="1235450"/>
              <a:ext cx="3275464" cy="91926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200" b="1" dirty="0">
                  <a:solidFill>
                    <a:schemeClr val="tx1"/>
                  </a:solidFill>
                </a:rPr>
                <a:t>Slot Together Animals :        </a:t>
              </a:r>
              <a:r>
                <a:rPr lang="en-GB" sz="1200" b="0" i="0" dirty="0">
                  <a:solidFill>
                    <a:srgbClr val="000000"/>
                  </a:solidFill>
                  <a:effectLst/>
                  <a:latin typeface="Calibri Light" panose="020F0302020204030204" pitchFamily="34" charset="0"/>
                </a:rPr>
                <a:t>Development of understanding of key features of plywood and its uses, how animal features can be depicted &amp; outlined in design. It enables students to develop their use of hand and power tools.</a:t>
              </a:r>
              <a:endParaRPr lang="en-GB" sz="1200" dirty="0">
                <a:solidFill>
                  <a:schemeClr val="tx1"/>
                </a:solidFill>
              </a:endParaRPr>
            </a:p>
          </p:txBody>
        </p:sp>
        <p:grpSp>
          <p:nvGrpSpPr>
            <p:cNvPr id="38" name="Group 37">
              <a:extLst>
                <a:ext uri="{FF2B5EF4-FFF2-40B4-BE49-F238E27FC236}">
                  <a16:creationId xmlns:a16="http://schemas.microsoft.com/office/drawing/2014/main" id="{7F22FB4D-B95D-151F-30E7-DD8372FD7569}"/>
                </a:ext>
              </a:extLst>
            </p:cNvPr>
            <p:cNvGrpSpPr/>
            <p:nvPr/>
          </p:nvGrpSpPr>
          <p:grpSpPr>
            <a:xfrm>
              <a:off x="11570517" y="1233123"/>
              <a:ext cx="586896" cy="211669"/>
              <a:chOff x="4968538" y="823730"/>
              <a:chExt cx="586896" cy="211669"/>
            </a:xfrm>
          </p:grpSpPr>
          <p:sp>
            <p:nvSpPr>
              <p:cNvPr id="36" name="Rectangle: Rounded Corners 35">
                <a:extLst>
                  <a:ext uri="{FF2B5EF4-FFF2-40B4-BE49-F238E27FC236}">
                    <a16:creationId xmlns:a16="http://schemas.microsoft.com/office/drawing/2014/main" id="{0B0E2A22-D322-89B5-072D-4222BA481664}"/>
                  </a:ext>
                </a:extLst>
              </p:cNvPr>
              <p:cNvSpPr/>
              <p:nvPr/>
            </p:nvSpPr>
            <p:spPr>
              <a:xfrm>
                <a:off x="4968538" y="845964"/>
                <a:ext cx="448493" cy="189435"/>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Box 36">
                <a:extLst>
                  <a:ext uri="{FF2B5EF4-FFF2-40B4-BE49-F238E27FC236}">
                    <a16:creationId xmlns:a16="http://schemas.microsoft.com/office/drawing/2014/main" id="{D6EDDC0C-2AFA-02BF-0CB4-650119E4C9A7}"/>
                  </a:ext>
                </a:extLst>
              </p:cNvPr>
              <p:cNvSpPr txBox="1"/>
              <p:nvPr/>
            </p:nvSpPr>
            <p:spPr>
              <a:xfrm>
                <a:off x="4987257" y="823730"/>
                <a:ext cx="568177" cy="191677"/>
              </a:xfrm>
              <a:prstGeom prst="rect">
                <a:avLst/>
              </a:prstGeom>
              <a:noFill/>
            </p:spPr>
            <p:txBody>
              <a:bodyPr wrap="square" rtlCol="0">
                <a:spAutoFit/>
              </a:bodyPr>
              <a:lstStyle/>
              <a:p>
                <a:r>
                  <a:rPr lang="en-GB" sz="1400" b="1" dirty="0"/>
                  <a:t>DT</a:t>
                </a:r>
              </a:p>
            </p:txBody>
          </p:sp>
        </p:grpSp>
      </p:grpSp>
      <p:grpSp>
        <p:nvGrpSpPr>
          <p:cNvPr id="45" name="Group 44">
            <a:extLst>
              <a:ext uri="{FF2B5EF4-FFF2-40B4-BE49-F238E27FC236}">
                <a16:creationId xmlns:a16="http://schemas.microsoft.com/office/drawing/2014/main" id="{2C17526D-77AB-65F6-FBEB-749B22D9A44A}"/>
              </a:ext>
            </a:extLst>
          </p:cNvPr>
          <p:cNvGrpSpPr/>
          <p:nvPr/>
        </p:nvGrpSpPr>
        <p:grpSpPr>
          <a:xfrm>
            <a:off x="7748010" y="701175"/>
            <a:ext cx="4294798" cy="944445"/>
            <a:chOff x="8180137" y="1235450"/>
            <a:chExt cx="3890291" cy="769814"/>
          </a:xfrm>
        </p:grpSpPr>
        <p:sp>
          <p:nvSpPr>
            <p:cNvPr id="46" name="Rectangle: Rounded Corners 45">
              <a:extLst>
                <a:ext uri="{FF2B5EF4-FFF2-40B4-BE49-F238E27FC236}">
                  <a16:creationId xmlns:a16="http://schemas.microsoft.com/office/drawing/2014/main" id="{B80641CD-3B22-2B52-6736-2DD4D3F4B718}"/>
                </a:ext>
              </a:extLst>
            </p:cNvPr>
            <p:cNvSpPr/>
            <p:nvPr/>
          </p:nvSpPr>
          <p:spPr>
            <a:xfrm>
              <a:off x="8180137" y="1235450"/>
              <a:ext cx="3890291" cy="769814"/>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b="1" dirty="0">
                  <a:solidFill>
                    <a:schemeClr val="tx1"/>
                  </a:solidFill>
                </a:rPr>
                <a:t>Food Safety and Food Science: </a:t>
              </a:r>
              <a:r>
                <a:rPr lang="en-US" sz="1200" dirty="0">
                  <a:solidFill>
                    <a:schemeClr val="tx1"/>
                  </a:solidFill>
                  <a:latin typeface="Calibri Light" panose="020F0302020204030204" pitchFamily="34" charset="0"/>
                  <a:cs typeface="Calibri Light" panose="020F0302020204030204" pitchFamily="34" charset="0"/>
                </a:rPr>
                <a:t>How does energy requirements change throughout life stages and how the diet needs to be balanced.  Functions of ingredients and the science behind them, i.e. aeration.  Practical skills working with raw ingredients and health and safety and hygiene.</a:t>
              </a:r>
              <a:endParaRPr lang="en-GB" sz="1200" b="1" dirty="0">
                <a:solidFill>
                  <a:schemeClr val="tx1"/>
                </a:solidFill>
                <a:latin typeface="Calibri Light" panose="020F0302020204030204" pitchFamily="34" charset="0"/>
                <a:cs typeface="Calibri Light" panose="020F0302020204030204" pitchFamily="34" charset="0"/>
              </a:endParaRPr>
            </a:p>
          </p:txBody>
        </p:sp>
        <p:sp>
          <p:nvSpPr>
            <p:cNvPr id="48" name="Rectangle: Rounded Corners 47">
              <a:extLst>
                <a:ext uri="{FF2B5EF4-FFF2-40B4-BE49-F238E27FC236}">
                  <a16:creationId xmlns:a16="http://schemas.microsoft.com/office/drawing/2014/main" id="{4CA882CC-4B2E-F002-0FFB-02B881370F6B}"/>
                </a:ext>
              </a:extLst>
            </p:cNvPr>
            <p:cNvSpPr/>
            <p:nvPr/>
          </p:nvSpPr>
          <p:spPr>
            <a:xfrm>
              <a:off x="11430126" y="1235450"/>
              <a:ext cx="508943" cy="185755"/>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b="1"/>
            </a:p>
          </p:txBody>
        </p:sp>
      </p:grpSp>
      <p:sp>
        <p:nvSpPr>
          <p:cNvPr id="50" name="TextBox 49">
            <a:extLst>
              <a:ext uri="{FF2B5EF4-FFF2-40B4-BE49-F238E27FC236}">
                <a16:creationId xmlns:a16="http://schemas.microsoft.com/office/drawing/2014/main" id="{8CF46F9A-07B4-DBFF-1328-CBA3448D95F7}"/>
              </a:ext>
            </a:extLst>
          </p:cNvPr>
          <p:cNvSpPr txBox="1"/>
          <p:nvPr/>
        </p:nvSpPr>
        <p:spPr>
          <a:xfrm>
            <a:off x="11309087" y="661232"/>
            <a:ext cx="733720" cy="307777"/>
          </a:xfrm>
          <a:prstGeom prst="rect">
            <a:avLst/>
          </a:prstGeom>
          <a:noFill/>
        </p:spPr>
        <p:txBody>
          <a:bodyPr wrap="square" rtlCol="0">
            <a:spAutoFit/>
          </a:bodyPr>
          <a:lstStyle/>
          <a:p>
            <a:r>
              <a:rPr lang="en-GB" sz="1400" b="1"/>
              <a:t>FOOD</a:t>
            </a:r>
          </a:p>
        </p:txBody>
      </p:sp>
      <p:grpSp>
        <p:nvGrpSpPr>
          <p:cNvPr id="51" name="Group 50">
            <a:extLst>
              <a:ext uri="{FF2B5EF4-FFF2-40B4-BE49-F238E27FC236}">
                <a16:creationId xmlns:a16="http://schemas.microsoft.com/office/drawing/2014/main" id="{8310448B-5985-4235-7977-3887059CA919}"/>
              </a:ext>
            </a:extLst>
          </p:cNvPr>
          <p:cNvGrpSpPr/>
          <p:nvPr/>
        </p:nvGrpSpPr>
        <p:grpSpPr>
          <a:xfrm>
            <a:off x="6885055" y="4510875"/>
            <a:ext cx="5157752" cy="1234018"/>
            <a:chOff x="8794964" y="1235450"/>
            <a:chExt cx="3275464" cy="919268"/>
          </a:xfrm>
        </p:grpSpPr>
        <p:sp>
          <p:nvSpPr>
            <p:cNvPr id="52" name="Rectangle: Rounded Corners 51">
              <a:extLst>
                <a:ext uri="{FF2B5EF4-FFF2-40B4-BE49-F238E27FC236}">
                  <a16:creationId xmlns:a16="http://schemas.microsoft.com/office/drawing/2014/main" id="{E274FB09-FDDA-3CBE-F655-056E58A0E40A}"/>
                </a:ext>
              </a:extLst>
            </p:cNvPr>
            <p:cNvSpPr/>
            <p:nvPr/>
          </p:nvSpPr>
          <p:spPr>
            <a:xfrm>
              <a:off x="8794964" y="1235450"/>
              <a:ext cx="3275464" cy="91926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b="1" dirty="0">
                  <a:solidFill>
                    <a:schemeClr val="tx1"/>
                  </a:solidFill>
                </a:rPr>
                <a:t>Food Provenance and Choice: </a:t>
              </a:r>
              <a:r>
                <a:rPr lang="en-US" sz="1200" dirty="0">
                  <a:solidFill>
                    <a:schemeClr val="tx1"/>
                  </a:solidFill>
                  <a:latin typeface="Calibri Light" panose="020F0302020204030204" pitchFamily="34" charset="0"/>
                  <a:cs typeface="Calibri Light" panose="020F0302020204030204" pitchFamily="34" charset="0"/>
                </a:rPr>
                <a:t>Reducing food waste and seasonality, difference between organic farming and local produce, how can nutritional values be maintained using alternatives, sustainability and the importance of it when selecting ingredients.  Cooking with alternative ingredients to maintain nutritional value. </a:t>
              </a:r>
              <a:endParaRPr lang="en-GB" sz="1200" b="1" dirty="0">
                <a:solidFill>
                  <a:schemeClr val="tx1"/>
                </a:solidFill>
                <a:latin typeface="Calibri Light" panose="020F0302020204030204" pitchFamily="34" charset="0"/>
                <a:cs typeface="Calibri Light" panose="020F0302020204030204" pitchFamily="34" charset="0"/>
              </a:endParaRPr>
            </a:p>
          </p:txBody>
        </p:sp>
        <p:sp>
          <p:nvSpPr>
            <p:cNvPr id="53" name="Rectangle: Rounded Corners 52">
              <a:extLst>
                <a:ext uri="{FF2B5EF4-FFF2-40B4-BE49-F238E27FC236}">
                  <a16:creationId xmlns:a16="http://schemas.microsoft.com/office/drawing/2014/main" id="{4DEA8CEB-82E9-4731-B10D-98B52CA35A72}"/>
                </a:ext>
              </a:extLst>
            </p:cNvPr>
            <p:cNvSpPr/>
            <p:nvPr/>
          </p:nvSpPr>
          <p:spPr>
            <a:xfrm>
              <a:off x="11407532" y="1920873"/>
              <a:ext cx="570802" cy="181708"/>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b="1"/>
            </a:p>
          </p:txBody>
        </p:sp>
      </p:grpSp>
      <p:sp>
        <p:nvSpPr>
          <p:cNvPr id="54" name="TextBox 53">
            <a:extLst>
              <a:ext uri="{FF2B5EF4-FFF2-40B4-BE49-F238E27FC236}">
                <a16:creationId xmlns:a16="http://schemas.microsoft.com/office/drawing/2014/main" id="{67AA22F2-7C82-46CD-0D6A-CD39D91277A4}"/>
              </a:ext>
            </a:extLst>
          </p:cNvPr>
          <p:cNvSpPr txBox="1"/>
          <p:nvPr/>
        </p:nvSpPr>
        <p:spPr>
          <a:xfrm>
            <a:off x="11126848" y="5410540"/>
            <a:ext cx="705766" cy="307777"/>
          </a:xfrm>
          <a:prstGeom prst="rect">
            <a:avLst/>
          </a:prstGeom>
          <a:noFill/>
        </p:spPr>
        <p:txBody>
          <a:bodyPr wrap="square" rtlCol="0">
            <a:spAutoFit/>
          </a:bodyPr>
          <a:lstStyle/>
          <a:p>
            <a:r>
              <a:rPr lang="en-GB" sz="1400" b="1"/>
              <a:t>FOOD</a:t>
            </a:r>
          </a:p>
        </p:txBody>
      </p:sp>
      <p:grpSp>
        <p:nvGrpSpPr>
          <p:cNvPr id="55" name="Group 54">
            <a:extLst>
              <a:ext uri="{FF2B5EF4-FFF2-40B4-BE49-F238E27FC236}">
                <a16:creationId xmlns:a16="http://schemas.microsoft.com/office/drawing/2014/main" id="{3060A7C0-B0EE-BA6F-839F-762451C48178}"/>
              </a:ext>
            </a:extLst>
          </p:cNvPr>
          <p:cNvGrpSpPr/>
          <p:nvPr/>
        </p:nvGrpSpPr>
        <p:grpSpPr>
          <a:xfrm>
            <a:off x="4563374" y="2486005"/>
            <a:ext cx="3697454" cy="1187801"/>
            <a:chOff x="8794964" y="1235450"/>
            <a:chExt cx="3275464" cy="1122321"/>
          </a:xfrm>
        </p:grpSpPr>
        <p:sp>
          <p:nvSpPr>
            <p:cNvPr id="56" name="Rectangle: Rounded Corners 55">
              <a:extLst>
                <a:ext uri="{FF2B5EF4-FFF2-40B4-BE49-F238E27FC236}">
                  <a16:creationId xmlns:a16="http://schemas.microsoft.com/office/drawing/2014/main" id="{509DB320-C183-7322-5FE3-1D0CC05F247F}"/>
                </a:ext>
              </a:extLst>
            </p:cNvPr>
            <p:cNvSpPr/>
            <p:nvPr/>
          </p:nvSpPr>
          <p:spPr>
            <a:xfrm>
              <a:off x="8794964" y="1235450"/>
              <a:ext cx="3275464" cy="1122321"/>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b="1" dirty="0">
                  <a:solidFill>
                    <a:schemeClr val="tx1"/>
                  </a:solidFill>
                </a:rPr>
                <a:t>Food and Nutrition: </a:t>
              </a:r>
              <a:r>
                <a:rPr lang="en-US" sz="1200" dirty="0">
                  <a:solidFill>
                    <a:schemeClr val="tx1"/>
                  </a:solidFill>
                  <a:latin typeface="Calibri Light" panose="020F0302020204030204" pitchFamily="34" charset="0"/>
                  <a:cs typeface="Calibri Light" panose="020F0302020204030204" pitchFamily="34" charset="0"/>
                </a:rPr>
                <a:t>Main nutrients in the diet provided by a healthy diet, protein and their types, sources and functions on the body, key understanding of macronutrients and why are they needed.  Modified recipes for life stages.  </a:t>
              </a:r>
              <a:endParaRPr lang="en-GB" sz="1200" b="1" dirty="0">
                <a:solidFill>
                  <a:schemeClr val="tx1"/>
                </a:solidFill>
                <a:latin typeface="Calibri Light" panose="020F0302020204030204" pitchFamily="34" charset="0"/>
                <a:cs typeface="Calibri Light" panose="020F0302020204030204" pitchFamily="34" charset="0"/>
              </a:endParaRPr>
            </a:p>
          </p:txBody>
        </p:sp>
        <p:sp>
          <p:nvSpPr>
            <p:cNvPr id="57" name="Rectangle: Rounded Corners 56">
              <a:extLst>
                <a:ext uri="{FF2B5EF4-FFF2-40B4-BE49-F238E27FC236}">
                  <a16:creationId xmlns:a16="http://schemas.microsoft.com/office/drawing/2014/main" id="{FDAE8131-9738-201E-94E0-45757B26A129}"/>
                </a:ext>
              </a:extLst>
            </p:cNvPr>
            <p:cNvSpPr/>
            <p:nvPr/>
          </p:nvSpPr>
          <p:spPr>
            <a:xfrm>
              <a:off x="11458290" y="2071340"/>
              <a:ext cx="570802" cy="242183"/>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b="1"/>
            </a:p>
          </p:txBody>
        </p:sp>
      </p:grpSp>
      <p:sp>
        <p:nvSpPr>
          <p:cNvPr id="58" name="TextBox 57">
            <a:extLst>
              <a:ext uri="{FF2B5EF4-FFF2-40B4-BE49-F238E27FC236}">
                <a16:creationId xmlns:a16="http://schemas.microsoft.com/office/drawing/2014/main" id="{4BA358DB-7552-8C5D-2BF5-AA15A8C548C8}"/>
              </a:ext>
            </a:extLst>
          </p:cNvPr>
          <p:cNvSpPr txBox="1"/>
          <p:nvPr/>
        </p:nvSpPr>
        <p:spPr>
          <a:xfrm>
            <a:off x="7555154" y="3362143"/>
            <a:ext cx="705766" cy="307777"/>
          </a:xfrm>
          <a:prstGeom prst="rect">
            <a:avLst/>
          </a:prstGeom>
          <a:noFill/>
        </p:spPr>
        <p:txBody>
          <a:bodyPr wrap="square" rtlCol="0">
            <a:spAutoFit/>
          </a:bodyPr>
          <a:lstStyle/>
          <a:p>
            <a:r>
              <a:rPr lang="en-GB" sz="1400" b="1" dirty="0"/>
              <a:t>FOOD</a:t>
            </a:r>
          </a:p>
        </p:txBody>
      </p:sp>
      <p:pic>
        <p:nvPicPr>
          <p:cNvPr id="1026" name="Picture 2" descr="Active Health Energy Balance">
            <a:extLst>
              <a:ext uri="{FF2B5EF4-FFF2-40B4-BE49-F238E27FC236}">
                <a16:creationId xmlns:a16="http://schemas.microsoft.com/office/drawing/2014/main" id="{6FDD1B0C-F259-A107-7549-4860A34600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2136" y="696788"/>
            <a:ext cx="1352550" cy="8477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cronutrients: A Simple Guide to Macros | Avita Health System">
            <a:extLst>
              <a:ext uri="{FF2B5EF4-FFF2-40B4-BE49-F238E27FC236}">
                <a16:creationId xmlns:a16="http://schemas.microsoft.com/office/drawing/2014/main" id="{0CAACE64-A950-C5DC-A1D8-2FFFDDBF58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83487" y="2416883"/>
            <a:ext cx="1039913" cy="64811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A75A4C59-47E8-631A-DAF4-90EB158D5AB4}"/>
              </a:ext>
            </a:extLst>
          </p:cNvPr>
          <p:cNvPicPr>
            <a:picLocks noChangeAspect="1"/>
          </p:cNvPicPr>
          <p:nvPr/>
        </p:nvPicPr>
        <p:blipFill>
          <a:blip r:embed="rId6"/>
          <a:stretch>
            <a:fillRect/>
          </a:stretch>
        </p:blipFill>
        <p:spPr>
          <a:xfrm>
            <a:off x="5305617" y="4681877"/>
            <a:ext cx="1434421" cy="909961"/>
          </a:xfrm>
          <a:prstGeom prst="rect">
            <a:avLst/>
          </a:prstGeom>
        </p:spPr>
      </p:pic>
      <p:pic>
        <p:nvPicPr>
          <p:cNvPr id="4098" name="Picture 2" descr="Balloon car">
            <a:extLst>
              <a:ext uri="{FF2B5EF4-FFF2-40B4-BE49-F238E27FC236}">
                <a16:creationId xmlns:a16="http://schemas.microsoft.com/office/drawing/2014/main" id="{F44006A6-836A-965B-97F3-79763801D22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6018" t="26499" r="11597" b="31691"/>
          <a:stretch/>
        </p:blipFill>
        <p:spPr bwMode="auto">
          <a:xfrm>
            <a:off x="5611113" y="-513971"/>
            <a:ext cx="399695" cy="266388"/>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4" descr="Build a Balloon Car and Race to the Finish! Science Fair Project">
            <a:extLst>
              <a:ext uri="{FF2B5EF4-FFF2-40B4-BE49-F238E27FC236}">
                <a16:creationId xmlns:a16="http://schemas.microsoft.com/office/drawing/2014/main" id="{57F33E3C-373C-2BDC-AFF0-08A3F182C81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2" name="Picture 21">
            <a:extLst>
              <a:ext uri="{FF2B5EF4-FFF2-40B4-BE49-F238E27FC236}">
                <a16:creationId xmlns:a16="http://schemas.microsoft.com/office/drawing/2014/main" id="{88EAA2A3-206B-DCF5-3958-1EAA9307484D}"/>
              </a:ext>
            </a:extLst>
          </p:cNvPr>
          <p:cNvPicPr>
            <a:picLocks noChangeAspect="1"/>
          </p:cNvPicPr>
          <p:nvPr/>
        </p:nvPicPr>
        <p:blipFill rotWithShape="1">
          <a:blip r:embed="rId8"/>
          <a:srcRect l="63550" t="30846" r="16893" b="24579"/>
          <a:stretch/>
        </p:blipFill>
        <p:spPr>
          <a:xfrm>
            <a:off x="155364" y="183583"/>
            <a:ext cx="565076" cy="724137"/>
          </a:xfrm>
          <a:prstGeom prst="rect">
            <a:avLst/>
          </a:prstGeom>
        </p:spPr>
      </p:pic>
      <p:pic>
        <p:nvPicPr>
          <p:cNvPr id="4102" name="Picture 6" descr="22 Slot together toys ideas | toys, cardboard animals, crafts">
            <a:extLst>
              <a:ext uri="{FF2B5EF4-FFF2-40B4-BE49-F238E27FC236}">
                <a16:creationId xmlns:a16="http://schemas.microsoft.com/office/drawing/2014/main" id="{D1CCEAFE-933C-5051-EF59-6692394833A5}"/>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b="12050"/>
          <a:stretch/>
        </p:blipFill>
        <p:spPr bwMode="auto">
          <a:xfrm>
            <a:off x="10027618" y="1673110"/>
            <a:ext cx="1227603" cy="84178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1ECEAD50-F9E8-0A14-077A-635D3F9B9316}"/>
              </a:ext>
            </a:extLst>
          </p:cNvPr>
          <p:cNvPicPr>
            <a:picLocks noChangeAspect="1"/>
          </p:cNvPicPr>
          <p:nvPr/>
        </p:nvPicPr>
        <p:blipFill>
          <a:blip r:embed="rId10"/>
          <a:stretch>
            <a:fillRect/>
          </a:stretch>
        </p:blipFill>
        <p:spPr>
          <a:xfrm>
            <a:off x="9756589" y="3795148"/>
            <a:ext cx="783261" cy="617210"/>
          </a:xfrm>
          <a:prstGeom prst="rect">
            <a:avLst/>
          </a:prstGeom>
        </p:spPr>
      </p:pic>
      <p:pic>
        <p:nvPicPr>
          <p:cNvPr id="26" name="Picture 25">
            <a:extLst>
              <a:ext uri="{FF2B5EF4-FFF2-40B4-BE49-F238E27FC236}">
                <a16:creationId xmlns:a16="http://schemas.microsoft.com/office/drawing/2014/main" id="{316143F0-158A-96D5-08B1-2F9823A1EFA1}"/>
              </a:ext>
            </a:extLst>
          </p:cNvPr>
          <p:cNvPicPr>
            <a:picLocks noChangeAspect="1"/>
          </p:cNvPicPr>
          <p:nvPr/>
        </p:nvPicPr>
        <p:blipFill>
          <a:blip r:embed="rId11"/>
          <a:stretch>
            <a:fillRect/>
          </a:stretch>
        </p:blipFill>
        <p:spPr>
          <a:xfrm>
            <a:off x="10551887" y="3868084"/>
            <a:ext cx="447082" cy="522351"/>
          </a:xfrm>
          <a:prstGeom prst="rect">
            <a:avLst/>
          </a:prstGeom>
        </p:spPr>
      </p:pic>
      <p:pic>
        <p:nvPicPr>
          <p:cNvPr id="27" name="Picture 26">
            <a:extLst>
              <a:ext uri="{FF2B5EF4-FFF2-40B4-BE49-F238E27FC236}">
                <a16:creationId xmlns:a16="http://schemas.microsoft.com/office/drawing/2014/main" id="{67E293A3-3B92-782B-6616-7B5A28D49277}"/>
              </a:ext>
            </a:extLst>
          </p:cNvPr>
          <p:cNvPicPr>
            <a:picLocks noChangeAspect="1"/>
          </p:cNvPicPr>
          <p:nvPr/>
        </p:nvPicPr>
        <p:blipFill>
          <a:blip r:embed="rId12"/>
          <a:stretch>
            <a:fillRect/>
          </a:stretch>
        </p:blipFill>
        <p:spPr>
          <a:xfrm>
            <a:off x="11126848" y="3739958"/>
            <a:ext cx="670464" cy="670464"/>
          </a:xfrm>
          <a:prstGeom prst="rect">
            <a:avLst/>
          </a:prstGeom>
        </p:spPr>
      </p:pic>
      <p:pic>
        <p:nvPicPr>
          <p:cNvPr id="4110" name="Picture 14" descr="Balloon car">
            <a:extLst>
              <a:ext uri="{FF2B5EF4-FFF2-40B4-BE49-F238E27FC236}">
                <a16:creationId xmlns:a16="http://schemas.microsoft.com/office/drawing/2014/main" id="{7561EE7C-D59B-FE9D-7605-E13362D3AFE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3225" t="25439" r="13251" b="31581"/>
          <a:stretch/>
        </p:blipFill>
        <p:spPr bwMode="auto">
          <a:xfrm>
            <a:off x="335435" y="968160"/>
            <a:ext cx="912744" cy="615655"/>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a:extLst>
              <a:ext uri="{FF2B5EF4-FFF2-40B4-BE49-F238E27FC236}">
                <a16:creationId xmlns:a16="http://schemas.microsoft.com/office/drawing/2014/main" id="{119D2520-DFBA-443B-FB77-CF7F79D33E8F}"/>
              </a:ext>
            </a:extLst>
          </p:cNvPr>
          <p:cNvGrpSpPr/>
          <p:nvPr/>
        </p:nvGrpSpPr>
        <p:grpSpPr>
          <a:xfrm>
            <a:off x="161157" y="4204906"/>
            <a:ext cx="2829665" cy="1386931"/>
            <a:chOff x="8736824" y="1235450"/>
            <a:chExt cx="3178571" cy="750977"/>
          </a:xfrm>
        </p:grpSpPr>
        <p:sp>
          <p:nvSpPr>
            <p:cNvPr id="24" name="Rectangle: Rounded Corners 23">
              <a:extLst>
                <a:ext uri="{FF2B5EF4-FFF2-40B4-BE49-F238E27FC236}">
                  <a16:creationId xmlns:a16="http://schemas.microsoft.com/office/drawing/2014/main" id="{A0FF4FB3-0BF9-0422-05EF-9BE71B547E87}"/>
                </a:ext>
              </a:extLst>
            </p:cNvPr>
            <p:cNvSpPr/>
            <p:nvPr/>
          </p:nvSpPr>
          <p:spPr>
            <a:xfrm>
              <a:off x="8736824" y="1235450"/>
              <a:ext cx="3170905" cy="750977"/>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200" dirty="0">
                  <a:solidFill>
                    <a:schemeClr val="tx1"/>
                  </a:solidFill>
                </a:rPr>
                <a:t>Textile Squares : </a:t>
              </a:r>
              <a:r>
                <a:rPr lang="en-GB" sz="1200" dirty="0">
                  <a:solidFill>
                    <a:srgbClr val="000000"/>
                  </a:solidFill>
                  <a:latin typeface="Calibri Light" panose="020F0302020204030204" pitchFamily="34" charset="0"/>
                </a:rPr>
                <a:t>Students d</a:t>
              </a:r>
              <a:r>
                <a:rPr lang="en-GB" sz="1200" b="0" i="0" dirty="0">
                  <a:solidFill>
                    <a:srgbClr val="000000"/>
                  </a:solidFill>
                  <a:effectLst/>
                  <a:latin typeface="Calibri Light" panose="020F0302020204030204" pitchFamily="34" charset="0"/>
                </a:rPr>
                <a:t>evelop an understanding of stitches and embroidery design. It includes </a:t>
              </a:r>
              <a:r>
                <a:rPr lang="en-GB" sz="1200" dirty="0">
                  <a:solidFill>
                    <a:srgbClr val="000000"/>
                  </a:solidFill>
                  <a:latin typeface="Calibri Light" panose="020F0302020204030204" pitchFamily="34" charset="0"/>
                </a:rPr>
                <a:t>threading, hemming, cross stitch, zig-zag stitch, straight stitch and knotting off.</a:t>
              </a:r>
              <a:endParaRPr lang="en-GB" sz="1200" dirty="0">
                <a:solidFill>
                  <a:schemeClr val="tx1"/>
                </a:solidFill>
              </a:endParaRPr>
            </a:p>
          </p:txBody>
        </p:sp>
        <p:grpSp>
          <p:nvGrpSpPr>
            <p:cNvPr id="25" name="Group 24">
              <a:extLst>
                <a:ext uri="{FF2B5EF4-FFF2-40B4-BE49-F238E27FC236}">
                  <a16:creationId xmlns:a16="http://schemas.microsoft.com/office/drawing/2014/main" id="{16D3EF37-2524-9B64-2FE2-DBF1F095A387}"/>
                </a:ext>
              </a:extLst>
            </p:cNvPr>
            <p:cNvGrpSpPr/>
            <p:nvPr/>
          </p:nvGrpSpPr>
          <p:grpSpPr>
            <a:xfrm>
              <a:off x="11342623" y="1235450"/>
              <a:ext cx="572772" cy="191677"/>
              <a:chOff x="4740644" y="826057"/>
              <a:chExt cx="572772" cy="191677"/>
            </a:xfrm>
          </p:grpSpPr>
          <p:sp>
            <p:nvSpPr>
              <p:cNvPr id="28" name="Rectangle: Rounded Corners 27">
                <a:extLst>
                  <a:ext uri="{FF2B5EF4-FFF2-40B4-BE49-F238E27FC236}">
                    <a16:creationId xmlns:a16="http://schemas.microsoft.com/office/drawing/2014/main" id="{A3482104-D422-D580-0465-36FBCE7E6CE7}"/>
                  </a:ext>
                </a:extLst>
              </p:cNvPr>
              <p:cNvSpPr/>
              <p:nvPr/>
            </p:nvSpPr>
            <p:spPr>
              <a:xfrm>
                <a:off x="4740644" y="850134"/>
                <a:ext cx="448493" cy="117976"/>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a:extLst>
                  <a:ext uri="{FF2B5EF4-FFF2-40B4-BE49-F238E27FC236}">
                    <a16:creationId xmlns:a16="http://schemas.microsoft.com/office/drawing/2014/main" id="{8330CD18-D9CF-BDE0-B2E5-4811D420B5BD}"/>
                  </a:ext>
                </a:extLst>
              </p:cNvPr>
              <p:cNvSpPr txBox="1"/>
              <p:nvPr/>
            </p:nvSpPr>
            <p:spPr>
              <a:xfrm>
                <a:off x="4745239" y="826057"/>
                <a:ext cx="568177" cy="191677"/>
              </a:xfrm>
              <a:prstGeom prst="rect">
                <a:avLst/>
              </a:prstGeom>
              <a:noFill/>
            </p:spPr>
            <p:txBody>
              <a:bodyPr wrap="square" rtlCol="0">
                <a:spAutoFit/>
              </a:bodyPr>
              <a:lstStyle/>
              <a:p>
                <a:r>
                  <a:rPr lang="en-GB" sz="1400" b="1" dirty="0"/>
                  <a:t>DT</a:t>
                </a:r>
              </a:p>
            </p:txBody>
          </p:sp>
        </p:grpSp>
      </p:grpSp>
      <p:pic>
        <p:nvPicPr>
          <p:cNvPr id="47" name="Picture 46">
            <a:extLst>
              <a:ext uri="{FF2B5EF4-FFF2-40B4-BE49-F238E27FC236}">
                <a16:creationId xmlns:a16="http://schemas.microsoft.com/office/drawing/2014/main" id="{91C61CC7-2166-4148-C38D-4F1DE04C0AF3}"/>
              </a:ext>
            </a:extLst>
          </p:cNvPr>
          <p:cNvPicPr>
            <a:picLocks noChangeAspect="1"/>
          </p:cNvPicPr>
          <p:nvPr/>
        </p:nvPicPr>
        <p:blipFill rotWithShape="1">
          <a:blip r:embed="rId13"/>
          <a:srcRect l="13551" t="25661" r="71049" b="54454"/>
          <a:stretch/>
        </p:blipFill>
        <p:spPr>
          <a:xfrm>
            <a:off x="1986675" y="5650341"/>
            <a:ext cx="1074198" cy="780261"/>
          </a:xfrm>
          <a:prstGeom prst="rect">
            <a:avLst/>
          </a:prstGeom>
        </p:spPr>
      </p:pic>
      <p:grpSp>
        <p:nvGrpSpPr>
          <p:cNvPr id="59" name="Group 58">
            <a:extLst>
              <a:ext uri="{FF2B5EF4-FFF2-40B4-BE49-F238E27FC236}">
                <a16:creationId xmlns:a16="http://schemas.microsoft.com/office/drawing/2014/main" id="{D797494A-FB37-7DAB-D069-2EA9EE1740B9}"/>
              </a:ext>
            </a:extLst>
          </p:cNvPr>
          <p:cNvGrpSpPr/>
          <p:nvPr/>
        </p:nvGrpSpPr>
        <p:grpSpPr>
          <a:xfrm>
            <a:off x="115230" y="2423650"/>
            <a:ext cx="3245134" cy="1203320"/>
            <a:chOff x="8262460" y="1235450"/>
            <a:chExt cx="3645269" cy="651558"/>
          </a:xfrm>
        </p:grpSpPr>
        <p:sp>
          <p:nvSpPr>
            <p:cNvPr id="60" name="Rectangle: Rounded Corners 59">
              <a:extLst>
                <a:ext uri="{FF2B5EF4-FFF2-40B4-BE49-F238E27FC236}">
                  <a16:creationId xmlns:a16="http://schemas.microsoft.com/office/drawing/2014/main" id="{A818FFDF-1BDE-AEA3-57D5-E5C965A56D33}"/>
                </a:ext>
              </a:extLst>
            </p:cNvPr>
            <p:cNvSpPr/>
            <p:nvPr/>
          </p:nvSpPr>
          <p:spPr>
            <a:xfrm>
              <a:off x="8262460" y="1235450"/>
              <a:ext cx="3645269" cy="65155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200" dirty="0">
                <a:solidFill>
                  <a:schemeClr val="tx1"/>
                </a:solidFill>
              </a:endParaRPr>
            </a:p>
            <a:p>
              <a:r>
                <a:rPr lang="en-GB" sz="1200" dirty="0">
                  <a:solidFill>
                    <a:schemeClr val="tx1"/>
                  </a:solidFill>
                </a:rPr>
                <a:t>Paper Straw Modelling : </a:t>
              </a:r>
              <a:r>
                <a:rPr lang="en-GB" sz="1200" dirty="0">
                  <a:solidFill>
                    <a:schemeClr val="tx1"/>
                  </a:solidFill>
                  <a:latin typeface="Calibri Light" panose="020F0302020204030204" pitchFamily="34" charset="0"/>
                  <a:cs typeface="Calibri Light" panose="020F0302020204030204" pitchFamily="34" charset="0"/>
                </a:rPr>
                <a:t>Students will be researching the designs of chairs and modelling a scaled-down design.</a:t>
              </a:r>
            </a:p>
            <a:p>
              <a:r>
                <a:rPr lang="en-GB" sz="1200" dirty="0">
                  <a:solidFill>
                    <a:schemeClr val="tx1"/>
                  </a:solidFill>
                  <a:latin typeface="Calibri Light" panose="020F0302020204030204" pitchFamily="34" charset="0"/>
                  <a:cs typeface="Calibri Light" panose="020F0302020204030204" pitchFamily="34" charset="0"/>
                </a:rPr>
                <a:t>It includes investigating the ergonomics and anthropometrics of chair designs</a:t>
              </a:r>
            </a:p>
            <a:p>
              <a:r>
                <a:rPr lang="en-GB" sz="1200" dirty="0">
                  <a:solidFill>
                    <a:schemeClr val="tx1"/>
                  </a:solidFill>
                </a:rPr>
                <a:t> </a:t>
              </a:r>
            </a:p>
          </p:txBody>
        </p:sp>
        <p:grpSp>
          <p:nvGrpSpPr>
            <p:cNvPr id="61" name="Group 60">
              <a:extLst>
                <a:ext uri="{FF2B5EF4-FFF2-40B4-BE49-F238E27FC236}">
                  <a16:creationId xmlns:a16="http://schemas.microsoft.com/office/drawing/2014/main" id="{684AD161-74E9-6522-38B9-9B16259944DC}"/>
                </a:ext>
              </a:extLst>
            </p:cNvPr>
            <p:cNvGrpSpPr/>
            <p:nvPr/>
          </p:nvGrpSpPr>
          <p:grpSpPr>
            <a:xfrm>
              <a:off x="11319950" y="1240136"/>
              <a:ext cx="568177" cy="191677"/>
              <a:chOff x="4717971" y="830743"/>
              <a:chExt cx="568177" cy="191677"/>
            </a:xfrm>
          </p:grpSpPr>
          <p:sp>
            <p:nvSpPr>
              <p:cNvPr id="62" name="Rectangle: Rounded Corners 61">
                <a:extLst>
                  <a:ext uri="{FF2B5EF4-FFF2-40B4-BE49-F238E27FC236}">
                    <a16:creationId xmlns:a16="http://schemas.microsoft.com/office/drawing/2014/main" id="{5B17890C-CA19-7CFE-CDE3-D0BB2976D835}"/>
                  </a:ext>
                </a:extLst>
              </p:cNvPr>
              <p:cNvSpPr/>
              <p:nvPr/>
            </p:nvSpPr>
            <p:spPr>
              <a:xfrm>
                <a:off x="4740644" y="850134"/>
                <a:ext cx="448493" cy="117976"/>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TextBox 62">
                <a:extLst>
                  <a:ext uri="{FF2B5EF4-FFF2-40B4-BE49-F238E27FC236}">
                    <a16:creationId xmlns:a16="http://schemas.microsoft.com/office/drawing/2014/main" id="{D1EC2D3D-4852-7C86-1388-701CE29699FD}"/>
                  </a:ext>
                </a:extLst>
              </p:cNvPr>
              <p:cNvSpPr txBox="1"/>
              <p:nvPr/>
            </p:nvSpPr>
            <p:spPr>
              <a:xfrm>
                <a:off x="4717971" y="830743"/>
                <a:ext cx="568177" cy="191677"/>
              </a:xfrm>
              <a:prstGeom prst="rect">
                <a:avLst/>
              </a:prstGeom>
              <a:noFill/>
            </p:spPr>
            <p:txBody>
              <a:bodyPr wrap="square" rtlCol="0">
                <a:spAutoFit/>
              </a:bodyPr>
              <a:lstStyle/>
              <a:p>
                <a:r>
                  <a:rPr lang="en-GB" sz="1400" b="1" dirty="0"/>
                  <a:t>DT</a:t>
                </a:r>
              </a:p>
            </p:txBody>
          </p:sp>
        </p:grpSp>
      </p:grpSp>
      <p:pic>
        <p:nvPicPr>
          <p:cNvPr id="4097" name="Picture 4096">
            <a:extLst>
              <a:ext uri="{FF2B5EF4-FFF2-40B4-BE49-F238E27FC236}">
                <a16:creationId xmlns:a16="http://schemas.microsoft.com/office/drawing/2014/main" id="{646933E4-1A78-A009-ABF1-5306B6F0264D}"/>
              </a:ext>
            </a:extLst>
          </p:cNvPr>
          <p:cNvPicPr>
            <a:picLocks noChangeAspect="1"/>
          </p:cNvPicPr>
          <p:nvPr/>
        </p:nvPicPr>
        <p:blipFill rotWithShape="1">
          <a:blip r:embed="rId14"/>
          <a:srcRect l="66822" t="28427" r="16275" b="59372"/>
          <a:stretch/>
        </p:blipFill>
        <p:spPr>
          <a:xfrm>
            <a:off x="404212" y="3658317"/>
            <a:ext cx="1120122" cy="454764"/>
          </a:xfrm>
          <a:prstGeom prst="rect">
            <a:avLst/>
          </a:prstGeom>
        </p:spPr>
      </p:pic>
    </p:spTree>
    <p:extLst>
      <p:ext uri="{BB962C8B-B14F-4D97-AF65-F5344CB8AC3E}">
        <p14:creationId xmlns:p14="http://schemas.microsoft.com/office/powerpoint/2010/main" val="34496003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2FD5E81-1717-2E9F-4B4B-4527F2A3EF58}"/>
              </a:ext>
            </a:extLst>
          </p:cNvPr>
          <p:cNvSpPr txBox="1">
            <a:spLocks/>
          </p:cNvSpPr>
          <p:nvPr/>
        </p:nvSpPr>
        <p:spPr>
          <a:xfrm>
            <a:off x="1730567" y="225787"/>
            <a:ext cx="8778209" cy="739056"/>
          </a:xfrm>
          <a:prstGeom prst="rect">
            <a:avLst/>
          </a:prstGeom>
        </p:spPr>
        <p:txBody>
          <a:bodyPr vert="horz" lIns="91440" tIns="45720" rIns="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a:solidFill>
                  <a:srgbClr val="CC3399"/>
                </a:solidFill>
                <a:latin typeface="Segoe UI Black"/>
                <a:ea typeface="Segoe UI Black"/>
              </a:rPr>
              <a:t>Technology - </a:t>
            </a:r>
            <a:r>
              <a:rPr lang="en-US" sz="2800">
                <a:latin typeface="Segoe UI Black"/>
                <a:ea typeface="Segoe UI Black"/>
              </a:rPr>
              <a:t>Learning Journey – Year 9</a:t>
            </a:r>
            <a:endParaRPr lang="en-US" sz="2800">
              <a:latin typeface="Segoe UI Black" panose="020B0A02040204020203" pitchFamily="34" charset="0"/>
              <a:ea typeface="Segoe UI Black" panose="020B0A02040204020203" pitchFamily="34" charset="0"/>
            </a:endParaRPr>
          </a:p>
        </p:txBody>
      </p:sp>
      <p:grpSp>
        <p:nvGrpSpPr>
          <p:cNvPr id="5" name="Group 4">
            <a:extLst>
              <a:ext uri="{FF2B5EF4-FFF2-40B4-BE49-F238E27FC236}">
                <a16:creationId xmlns:a16="http://schemas.microsoft.com/office/drawing/2014/main" id="{6FA01C2E-636B-FC54-CB71-4FF74FC670E3}"/>
              </a:ext>
            </a:extLst>
          </p:cNvPr>
          <p:cNvGrpSpPr/>
          <p:nvPr/>
        </p:nvGrpSpPr>
        <p:grpSpPr>
          <a:xfrm>
            <a:off x="1555848" y="2014925"/>
            <a:ext cx="9130352" cy="4092072"/>
            <a:chOff x="2249359" y="2305589"/>
            <a:chExt cx="7728733" cy="2834645"/>
          </a:xfrm>
        </p:grpSpPr>
        <p:grpSp>
          <p:nvGrpSpPr>
            <p:cNvPr id="6" name="Group 5">
              <a:extLst>
                <a:ext uri="{FF2B5EF4-FFF2-40B4-BE49-F238E27FC236}">
                  <a16:creationId xmlns:a16="http://schemas.microsoft.com/office/drawing/2014/main" id="{96A9EAFA-9E51-B751-0992-FB8161537BB1}"/>
                </a:ext>
              </a:extLst>
            </p:cNvPr>
            <p:cNvGrpSpPr/>
            <p:nvPr/>
          </p:nvGrpSpPr>
          <p:grpSpPr>
            <a:xfrm>
              <a:off x="2249359" y="2305589"/>
              <a:ext cx="7728733" cy="2834645"/>
              <a:chOff x="1475820" y="2305589"/>
              <a:chExt cx="7728733" cy="2834645"/>
            </a:xfrm>
          </p:grpSpPr>
          <p:sp>
            <p:nvSpPr>
              <p:cNvPr id="13" name="Arc 12">
                <a:extLst>
                  <a:ext uri="{FF2B5EF4-FFF2-40B4-BE49-F238E27FC236}">
                    <a16:creationId xmlns:a16="http://schemas.microsoft.com/office/drawing/2014/main" id="{57C8E1CE-0344-0F5F-8CC3-BF338A774D2A}"/>
                  </a:ext>
                </a:extLst>
              </p:cNvPr>
              <p:cNvSpPr/>
              <p:nvPr/>
            </p:nvSpPr>
            <p:spPr>
              <a:xfrm>
                <a:off x="6186325" y="2305594"/>
                <a:ext cx="1417320" cy="1417320"/>
              </a:xfrm>
              <a:prstGeom prst="arc">
                <a:avLst>
                  <a:gd name="adj1" fmla="val 16211550"/>
                  <a:gd name="adj2" fmla="val 5391112"/>
                </a:avLst>
              </a:prstGeom>
              <a:ln w="635000">
                <a:solidFill>
                  <a:schemeClr val="bg2">
                    <a:lumMod val="25000"/>
                  </a:schemeClr>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4" name="Arc 13">
                <a:extLst>
                  <a:ext uri="{FF2B5EF4-FFF2-40B4-BE49-F238E27FC236}">
                    <a16:creationId xmlns:a16="http://schemas.microsoft.com/office/drawing/2014/main" id="{225F8FB0-369B-DF87-FA48-D63044DDE73F}"/>
                  </a:ext>
                </a:extLst>
              </p:cNvPr>
              <p:cNvSpPr/>
              <p:nvPr/>
            </p:nvSpPr>
            <p:spPr>
              <a:xfrm rot="10800000">
                <a:off x="3011873" y="3722914"/>
                <a:ext cx="1417320" cy="1417320"/>
              </a:xfrm>
              <a:prstGeom prst="arc">
                <a:avLst>
                  <a:gd name="adj1" fmla="val 16211550"/>
                  <a:gd name="adj2" fmla="val 5391112"/>
                </a:avLst>
              </a:prstGeom>
              <a:ln w="635000">
                <a:solidFill>
                  <a:schemeClr val="bg2">
                    <a:lumMod val="25000"/>
                  </a:schemeClr>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cxnSp>
            <p:nvCxnSpPr>
              <p:cNvPr id="15" name="Straight Connector 14">
                <a:extLst>
                  <a:ext uri="{FF2B5EF4-FFF2-40B4-BE49-F238E27FC236}">
                    <a16:creationId xmlns:a16="http://schemas.microsoft.com/office/drawing/2014/main" id="{8510C9BA-3C72-66D2-867B-A3619EC48331}"/>
                  </a:ext>
                </a:extLst>
              </p:cNvPr>
              <p:cNvCxnSpPr>
                <a:cxnSpLocks/>
              </p:cNvCxnSpPr>
              <p:nvPr/>
            </p:nvCxnSpPr>
            <p:spPr>
              <a:xfrm flipV="1">
                <a:off x="3685084" y="3722912"/>
                <a:ext cx="3245350" cy="4"/>
              </a:xfrm>
              <a:prstGeom prst="line">
                <a:avLst/>
              </a:prstGeom>
              <a:ln w="6350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1CD4375-E177-3502-7483-312E8C03F3AC}"/>
                  </a:ext>
                </a:extLst>
              </p:cNvPr>
              <p:cNvCxnSpPr>
                <a:cxnSpLocks/>
                <a:stCxn id="14" idx="0"/>
              </p:cNvCxnSpPr>
              <p:nvPr/>
            </p:nvCxnSpPr>
            <p:spPr>
              <a:xfrm>
                <a:off x="3718153" y="5140230"/>
                <a:ext cx="5486400" cy="0"/>
              </a:xfrm>
              <a:prstGeom prst="line">
                <a:avLst/>
              </a:prstGeom>
              <a:ln w="635000" cap="rnd">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679490E-5756-C062-D85A-152114200814}"/>
                  </a:ext>
                </a:extLst>
              </p:cNvPr>
              <p:cNvCxnSpPr/>
              <p:nvPr/>
            </p:nvCxnSpPr>
            <p:spPr>
              <a:xfrm>
                <a:off x="1475820" y="2305589"/>
                <a:ext cx="5486400" cy="4"/>
              </a:xfrm>
              <a:prstGeom prst="line">
                <a:avLst/>
              </a:prstGeom>
              <a:ln w="635000" cap="rnd">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7B59A959-DE9B-9790-E796-48EA248C3AFC}"/>
                </a:ext>
              </a:extLst>
            </p:cNvPr>
            <p:cNvGrpSpPr/>
            <p:nvPr/>
          </p:nvGrpSpPr>
          <p:grpSpPr>
            <a:xfrm>
              <a:off x="2249359" y="2305589"/>
              <a:ext cx="7646957" cy="2834645"/>
              <a:chOff x="1475820" y="2305589"/>
              <a:chExt cx="7646957" cy="2834645"/>
            </a:xfrm>
          </p:grpSpPr>
          <p:sp>
            <p:nvSpPr>
              <p:cNvPr id="8" name="Arc 7">
                <a:extLst>
                  <a:ext uri="{FF2B5EF4-FFF2-40B4-BE49-F238E27FC236}">
                    <a16:creationId xmlns:a16="http://schemas.microsoft.com/office/drawing/2014/main" id="{E90CF955-351C-7F34-21BC-90994951C63C}"/>
                  </a:ext>
                </a:extLst>
              </p:cNvPr>
              <p:cNvSpPr/>
              <p:nvPr/>
            </p:nvSpPr>
            <p:spPr>
              <a:xfrm>
                <a:off x="6186325" y="2305594"/>
                <a:ext cx="1417320" cy="1417320"/>
              </a:xfrm>
              <a:prstGeom prst="arc">
                <a:avLst>
                  <a:gd name="adj1" fmla="val 16211550"/>
                  <a:gd name="adj2" fmla="val 5391112"/>
                </a:avLst>
              </a:prstGeom>
              <a:ln w="47625">
                <a:solidFill>
                  <a:schemeClr val="bg1"/>
                </a:solidFill>
                <a:prstDash val="dash"/>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9" name="Arc 8">
                <a:extLst>
                  <a:ext uri="{FF2B5EF4-FFF2-40B4-BE49-F238E27FC236}">
                    <a16:creationId xmlns:a16="http://schemas.microsoft.com/office/drawing/2014/main" id="{0CC7AEB4-3DC1-BF90-7C33-D7D798BAD805}"/>
                  </a:ext>
                </a:extLst>
              </p:cNvPr>
              <p:cNvSpPr/>
              <p:nvPr/>
            </p:nvSpPr>
            <p:spPr>
              <a:xfrm rot="10800000">
                <a:off x="2930098" y="3722914"/>
                <a:ext cx="1417320" cy="1417320"/>
              </a:xfrm>
              <a:prstGeom prst="arc">
                <a:avLst>
                  <a:gd name="adj1" fmla="val 16211550"/>
                  <a:gd name="adj2" fmla="val 5391112"/>
                </a:avLst>
              </a:prstGeom>
              <a:ln w="47625">
                <a:solidFill>
                  <a:schemeClr val="bg1"/>
                </a:solidFill>
                <a:prstDash val="dash"/>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cxnSp>
            <p:nvCxnSpPr>
              <p:cNvPr id="10" name="Straight Connector 9">
                <a:extLst>
                  <a:ext uri="{FF2B5EF4-FFF2-40B4-BE49-F238E27FC236}">
                    <a16:creationId xmlns:a16="http://schemas.microsoft.com/office/drawing/2014/main" id="{C9D66465-B305-1761-B5AD-EC1E419D9B94}"/>
                  </a:ext>
                </a:extLst>
              </p:cNvPr>
              <p:cNvCxnSpPr>
                <a:cxnSpLocks/>
                <a:endCxn id="8" idx="2"/>
              </p:cNvCxnSpPr>
              <p:nvPr/>
            </p:nvCxnSpPr>
            <p:spPr>
              <a:xfrm flipV="1">
                <a:off x="3685084" y="3722912"/>
                <a:ext cx="3211733" cy="7"/>
              </a:xfrm>
              <a:prstGeom prst="line">
                <a:avLst/>
              </a:prstGeom>
              <a:ln w="4762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5B963BE-15FD-BC49-ECE5-329FB192CCBF}"/>
                  </a:ext>
                </a:extLst>
              </p:cNvPr>
              <p:cNvCxnSpPr>
                <a:cxnSpLocks/>
                <a:stCxn id="14" idx="0"/>
              </p:cNvCxnSpPr>
              <p:nvPr/>
            </p:nvCxnSpPr>
            <p:spPr>
              <a:xfrm>
                <a:off x="3718153" y="5140230"/>
                <a:ext cx="5404624" cy="0"/>
              </a:xfrm>
              <a:prstGeom prst="line">
                <a:avLst/>
              </a:prstGeom>
              <a:ln w="4762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8BDCD59-8E2E-2A28-FA68-EA3543997D51}"/>
                  </a:ext>
                </a:extLst>
              </p:cNvPr>
              <p:cNvCxnSpPr>
                <a:cxnSpLocks/>
              </p:cNvCxnSpPr>
              <p:nvPr/>
            </p:nvCxnSpPr>
            <p:spPr>
              <a:xfrm>
                <a:off x="1475820" y="2305589"/>
                <a:ext cx="5306914" cy="0"/>
              </a:xfrm>
              <a:prstGeom prst="line">
                <a:avLst/>
              </a:prstGeom>
              <a:ln w="47625">
                <a:solidFill>
                  <a:schemeClr val="bg1"/>
                </a:solidFill>
                <a:prstDash val="dash"/>
              </a:ln>
            </p:spPr>
            <p:style>
              <a:lnRef idx="1">
                <a:schemeClr val="accent1"/>
              </a:lnRef>
              <a:fillRef idx="0">
                <a:schemeClr val="accent1"/>
              </a:fillRef>
              <a:effectRef idx="0">
                <a:schemeClr val="accent1"/>
              </a:effectRef>
              <a:fontRef idx="minor">
                <a:schemeClr val="tx1"/>
              </a:fontRef>
            </p:style>
          </p:cxnSp>
        </p:grpSp>
      </p:grpSp>
      <p:sp>
        <p:nvSpPr>
          <p:cNvPr id="18" name="Oval 17">
            <a:extLst>
              <a:ext uri="{FF2B5EF4-FFF2-40B4-BE49-F238E27FC236}">
                <a16:creationId xmlns:a16="http://schemas.microsoft.com/office/drawing/2014/main" id="{3B6D78DF-C51C-C349-E33C-6B6BEBF58DD7}"/>
              </a:ext>
            </a:extLst>
          </p:cNvPr>
          <p:cNvSpPr/>
          <p:nvPr/>
        </p:nvSpPr>
        <p:spPr>
          <a:xfrm>
            <a:off x="335434" y="1645631"/>
            <a:ext cx="853540" cy="724138"/>
          </a:xfrm>
          <a:prstGeom prst="ellipse">
            <a:avLst/>
          </a:prstGeom>
          <a:gradFill>
            <a:gsLst>
              <a:gs pos="0">
                <a:schemeClr val="bg1"/>
              </a:gs>
              <a:gs pos="50000">
                <a:schemeClr val="bg1">
                  <a:lumMod val="95000"/>
                </a:schemeClr>
              </a:gs>
              <a:gs pos="100000">
                <a:schemeClr val="bg1">
                  <a:lumMod val="85000"/>
                </a:schemeClr>
              </a:gs>
            </a:gsLst>
          </a:gradFill>
          <a:ln w="28575">
            <a:solidFill>
              <a:srgbClr val="DF361F"/>
            </a:solidFill>
          </a:ln>
          <a:effectLst>
            <a:outerShdw blurRad="101600" dist="19050" dir="5400000" algn="ctr" rotWithShape="0">
              <a:srgbClr val="000000">
                <a:alpha val="63000"/>
              </a:srgbClr>
            </a:outerShdw>
          </a:effectLst>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600" b="1">
                <a:solidFill>
                  <a:srgbClr val="DF361F"/>
                </a:solidFill>
              </a:rPr>
              <a:t>Year 9</a:t>
            </a:r>
          </a:p>
        </p:txBody>
      </p:sp>
      <p:pic>
        <p:nvPicPr>
          <p:cNvPr id="19" name="Picture 18" descr="A logo with text overlay&#10;&#10;Description automatically generated">
            <a:extLst>
              <a:ext uri="{FF2B5EF4-FFF2-40B4-BE49-F238E27FC236}">
                <a16:creationId xmlns:a16="http://schemas.microsoft.com/office/drawing/2014/main" id="{F1F99413-AA3E-83D4-7A9E-B83EB398E460}"/>
              </a:ext>
            </a:extLst>
          </p:cNvPr>
          <p:cNvPicPr>
            <a:picLocks noChangeAspect="1"/>
          </p:cNvPicPr>
          <p:nvPr/>
        </p:nvPicPr>
        <p:blipFill>
          <a:blip r:embed="rId3"/>
          <a:stretch>
            <a:fillRect/>
          </a:stretch>
        </p:blipFill>
        <p:spPr>
          <a:xfrm>
            <a:off x="115231" y="5868536"/>
            <a:ext cx="819234" cy="845493"/>
          </a:xfrm>
          <a:prstGeom prst="rect">
            <a:avLst/>
          </a:prstGeom>
        </p:spPr>
      </p:pic>
      <p:sp>
        <p:nvSpPr>
          <p:cNvPr id="20" name="Oval 19">
            <a:extLst>
              <a:ext uri="{FF2B5EF4-FFF2-40B4-BE49-F238E27FC236}">
                <a16:creationId xmlns:a16="http://schemas.microsoft.com/office/drawing/2014/main" id="{BAF95E04-B27A-9483-9680-E3882C54D36B}"/>
              </a:ext>
            </a:extLst>
          </p:cNvPr>
          <p:cNvSpPr/>
          <p:nvPr/>
        </p:nvSpPr>
        <p:spPr>
          <a:xfrm>
            <a:off x="11049353" y="5744928"/>
            <a:ext cx="783261" cy="724138"/>
          </a:xfrm>
          <a:prstGeom prst="ellipse">
            <a:avLst/>
          </a:prstGeom>
          <a:gradFill>
            <a:gsLst>
              <a:gs pos="0">
                <a:schemeClr val="bg1"/>
              </a:gs>
              <a:gs pos="50000">
                <a:schemeClr val="bg1">
                  <a:lumMod val="95000"/>
                </a:schemeClr>
              </a:gs>
              <a:gs pos="100000">
                <a:schemeClr val="bg1">
                  <a:lumMod val="85000"/>
                </a:schemeClr>
              </a:gs>
            </a:gsLst>
          </a:gradFill>
          <a:ln w="28575">
            <a:solidFill>
              <a:srgbClr val="DF361F"/>
            </a:solidFill>
          </a:ln>
          <a:effectLst>
            <a:outerShdw blurRad="101600" dist="19050" dir="5400000" algn="ctr" rotWithShape="0">
              <a:srgbClr val="000000">
                <a:alpha val="63000"/>
              </a:srgbClr>
            </a:outerShdw>
          </a:effectLst>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600" b="1">
                <a:solidFill>
                  <a:srgbClr val="DF361F"/>
                </a:solidFill>
              </a:rPr>
              <a:t>Year 10</a:t>
            </a:r>
          </a:p>
        </p:txBody>
      </p:sp>
      <p:sp>
        <p:nvSpPr>
          <p:cNvPr id="31" name="Rectangle: Rounded Corners 30">
            <a:extLst>
              <a:ext uri="{FF2B5EF4-FFF2-40B4-BE49-F238E27FC236}">
                <a16:creationId xmlns:a16="http://schemas.microsoft.com/office/drawing/2014/main" id="{98641973-90BB-7FFB-6103-0DB4C040C36F}"/>
              </a:ext>
            </a:extLst>
          </p:cNvPr>
          <p:cNvSpPr/>
          <p:nvPr/>
        </p:nvSpPr>
        <p:spPr>
          <a:xfrm>
            <a:off x="697299" y="751003"/>
            <a:ext cx="5011693" cy="857764"/>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fontAlgn="base"/>
            <a:endParaRPr lang="en-GB" sz="1200" b="1" dirty="0">
              <a:solidFill>
                <a:schemeClr val="tx1"/>
              </a:solidFill>
              <a:latin typeface="Aptos Body"/>
            </a:endParaRPr>
          </a:p>
          <a:p>
            <a:pPr algn="l" rtl="0" fontAlgn="base"/>
            <a:r>
              <a:rPr lang="en-GB" sz="1200" b="1" dirty="0">
                <a:solidFill>
                  <a:schemeClr val="tx1"/>
                </a:solidFill>
                <a:latin typeface="Aptos Body"/>
              </a:rPr>
              <a:t>Logos &amp; Packaging : </a:t>
            </a:r>
            <a:r>
              <a:rPr lang="en-GB" sz="1200" b="0" i="0" dirty="0">
                <a:solidFill>
                  <a:srgbClr val="000000"/>
                </a:solidFill>
                <a:effectLst/>
                <a:latin typeface="Calibri Light" panose="020F0302020204030204" pitchFamily="34" charset="0"/>
                <a:cs typeface="Calibri Light" panose="020F0302020204030204" pitchFamily="34" charset="0"/>
              </a:rPr>
              <a:t>A look into the world of packaging focusing</a:t>
            </a:r>
          </a:p>
          <a:p>
            <a:pPr algn="l" rtl="0" fontAlgn="base"/>
            <a:r>
              <a:rPr lang="en-GB" sz="1200" b="0" i="0" dirty="0">
                <a:solidFill>
                  <a:srgbClr val="000000"/>
                </a:solidFill>
                <a:effectLst/>
                <a:latin typeface="Calibri Light" panose="020F0302020204030204" pitchFamily="34" charset="0"/>
                <a:cs typeface="Calibri Light" panose="020F0302020204030204" pitchFamily="34" charset="0"/>
              </a:rPr>
              <a:t> on design shape &amp; size, font used on the package, developing into </a:t>
            </a:r>
          </a:p>
          <a:p>
            <a:pPr algn="l" rtl="0" fontAlgn="base"/>
            <a:r>
              <a:rPr lang="en-GB" sz="1200" b="0" i="0" dirty="0">
                <a:solidFill>
                  <a:srgbClr val="000000"/>
                </a:solidFill>
                <a:effectLst/>
                <a:latin typeface="Calibri Light" panose="020F0302020204030204" pitchFamily="34" charset="0"/>
                <a:cs typeface="Calibri Light" panose="020F0302020204030204" pitchFamily="34" charset="0"/>
              </a:rPr>
              <a:t>logos and emblem designs. Including perspective &amp; isometric drawing and progresses through to CAD 3D designs. Screening printing &amp; heat transfers.</a:t>
            </a:r>
          </a:p>
          <a:p>
            <a:endParaRPr lang="en-GB" sz="1200" dirty="0">
              <a:solidFill>
                <a:schemeClr val="tx1"/>
              </a:solidFill>
            </a:endParaRPr>
          </a:p>
        </p:txBody>
      </p:sp>
      <p:sp>
        <p:nvSpPr>
          <p:cNvPr id="33" name="Rectangle: Rounded Corners 32">
            <a:extLst>
              <a:ext uri="{FF2B5EF4-FFF2-40B4-BE49-F238E27FC236}">
                <a16:creationId xmlns:a16="http://schemas.microsoft.com/office/drawing/2014/main" id="{26744C05-926B-9709-00E4-A577EE0904E9}"/>
              </a:ext>
            </a:extLst>
          </p:cNvPr>
          <p:cNvSpPr/>
          <p:nvPr/>
        </p:nvSpPr>
        <p:spPr>
          <a:xfrm>
            <a:off x="5215065" y="803326"/>
            <a:ext cx="433512" cy="307659"/>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extBox 33">
            <a:extLst>
              <a:ext uri="{FF2B5EF4-FFF2-40B4-BE49-F238E27FC236}">
                <a16:creationId xmlns:a16="http://schemas.microsoft.com/office/drawing/2014/main" id="{D1D740A6-BE88-19F1-6E8D-62546DAB1205}"/>
              </a:ext>
            </a:extLst>
          </p:cNvPr>
          <p:cNvSpPr txBox="1"/>
          <p:nvPr/>
        </p:nvSpPr>
        <p:spPr>
          <a:xfrm>
            <a:off x="5239380" y="799085"/>
            <a:ext cx="547715" cy="307777"/>
          </a:xfrm>
          <a:prstGeom prst="rect">
            <a:avLst/>
          </a:prstGeom>
          <a:noFill/>
        </p:spPr>
        <p:txBody>
          <a:bodyPr wrap="square" rtlCol="0">
            <a:spAutoFit/>
          </a:bodyPr>
          <a:lstStyle/>
          <a:p>
            <a:r>
              <a:rPr lang="en-GB" sz="1400" b="1"/>
              <a:t>DT</a:t>
            </a:r>
          </a:p>
        </p:txBody>
      </p:sp>
      <p:grpSp>
        <p:nvGrpSpPr>
          <p:cNvPr id="39" name="Group 38">
            <a:extLst>
              <a:ext uri="{FF2B5EF4-FFF2-40B4-BE49-F238E27FC236}">
                <a16:creationId xmlns:a16="http://schemas.microsoft.com/office/drawing/2014/main" id="{0BB2EB1B-D328-530E-7F47-3B915AB2F6C9}"/>
              </a:ext>
            </a:extLst>
          </p:cNvPr>
          <p:cNvGrpSpPr/>
          <p:nvPr/>
        </p:nvGrpSpPr>
        <p:grpSpPr>
          <a:xfrm>
            <a:off x="9172501" y="2038538"/>
            <a:ext cx="2877986" cy="1670588"/>
            <a:chOff x="8752523" y="892488"/>
            <a:chExt cx="3317905" cy="1042646"/>
          </a:xfrm>
        </p:grpSpPr>
        <p:sp>
          <p:nvSpPr>
            <p:cNvPr id="30" name="Rectangle: Rounded Corners 29">
              <a:extLst>
                <a:ext uri="{FF2B5EF4-FFF2-40B4-BE49-F238E27FC236}">
                  <a16:creationId xmlns:a16="http://schemas.microsoft.com/office/drawing/2014/main" id="{B2422005-F464-F2FE-5E48-3E038BEE9B26}"/>
                </a:ext>
              </a:extLst>
            </p:cNvPr>
            <p:cNvSpPr/>
            <p:nvPr/>
          </p:nvSpPr>
          <p:spPr>
            <a:xfrm>
              <a:off x="8752523" y="892488"/>
              <a:ext cx="3317905" cy="1042646"/>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200" b="1" dirty="0">
                <a:solidFill>
                  <a:schemeClr val="tx1"/>
                </a:solidFill>
              </a:endParaRPr>
            </a:p>
            <a:p>
              <a:r>
                <a:rPr lang="en-GB" sz="1200" b="1" dirty="0">
                  <a:solidFill>
                    <a:schemeClr val="tx1"/>
                  </a:solidFill>
                </a:rPr>
                <a:t>Jigsaw Designs:  </a:t>
              </a:r>
              <a:r>
                <a:rPr lang="en-GB" sz="1200" dirty="0">
                  <a:solidFill>
                    <a:schemeClr val="tx1"/>
                  </a:solidFill>
                  <a:latin typeface="Calibri Light" panose="020F0302020204030204" pitchFamily="34" charset="0"/>
                  <a:cs typeface="Calibri Light" panose="020F0302020204030204" pitchFamily="34" charset="0"/>
                </a:rPr>
                <a:t>Create jigsaws  for a given client group (pre-school, educational, physical disability, elderly) using CAD and CAM (laser cutter). Research use of colour, shape, size and material to create most appropriate jigsaw.</a:t>
              </a:r>
            </a:p>
          </p:txBody>
        </p:sp>
        <p:grpSp>
          <p:nvGrpSpPr>
            <p:cNvPr id="38" name="Group 37">
              <a:extLst>
                <a:ext uri="{FF2B5EF4-FFF2-40B4-BE49-F238E27FC236}">
                  <a16:creationId xmlns:a16="http://schemas.microsoft.com/office/drawing/2014/main" id="{7F22FB4D-B95D-151F-30E7-DD8372FD7569}"/>
                </a:ext>
              </a:extLst>
            </p:cNvPr>
            <p:cNvGrpSpPr/>
            <p:nvPr/>
          </p:nvGrpSpPr>
          <p:grpSpPr>
            <a:xfrm>
              <a:off x="11464972" y="900633"/>
              <a:ext cx="568177" cy="193519"/>
              <a:chOff x="4862993" y="491240"/>
              <a:chExt cx="568177" cy="193519"/>
            </a:xfrm>
          </p:grpSpPr>
          <p:sp>
            <p:nvSpPr>
              <p:cNvPr id="36" name="Rectangle: Rounded Corners 35">
                <a:extLst>
                  <a:ext uri="{FF2B5EF4-FFF2-40B4-BE49-F238E27FC236}">
                    <a16:creationId xmlns:a16="http://schemas.microsoft.com/office/drawing/2014/main" id="{0B0E2A22-D322-89B5-072D-4222BA481664}"/>
                  </a:ext>
                </a:extLst>
              </p:cNvPr>
              <p:cNvSpPr/>
              <p:nvPr/>
            </p:nvSpPr>
            <p:spPr>
              <a:xfrm>
                <a:off x="4862993" y="491240"/>
                <a:ext cx="448493" cy="189435"/>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Box 36">
                <a:extLst>
                  <a:ext uri="{FF2B5EF4-FFF2-40B4-BE49-F238E27FC236}">
                    <a16:creationId xmlns:a16="http://schemas.microsoft.com/office/drawing/2014/main" id="{D6EDDC0C-2AFA-02BF-0CB4-650119E4C9A7}"/>
                  </a:ext>
                </a:extLst>
              </p:cNvPr>
              <p:cNvSpPr txBox="1"/>
              <p:nvPr/>
            </p:nvSpPr>
            <p:spPr>
              <a:xfrm>
                <a:off x="4862993" y="493082"/>
                <a:ext cx="568177" cy="191677"/>
              </a:xfrm>
              <a:prstGeom prst="rect">
                <a:avLst/>
              </a:prstGeom>
              <a:noFill/>
            </p:spPr>
            <p:txBody>
              <a:bodyPr wrap="square" rtlCol="0">
                <a:spAutoFit/>
              </a:bodyPr>
              <a:lstStyle/>
              <a:p>
                <a:r>
                  <a:rPr lang="en-GB" sz="1400" b="1" dirty="0"/>
                  <a:t>DT</a:t>
                </a:r>
              </a:p>
            </p:txBody>
          </p:sp>
        </p:grpSp>
      </p:grpSp>
      <p:grpSp>
        <p:nvGrpSpPr>
          <p:cNvPr id="40" name="Group 39">
            <a:extLst>
              <a:ext uri="{FF2B5EF4-FFF2-40B4-BE49-F238E27FC236}">
                <a16:creationId xmlns:a16="http://schemas.microsoft.com/office/drawing/2014/main" id="{93DAB354-84D7-D662-DBF3-E0D5103A7A2D}"/>
              </a:ext>
            </a:extLst>
          </p:cNvPr>
          <p:cNvGrpSpPr/>
          <p:nvPr/>
        </p:nvGrpSpPr>
        <p:grpSpPr>
          <a:xfrm>
            <a:off x="204093" y="3879313"/>
            <a:ext cx="2772342" cy="1758863"/>
            <a:chOff x="8956248" y="1126906"/>
            <a:chExt cx="3114180" cy="1027812"/>
          </a:xfrm>
        </p:grpSpPr>
        <p:sp>
          <p:nvSpPr>
            <p:cNvPr id="41" name="Rectangle: Rounded Corners 40">
              <a:extLst>
                <a:ext uri="{FF2B5EF4-FFF2-40B4-BE49-F238E27FC236}">
                  <a16:creationId xmlns:a16="http://schemas.microsoft.com/office/drawing/2014/main" id="{FDB5EBBE-8721-D9C0-C2C8-8DF6E0D0A1B4}"/>
                </a:ext>
              </a:extLst>
            </p:cNvPr>
            <p:cNvSpPr/>
            <p:nvPr/>
          </p:nvSpPr>
          <p:spPr>
            <a:xfrm>
              <a:off x="8956248" y="1126906"/>
              <a:ext cx="3114180" cy="1027812"/>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fontAlgn="base"/>
              <a:r>
                <a:rPr lang="en-GB" sz="1200" b="1" dirty="0">
                  <a:solidFill>
                    <a:schemeClr val="tx1"/>
                  </a:solidFill>
                  <a:latin typeface="Aptos Body"/>
                </a:rPr>
                <a:t>Recycled plastics &amp; Polymers :</a:t>
              </a:r>
              <a:r>
                <a:rPr lang="en-GB" sz="1200" dirty="0">
                  <a:solidFill>
                    <a:schemeClr val="tx1"/>
                  </a:solidFill>
                  <a:latin typeface="Aptos Body"/>
                </a:rPr>
                <a:t> </a:t>
              </a:r>
              <a:r>
                <a:rPr lang="en-GB" sz="1200" dirty="0">
                  <a:solidFill>
                    <a:schemeClr val="tx1"/>
                  </a:solidFill>
                  <a:latin typeface="Calibri Light" panose="020F0302020204030204" pitchFamily="34" charset="0"/>
                  <a:cs typeface="Calibri Light" panose="020F0302020204030204" pitchFamily="34" charset="0"/>
                </a:rPr>
                <a:t>this project focuses n recycling plastics, looking into companies that specialise in it when making their products. Produce own recycled polymer based key ring, in addition to looking into resins &amp; polymorphs.</a:t>
              </a:r>
            </a:p>
          </p:txBody>
        </p:sp>
        <p:grpSp>
          <p:nvGrpSpPr>
            <p:cNvPr id="42" name="Group 41">
              <a:extLst>
                <a:ext uri="{FF2B5EF4-FFF2-40B4-BE49-F238E27FC236}">
                  <a16:creationId xmlns:a16="http://schemas.microsoft.com/office/drawing/2014/main" id="{2370DC50-480F-FAA9-D759-21C158933E7B}"/>
                </a:ext>
              </a:extLst>
            </p:cNvPr>
            <p:cNvGrpSpPr/>
            <p:nvPr/>
          </p:nvGrpSpPr>
          <p:grpSpPr>
            <a:xfrm>
              <a:off x="11425271" y="1131144"/>
              <a:ext cx="576461" cy="191677"/>
              <a:chOff x="4823292" y="721751"/>
              <a:chExt cx="576461" cy="191677"/>
            </a:xfrm>
          </p:grpSpPr>
          <p:sp>
            <p:nvSpPr>
              <p:cNvPr id="43" name="Rectangle: Rounded Corners 42">
                <a:extLst>
                  <a:ext uri="{FF2B5EF4-FFF2-40B4-BE49-F238E27FC236}">
                    <a16:creationId xmlns:a16="http://schemas.microsoft.com/office/drawing/2014/main" id="{7D0A2814-1FC1-83CE-7B02-94E58B1916E7}"/>
                  </a:ext>
                </a:extLst>
              </p:cNvPr>
              <p:cNvSpPr/>
              <p:nvPr/>
            </p:nvSpPr>
            <p:spPr>
              <a:xfrm>
                <a:off x="4823292" y="751670"/>
                <a:ext cx="448494" cy="117976"/>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TextBox 43">
                <a:extLst>
                  <a:ext uri="{FF2B5EF4-FFF2-40B4-BE49-F238E27FC236}">
                    <a16:creationId xmlns:a16="http://schemas.microsoft.com/office/drawing/2014/main" id="{6644188A-8ACE-C1F3-85BA-D8363BD4355D}"/>
                  </a:ext>
                </a:extLst>
              </p:cNvPr>
              <p:cNvSpPr txBox="1"/>
              <p:nvPr/>
            </p:nvSpPr>
            <p:spPr>
              <a:xfrm>
                <a:off x="4831576" y="721751"/>
                <a:ext cx="568177" cy="191677"/>
              </a:xfrm>
              <a:prstGeom prst="rect">
                <a:avLst/>
              </a:prstGeom>
              <a:noFill/>
            </p:spPr>
            <p:txBody>
              <a:bodyPr wrap="square" rtlCol="0">
                <a:spAutoFit/>
              </a:bodyPr>
              <a:lstStyle/>
              <a:p>
                <a:r>
                  <a:rPr lang="en-GB" sz="1400" b="1"/>
                  <a:t>DT</a:t>
                </a:r>
              </a:p>
            </p:txBody>
          </p:sp>
        </p:grpSp>
      </p:grpSp>
      <p:grpSp>
        <p:nvGrpSpPr>
          <p:cNvPr id="45" name="Group 44">
            <a:extLst>
              <a:ext uri="{FF2B5EF4-FFF2-40B4-BE49-F238E27FC236}">
                <a16:creationId xmlns:a16="http://schemas.microsoft.com/office/drawing/2014/main" id="{2C17526D-77AB-65F6-FBEB-749B22D9A44A}"/>
              </a:ext>
            </a:extLst>
          </p:cNvPr>
          <p:cNvGrpSpPr/>
          <p:nvPr/>
        </p:nvGrpSpPr>
        <p:grpSpPr>
          <a:xfrm>
            <a:off x="6896280" y="701176"/>
            <a:ext cx="5146529" cy="961932"/>
            <a:chOff x="7408628" y="1235450"/>
            <a:chExt cx="4661801" cy="743602"/>
          </a:xfrm>
        </p:grpSpPr>
        <p:sp>
          <p:nvSpPr>
            <p:cNvPr id="46" name="Rectangle: Rounded Corners 45">
              <a:extLst>
                <a:ext uri="{FF2B5EF4-FFF2-40B4-BE49-F238E27FC236}">
                  <a16:creationId xmlns:a16="http://schemas.microsoft.com/office/drawing/2014/main" id="{B80641CD-3B22-2B52-6736-2DD4D3F4B718}"/>
                </a:ext>
              </a:extLst>
            </p:cNvPr>
            <p:cNvSpPr/>
            <p:nvPr/>
          </p:nvSpPr>
          <p:spPr>
            <a:xfrm>
              <a:off x="7408628" y="1235450"/>
              <a:ext cx="4661801" cy="743602"/>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b="1" dirty="0">
                  <a:solidFill>
                    <a:schemeClr val="tx1"/>
                  </a:solidFill>
                </a:rPr>
                <a:t>Food, Diet &amp; Health: </a:t>
              </a:r>
              <a:r>
                <a:rPr lang="en-US" sz="1200" dirty="0">
                  <a:solidFill>
                    <a:schemeClr val="tx1"/>
                  </a:solidFill>
                  <a:latin typeface="Calibri Light" panose="020F0302020204030204" pitchFamily="34" charset="0"/>
                  <a:cs typeface="Calibri Light" panose="020F0302020204030204" pitchFamily="34" charset="0"/>
                </a:rPr>
                <a:t>Develop an understanding of how important the Eatwell Guide is to specific ages groups,  specific functions of macronutrients, how the body functions with regards to the specific nutritional values, calculation of the cost of a dish versus ready made.  Practical skills – frying, boiling and simmering. </a:t>
              </a:r>
              <a:endParaRPr lang="en-GB" sz="1200" b="1" dirty="0">
                <a:solidFill>
                  <a:schemeClr val="tx1"/>
                </a:solidFill>
                <a:latin typeface="Calibri Light" panose="020F0302020204030204" pitchFamily="34" charset="0"/>
                <a:cs typeface="Calibri Light" panose="020F0302020204030204" pitchFamily="34" charset="0"/>
              </a:endParaRPr>
            </a:p>
          </p:txBody>
        </p:sp>
        <p:sp>
          <p:nvSpPr>
            <p:cNvPr id="48" name="Rectangle: Rounded Corners 47">
              <a:extLst>
                <a:ext uri="{FF2B5EF4-FFF2-40B4-BE49-F238E27FC236}">
                  <a16:creationId xmlns:a16="http://schemas.microsoft.com/office/drawing/2014/main" id="{4CA882CC-4B2E-F002-0FFB-02B881370F6B}"/>
                </a:ext>
              </a:extLst>
            </p:cNvPr>
            <p:cNvSpPr/>
            <p:nvPr/>
          </p:nvSpPr>
          <p:spPr>
            <a:xfrm>
              <a:off x="11430273" y="1726942"/>
              <a:ext cx="570802" cy="203641"/>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b="1"/>
            </a:p>
          </p:txBody>
        </p:sp>
      </p:grpSp>
      <p:sp>
        <p:nvSpPr>
          <p:cNvPr id="50" name="TextBox 49">
            <a:extLst>
              <a:ext uri="{FF2B5EF4-FFF2-40B4-BE49-F238E27FC236}">
                <a16:creationId xmlns:a16="http://schemas.microsoft.com/office/drawing/2014/main" id="{8CF46F9A-07B4-DBFF-1328-CBA3448D95F7}"/>
              </a:ext>
            </a:extLst>
          </p:cNvPr>
          <p:cNvSpPr txBox="1"/>
          <p:nvPr/>
        </p:nvSpPr>
        <p:spPr>
          <a:xfrm>
            <a:off x="11336090" y="1332051"/>
            <a:ext cx="705766" cy="307777"/>
          </a:xfrm>
          <a:prstGeom prst="rect">
            <a:avLst/>
          </a:prstGeom>
          <a:noFill/>
        </p:spPr>
        <p:txBody>
          <a:bodyPr wrap="square" rtlCol="0">
            <a:spAutoFit/>
          </a:bodyPr>
          <a:lstStyle/>
          <a:p>
            <a:r>
              <a:rPr lang="en-GB" sz="1400" b="1" dirty="0"/>
              <a:t>FOOD</a:t>
            </a:r>
          </a:p>
        </p:txBody>
      </p:sp>
      <p:grpSp>
        <p:nvGrpSpPr>
          <p:cNvPr id="51" name="Group 50">
            <a:extLst>
              <a:ext uri="{FF2B5EF4-FFF2-40B4-BE49-F238E27FC236}">
                <a16:creationId xmlns:a16="http://schemas.microsoft.com/office/drawing/2014/main" id="{8310448B-5985-4235-7977-3887059CA919}"/>
              </a:ext>
            </a:extLst>
          </p:cNvPr>
          <p:cNvGrpSpPr/>
          <p:nvPr/>
        </p:nvGrpSpPr>
        <p:grpSpPr>
          <a:xfrm>
            <a:off x="6564703" y="4594708"/>
            <a:ext cx="5478104" cy="1038196"/>
            <a:chOff x="8794963" y="1235450"/>
            <a:chExt cx="4665012" cy="795615"/>
          </a:xfrm>
        </p:grpSpPr>
        <p:sp>
          <p:nvSpPr>
            <p:cNvPr id="52" name="Rectangle: Rounded Corners 51">
              <a:extLst>
                <a:ext uri="{FF2B5EF4-FFF2-40B4-BE49-F238E27FC236}">
                  <a16:creationId xmlns:a16="http://schemas.microsoft.com/office/drawing/2014/main" id="{E274FB09-FDDA-3CBE-F655-056E58A0E40A}"/>
                </a:ext>
              </a:extLst>
            </p:cNvPr>
            <p:cNvSpPr/>
            <p:nvPr/>
          </p:nvSpPr>
          <p:spPr>
            <a:xfrm>
              <a:off x="8794963" y="1235450"/>
              <a:ext cx="4665012" cy="795615"/>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b="1" dirty="0">
                  <a:solidFill>
                    <a:schemeClr val="tx1"/>
                  </a:solidFill>
                </a:rPr>
                <a:t>Food Hygiene &amp; Safety in a Range of Situations: </a:t>
              </a:r>
              <a:r>
                <a:rPr lang="en-US" sz="1200" dirty="0">
                  <a:solidFill>
                    <a:schemeClr val="tx1"/>
                  </a:solidFill>
                  <a:latin typeface="Calibri Light" panose="020F0302020204030204" pitchFamily="34" charset="0"/>
                  <a:cs typeface="Calibri Light" panose="020F0302020204030204" pitchFamily="34" charset="0"/>
                </a:rPr>
                <a:t>Factors food vendors need to consider when planning &amp; preparing food to be sold and eaten at festivals, food hygiene and legislations for selling food at festivals, designing a menu to be sold at a venue.  Understanding food allergies and intolerances.</a:t>
              </a:r>
              <a:endParaRPr lang="en-GB" sz="1200" b="1" dirty="0">
                <a:solidFill>
                  <a:schemeClr val="tx1"/>
                </a:solidFill>
                <a:latin typeface="Calibri Light" panose="020F0302020204030204" pitchFamily="34" charset="0"/>
                <a:cs typeface="Calibri Light" panose="020F0302020204030204" pitchFamily="34" charset="0"/>
              </a:endParaRPr>
            </a:p>
          </p:txBody>
        </p:sp>
        <p:sp>
          <p:nvSpPr>
            <p:cNvPr id="53" name="Rectangle: Rounded Corners 52">
              <a:extLst>
                <a:ext uri="{FF2B5EF4-FFF2-40B4-BE49-F238E27FC236}">
                  <a16:creationId xmlns:a16="http://schemas.microsoft.com/office/drawing/2014/main" id="{4DEA8CEB-82E9-4731-B10D-98B52CA35A72}"/>
                </a:ext>
              </a:extLst>
            </p:cNvPr>
            <p:cNvSpPr/>
            <p:nvPr/>
          </p:nvSpPr>
          <p:spPr>
            <a:xfrm>
              <a:off x="12728150" y="1781598"/>
              <a:ext cx="570802" cy="244932"/>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b="1"/>
            </a:p>
          </p:txBody>
        </p:sp>
      </p:grpSp>
      <p:sp>
        <p:nvSpPr>
          <p:cNvPr id="54" name="TextBox 53">
            <a:extLst>
              <a:ext uri="{FF2B5EF4-FFF2-40B4-BE49-F238E27FC236}">
                <a16:creationId xmlns:a16="http://schemas.microsoft.com/office/drawing/2014/main" id="{67AA22F2-7C82-46CD-0D6A-CD39D91277A4}"/>
              </a:ext>
            </a:extLst>
          </p:cNvPr>
          <p:cNvSpPr txBox="1"/>
          <p:nvPr/>
        </p:nvSpPr>
        <p:spPr>
          <a:xfrm>
            <a:off x="11147952" y="5330409"/>
            <a:ext cx="705766" cy="307777"/>
          </a:xfrm>
          <a:prstGeom prst="rect">
            <a:avLst/>
          </a:prstGeom>
          <a:noFill/>
        </p:spPr>
        <p:txBody>
          <a:bodyPr wrap="square" rtlCol="0">
            <a:spAutoFit/>
          </a:bodyPr>
          <a:lstStyle/>
          <a:p>
            <a:r>
              <a:rPr lang="en-GB" sz="1400" b="1" dirty="0"/>
              <a:t>FOOD</a:t>
            </a:r>
          </a:p>
        </p:txBody>
      </p:sp>
      <p:grpSp>
        <p:nvGrpSpPr>
          <p:cNvPr id="55" name="Group 54">
            <a:extLst>
              <a:ext uri="{FF2B5EF4-FFF2-40B4-BE49-F238E27FC236}">
                <a16:creationId xmlns:a16="http://schemas.microsoft.com/office/drawing/2014/main" id="{3060A7C0-B0EE-BA6F-839F-762451C48178}"/>
              </a:ext>
            </a:extLst>
          </p:cNvPr>
          <p:cNvGrpSpPr/>
          <p:nvPr/>
        </p:nvGrpSpPr>
        <p:grpSpPr>
          <a:xfrm>
            <a:off x="3752267" y="2430480"/>
            <a:ext cx="4528328" cy="1178800"/>
            <a:chOff x="8807640" y="1127487"/>
            <a:chExt cx="3275464" cy="919268"/>
          </a:xfrm>
        </p:grpSpPr>
        <p:sp>
          <p:nvSpPr>
            <p:cNvPr id="56" name="Rectangle: Rounded Corners 55">
              <a:extLst>
                <a:ext uri="{FF2B5EF4-FFF2-40B4-BE49-F238E27FC236}">
                  <a16:creationId xmlns:a16="http://schemas.microsoft.com/office/drawing/2014/main" id="{509DB320-C183-7322-5FE3-1D0CC05F247F}"/>
                </a:ext>
              </a:extLst>
            </p:cNvPr>
            <p:cNvSpPr/>
            <p:nvPr/>
          </p:nvSpPr>
          <p:spPr>
            <a:xfrm>
              <a:off x="8807640" y="1127487"/>
              <a:ext cx="3275464" cy="91926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b="1" dirty="0">
                  <a:solidFill>
                    <a:schemeClr val="tx1"/>
                  </a:solidFill>
                </a:rPr>
                <a:t>Food Provenance &amp; Consumer Information: </a:t>
              </a:r>
              <a:r>
                <a:rPr lang="en-US" sz="1200" dirty="0">
                  <a:solidFill>
                    <a:schemeClr val="tx1"/>
                  </a:solidFill>
                  <a:latin typeface="Calibri Light" panose="020F0302020204030204" pitchFamily="34" charset="0"/>
                  <a:cs typeface="Calibri Light" panose="020F0302020204030204" pitchFamily="34" charset="0"/>
                </a:rPr>
                <a:t>Guidance to the consumer regarding availability, traceability, food assurance scheme &amp; animal welfare. Production of recipe cards and the practical application of skills used, science behind pastry whilst considering shortening and coagulation.</a:t>
              </a:r>
              <a:endParaRPr lang="en-GB" sz="1200" b="1" dirty="0">
                <a:solidFill>
                  <a:schemeClr val="tx1"/>
                </a:solidFill>
                <a:latin typeface="Calibri Light" panose="020F0302020204030204" pitchFamily="34" charset="0"/>
                <a:cs typeface="Calibri Light" panose="020F0302020204030204" pitchFamily="34" charset="0"/>
              </a:endParaRPr>
            </a:p>
          </p:txBody>
        </p:sp>
        <p:sp>
          <p:nvSpPr>
            <p:cNvPr id="57" name="Rectangle: Rounded Corners 56">
              <a:extLst>
                <a:ext uri="{FF2B5EF4-FFF2-40B4-BE49-F238E27FC236}">
                  <a16:creationId xmlns:a16="http://schemas.microsoft.com/office/drawing/2014/main" id="{FDAE8131-9738-201E-94E0-45757B26A129}"/>
                </a:ext>
              </a:extLst>
            </p:cNvPr>
            <p:cNvSpPr/>
            <p:nvPr/>
          </p:nvSpPr>
          <p:spPr>
            <a:xfrm>
              <a:off x="11381945" y="1814005"/>
              <a:ext cx="570802" cy="184323"/>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8" name="TextBox 57">
            <a:extLst>
              <a:ext uri="{FF2B5EF4-FFF2-40B4-BE49-F238E27FC236}">
                <a16:creationId xmlns:a16="http://schemas.microsoft.com/office/drawing/2014/main" id="{4BA358DB-7552-8C5D-2BF5-AA15A8C548C8}"/>
              </a:ext>
            </a:extLst>
          </p:cNvPr>
          <p:cNvSpPr txBox="1"/>
          <p:nvPr/>
        </p:nvSpPr>
        <p:spPr>
          <a:xfrm>
            <a:off x="7394032" y="3286315"/>
            <a:ext cx="705766" cy="307777"/>
          </a:xfrm>
          <a:prstGeom prst="rect">
            <a:avLst/>
          </a:prstGeom>
          <a:noFill/>
        </p:spPr>
        <p:txBody>
          <a:bodyPr wrap="square" rtlCol="0">
            <a:spAutoFit/>
          </a:bodyPr>
          <a:lstStyle/>
          <a:p>
            <a:r>
              <a:rPr lang="en-GB" sz="1400" b="1"/>
              <a:t>FOOD</a:t>
            </a:r>
          </a:p>
        </p:txBody>
      </p:sp>
      <p:pic>
        <p:nvPicPr>
          <p:cNvPr id="2" name="Picture 1" descr="6 Stages of Life and Its Essential Lessons [+ Age Ranges]">
            <a:extLst>
              <a:ext uri="{FF2B5EF4-FFF2-40B4-BE49-F238E27FC236}">
                <a16:creationId xmlns:a16="http://schemas.microsoft.com/office/drawing/2014/main" id="{B2598B03-5020-B9CB-397F-CA74134C18B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93235" y="803326"/>
            <a:ext cx="1018801" cy="611281"/>
          </a:xfrm>
          <a:prstGeom prst="rect">
            <a:avLst/>
          </a:prstGeom>
          <a:noFill/>
          <a:ln>
            <a:noFill/>
          </a:ln>
        </p:spPr>
      </p:pic>
      <p:pic>
        <p:nvPicPr>
          <p:cNvPr id="3" name="Picture 2">
            <a:extLst>
              <a:ext uri="{FF2B5EF4-FFF2-40B4-BE49-F238E27FC236}">
                <a16:creationId xmlns:a16="http://schemas.microsoft.com/office/drawing/2014/main" id="{03C10A12-585A-A5C5-9D43-D1DA03DC443B}"/>
              </a:ext>
            </a:extLst>
          </p:cNvPr>
          <p:cNvPicPr>
            <a:picLocks noChangeAspect="1"/>
          </p:cNvPicPr>
          <p:nvPr/>
        </p:nvPicPr>
        <p:blipFill>
          <a:blip r:embed="rId5"/>
          <a:stretch>
            <a:fillRect/>
          </a:stretch>
        </p:blipFill>
        <p:spPr>
          <a:xfrm>
            <a:off x="2202057" y="2391952"/>
            <a:ext cx="1424115" cy="999006"/>
          </a:xfrm>
          <a:prstGeom prst="rect">
            <a:avLst/>
          </a:prstGeom>
        </p:spPr>
      </p:pic>
      <p:pic>
        <p:nvPicPr>
          <p:cNvPr id="21" name="Picture 20">
            <a:extLst>
              <a:ext uri="{FF2B5EF4-FFF2-40B4-BE49-F238E27FC236}">
                <a16:creationId xmlns:a16="http://schemas.microsoft.com/office/drawing/2014/main" id="{F625FBF5-6A6A-D646-A8F3-0AD1746496B1}"/>
              </a:ext>
            </a:extLst>
          </p:cNvPr>
          <p:cNvPicPr>
            <a:picLocks noChangeAspect="1"/>
          </p:cNvPicPr>
          <p:nvPr/>
        </p:nvPicPr>
        <p:blipFill>
          <a:blip r:embed="rId6"/>
          <a:stretch>
            <a:fillRect/>
          </a:stretch>
        </p:blipFill>
        <p:spPr>
          <a:xfrm>
            <a:off x="5064012" y="4762655"/>
            <a:ext cx="1289960" cy="773976"/>
          </a:xfrm>
          <a:prstGeom prst="rect">
            <a:avLst/>
          </a:prstGeom>
        </p:spPr>
      </p:pic>
      <p:pic>
        <p:nvPicPr>
          <p:cNvPr id="29" name="Picture 28">
            <a:extLst>
              <a:ext uri="{FF2B5EF4-FFF2-40B4-BE49-F238E27FC236}">
                <a16:creationId xmlns:a16="http://schemas.microsoft.com/office/drawing/2014/main" id="{10179338-A4B5-5B3C-9FA9-C39436457EF9}"/>
              </a:ext>
            </a:extLst>
          </p:cNvPr>
          <p:cNvPicPr>
            <a:picLocks noChangeAspect="1"/>
          </p:cNvPicPr>
          <p:nvPr/>
        </p:nvPicPr>
        <p:blipFill rotWithShape="1">
          <a:blip r:embed="rId7"/>
          <a:srcRect b="10657"/>
          <a:stretch/>
        </p:blipFill>
        <p:spPr>
          <a:xfrm>
            <a:off x="297671" y="2960168"/>
            <a:ext cx="960070" cy="857764"/>
          </a:xfrm>
          <a:prstGeom prst="rect">
            <a:avLst/>
          </a:prstGeom>
        </p:spPr>
      </p:pic>
      <p:pic>
        <p:nvPicPr>
          <p:cNvPr id="32" name="Picture 31">
            <a:extLst>
              <a:ext uri="{FF2B5EF4-FFF2-40B4-BE49-F238E27FC236}">
                <a16:creationId xmlns:a16="http://schemas.microsoft.com/office/drawing/2014/main" id="{2D5429BE-B014-D7EE-E46D-B3FF4243AAFB}"/>
              </a:ext>
            </a:extLst>
          </p:cNvPr>
          <p:cNvPicPr>
            <a:picLocks noChangeAspect="1"/>
          </p:cNvPicPr>
          <p:nvPr/>
        </p:nvPicPr>
        <p:blipFill>
          <a:blip r:embed="rId8"/>
          <a:stretch>
            <a:fillRect/>
          </a:stretch>
        </p:blipFill>
        <p:spPr>
          <a:xfrm>
            <a:off x="1740736" y="5689375"/>
            <a:ext cx="1088921" cy="1088921"/>
          </a:xfrm>
          <a:prstGeom prst="rect">
            <a:avLst/>
          </a:prstGeom>
        </p:spPr>
      </p:pic>
      <p:pic>
        <p:nvPicPr>
          <p:cNvPr id="35" name="Picture 34">
            <a:extLst>
              <a:ext uri="{FF2B5EF4-FFF2-40B4-BE49-F238E27FC236}">
                <a16:creationId xmlns:a16="http://schemas.microsoft.com/office/drawing/2014/main" id="{0AE6F9B2-4CC2-3083-F7B2-5323863A394B}"/>
              </a:ext>
            </a:extLst>
          </p:cNvPr>
          <p:cNvPicPr>
            <a:picLocks noChangeAspect="1"/>
          </p:cNvPicPr>
          <p:nvPr/>
        </p:nvPicPr>
        <p:blipFill>
          <a:blip r:embed="rId9"/>
          <a:stretch>
            <a:fillRect/>
          </a:stretch>
        </p:blipFill>
        <p:spPr>
          <a:xfrm>
            <a:off x="117412" y="210872"/>
            <a:ext cx="588214" cy="588214"/>
          </a:xfrm>
          <a:prstGeom prst="rect">
            <a:avLst/>
          </a:prstGeom>
        </p:spPr>
      </p:pic>
      <p:pic>
        <p:nvPicPr>
          <p:cNvPr id="47" name="Picture 46">
            <a:extLst>
              <a:ext uri="{FF2B5EF4-FFF2-40B4-BE49-F238E27FC236}">
                <a16:creationId xmlns:a16="http://schemas.microsoft.com/office/drawing/2014/main" id="{93CA7D7F-888E-0309-8135-E55C72270743}"/>
              </a:ext>
            </a:extLst>
          </p:cNvPr>
          <p:cNvPicPr>
            <a:picLocks noChangeAspect="1"/>
          </p:cNvPicPr>
          <p:nvPr/>
        </p:nvPicPr>
        <p:blipFill>
          <a:blip r:embed="rId10"/>
          <a:stretch>
            <a:fillRect/>
          </a:stretch>
        </p:blipFill>
        <p:spPr>
          <a:xfrm>
            <a:off x="898408" y="210872"/>
            <a:ext cx="531507" cy="469238"/>
          </a:xfrm>
          <a:prstGeom prst="rect">
            <a:avLst/>
          </a:prstGeom>
        </p:spPr>
      </p:pic>
      <p:pic>
        <p:nvPicPr>
          <p:cNvPr id="49" name="Picture 48">
            <a:extLst>
              <a:ext uri="{FF2B5EF4-FFF2-40B4-BE49-F238E27FC236}">
                <a16:creationId xmlns:a16="http://schemas.microsoft.com/office/drawing/2014/main" id="{02EFB975-6B90-6584-2EFB-5CED93D7510F}"/>
              </a:ext>
            </a:extLst>
          </p:cNvPr>
          <p:cNvPicPr>
            <a:picLocks noChangeAspect="1"/>
          </p:cNvPicPr>
          <p:nvPr/>
        </p:nvPicPr>
        <p:blipFill>
          <a:blip r:embed="rId11"/>
          <a:stretch>
            <a:fillRect/>
          </a:stretch>
        </p:blipFill>
        <p:spPr>
          <a:xfrm>
            <a:off x="1578433" y="210699"/>
            <a:ext cx="736294" cy="467364"/>
          </a:xfrm>
          <a:prstGeom prst="rect">
            <a:avLst/>
          </a:prstGeom>
        </p:spPr>
      </p:pic>
      <p:pic>
        <p:nvPicPr>
          <p:cNvPr id="26" name="Picture 25">
            <a:extLst>
              <a:ext uri="{FF2B5EF4-FFF2-40B4-BE49-F238E27FC236}">
                <a16:creationId xmlns:a16="http://schemas.microsoft.com/office/drawing/2014/main" id="{A6DD51A9-E6CC-DFD9-5070-46168BE61315}"/>
              </a:ext>
            </a:extLst>
          </p:cNvPr>
          <p:cNvPicPr>
            <a:picLocks noChangeAspect="1"/>
          </p:cNvPicPr>
          <p:nvPr/>
        </p:nvPicPr>
        <p:blipFill rotWithShape="1">
          <a:blip r:embed="rId12"/>
          <a:srcRect l="14276" t="44692" r="60430" b="13210"/>
          <a:stretch/>
        </p:blipFill>
        <p:spPr>
          <a:xfrm>
            <a:off x="9353653" y="3798913"/>
            <a:ext cx="705766" cy="660734"/>
          </a:xfrm>
          <a:prstGeom prst="rect">
            <a:avLst/>
          </a:prstGeom>
        </p:spPr>
      </p:pic>
      <p:pic>
        <p:nvPicPr>
          <p:cNvPr id="60" name="Picture 59">
            <a:extLst>
              <a:ext uri="{FF2B5EF4-FFF2-40B4-BE49-F238E27FC236}">
                <a16:creationId xmlns:a16="http://schemas.microsoft.com/office/drawing/2014/main" id="{A3FC6A88-E9C4-B576-DDC5-49B4F283A263}"/>
              </a:ext>
            </a:extLst>
          </p:cNvPr>
          <p:cNvPicPr>
            <a:picLocks noChangeAspect="1"/>
          </p:cNvPicPr>
          <p:nvPr/>
        </p:nvPicPr>
        <p:blipFill rotWithShape="1">
          <a:blip r:embed="rId13"/>
          <a:srcRect l="66435" t="41510" r="6050" b="35310"/>
          <a:stretch/>
        </p:blipFill>
        <p:spPr>
          <a:xfrm>
            <a:off x="10132348" y="3804238"/>
            <a:ext cx="1048159" cy="496703"/>
          </a:xfrm>
          <a:prstGeom prst="rect">
            <a:avLst/>
          </a:prstGeom>
        </p:spPr>
      </p:pic>
      <p:pic>
        <p:nvPicPr>
          <p:cNvPr id="63" name="Picture 62">
            <a:extLst>
              <a:ext uri="{FF2B5EF4-FFF2-40B4-BE49-F238E27FC236}">
                <a16:creationId xmlns:a16="http://schemas.microsoft.com/office/drawing/2014/main" id="{9A7636F0-C783-EF38-478C-67B09138122B}"/>
              </a:ext>
            </a:extLst>
          </p:cNvPr>
          <p:cNvPicPr>
            <a:picLocks noChangeAspect="1"/>
          </p:cNvPicPr>
          <p:nvPr/>
        </p:nvPicPr>
        <p:blipFill rotWithShape="1">
          <a:blip r:embed="rId14"/>
          <a:srcRect l="68934" t="52629" r="20199" b="27546"/>
          <a:stretch/>
        </p:blipFill>
        <p:spPr>
          <a:xfrm>
            <a:off x="11270497" y="3761059"/>
            <a:ext cx="643839" cy="660734"/>
          </a:xfrm>
          <a:prstGeom prst="rect">
            <a:avLst/>
          </a:prstGeom>
        </p:spPr>
      </p:pic>
    </p:spTree>
    <p:extLst>
      <p:ext uri="{BB962C8B-B14F-4D97-AF65-F5344CB8AC3E}">
        <p14:creationId xmlns:p14="http://schemas.microsoft.com/office/powerpoint/2010/main" val="32421437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2FD5E81-1717-2E9F-4B4B-4527F2A3EF58}"/>
              </a:ext>
            </a:extLst>
          </p:cNvPr>
          <p:cNvSpPr txBox="1">
            <a:spLocks/>
          </p:cNvSpPr>
          <p:nvPr/>
        </p:nvSpPr>
        <p:spPr>
          <a:xfrm>
            <a:off x="1730567" y="225787"/>
            <a:ext cx="8778209" cy="739056"/>
          </a:xfrm>
          <a:prstGeom prst="rect">
            <a:avLst/>
          </a:prstGeom>
        </p:spPr>
        <p:txBody>
          <a:bodyPr vert="horz" lIns="91440" tIns="45720" rIns="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a:solidFill>
                  <a:srgbClr val="CC3399"/>
                </a:solidFill>
                <a:latin typeface="Segoe UI Black"/>
                <a:ea typeface="Segoe UI Black"/>
              </a:rPr>
              <a:t>Design Technology - </a:t>
            </a:r>
            <a:r>
              <a:rPr lang="en-US" sz="2800">
                <a:latin typeface="Segoe UI Black"/>
                <a:ea typeface="Segoe UI Black"/>
              </a:rPr>
              <a:t>Learning Journey – Year 10</a:t>
            </a:r>
            <a:endParaRPr lang="en-US" sz="2800">
              <a:latin typeface="Segoe UI Black" panose="020B0A02040204020203" pitchFamily="34" charset="0"/>
              <a:ea typeface="Segoe UI Black" panose="020B0A02040204020203" pitchFamily="34" charset="0"/>
            </a:endParaRPr>
          </a:p>
        </p:txBody>
      </p:sp>
      <p:grpSp>
        <p:nvGrpSpPr>
          <p:cNvPr id="5" name="Group 4">
            <a:extLst>
              <a:ext uri="{FF2B5EF4-FFF2-40B4-BE49-F238E27FC236}">
                <a16:creationId xmlns:a16="http://schemas.microsoft.com/office/drawing/2014/main" id="{6FA01C2E-636B-FC54-CB71-4FF74FC670E3}"/>
              </a:ext>
            </a:extLst>
          </p:cNvPr>
          <p:cNvGrpSpPr/>
          <p:nvPr/>
        </p:nvGrpSpPr>
        <p:grpSpPr>
          <a:xfrm>
            <a:off x="1554495" y="2041591"/>
            <a:ext cx="9130352" cy="4092072"/>
            <a:chOff x="2249359" y="2305589"/>
            <a:chExt cx="7728733" cy="2834645"/>
          </a:xfrm>
        </p:grpSpPr>
        <p:grpSp>
          <p:nvGrpSpPr>
            <p:cNvPr id="6" name="Group 5">
              <a:extLst>
                <a:ext uri="{FF2B5EF4-FFF2-40B4-BE49-F238E27FC236}">
                  <a16:creationId xmlns:a16="http://schemas.microsoft.com/office/drawing/2014/main" id="{96A9EAFA-9E51-B751-0992-FB8161537BB1}"/>
                </a:ext>
              </a:extLst>
            </p:cNvPr>
            <p:cNvGrpSpPr/>
            <p:nvPr/>
          </p:nvGrpSpPr>
          <p:grpSpPr>
            <a:xfrm>
              <a:off x="2249359" y="2305589"/>
              <a:ext cx="7728733" cy="2834645"/>
              <a:chOff x="1475820" y="2305589"/>
              <a:chExt cx="7728733" cy="2834645"/>
            </a:xfrm>
          </p:grpSpPr>
          <p:sp>
            <p:nvSpPr>
              <p:cNvPr id="13" name="Arc 12">
                <a:extLst>
                  <a:ext uri="{FF2B5EF4-FFF2-40B4-BE49-F238E27FC236}">
                    <a16:creationId xmlns:a16="http://schemas.microsoft.com/office/drawing/2014/main" id="{57C8E1CE-0344-0F5F-8CC3-BF338A774D2A}"/>
                  </a:ext>
                </a:extLst>
              </p:cNvPr>
              <p:cNvSpPr/>
              <p:nvPr/>
            </p:nvSpPr>
            <p:spPr>
              <a:xfrm>
                <a:off x="6186325" y="2305594"/>
                <a:ext cx="1417320" cy="1417320"/>
              </a:xfrm>
              <a:prstGeom prst="arc">
                <a:avLst>
                  <a:gd name="adj1" fmla="val 16211550"/>
                  <a:gd name="adj2" fmla="val 5391112"/>
                </a:avLst>
              </a:prstGeom>
              <a:ln w="635000">
                <a:solidFill>
                  <a:schemeClr val="bg2">
                    <a:lumMod val="25000"/>
                  </a:schemeClr>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4" name="Arc 13">
                <a:extLst>
                  <a:ext uri="{FF2B5EF4-FFF2-40B4-BE49-F238E27FC236}">
                    <a16:creationId xmlns:a16="http://schemas.microsoft.com/office/drawing/2014/main" id="{225F8FB0-369B-DF87-FA48-D63044DDE73F}"/>
                  </a:ext>
                </a:extLst>
              </p:cNvPr>
              <p:cNvSpPr/>
              <p:nvPr/>
            </p:nvSpPr>
            <p:spPr>
              <a:xfrm rot="10800000">
                <a:off x="3011873" y="3722914"/>
                <a:ext cx="1417320" cy="1417320"/>
              </a:xfrm>
              <a:prstGeom prst="arc">
                <a:avLst>
                  <a:gd name="adj1" fmla="val 16211550"/>
                  <a:gd name="adj2" fmla="val 5391112"/>
                </a:avLst>
              </a:prstGeom>
              <a:ln w="635000">
                <a:solidFill>
                  <a:schemeClr val="bg2">
                    <a:lumMod val="25000"/>
                  </a:schemeClr>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cxnSp>
            <p:nvCxnSpPr>
              <p:cNvPr id="15" name="Straight Connector 14">
                <a:extLst>
                  <a:ext uri="{FF2B5EF4-FFF2-40B4-BE49-F238E27FC236}">
                    <a16:creationId xmlns:a16="http://schemas.microsoft.com/office/drawing/2014/main" id="{8510C9BA-3C72-66D2-867B-A3619EC48331}"/>
                  </a:ext>
                </a:extLst>
              </p:cNvPr>
              <p:cNvCxnSpPr>
                <a:cxnSpLocks/>
              </p:cNvCxnSpPr>
              <p:nvPr/>
            </p:nvCxnSpPr>
            <p:spPr>
              <a:xfrm flipV="1">
                <a:off x="3685084" y="3722912"/>
                <a:ext cx="3245350" cy="4"/>
              </a:xfrm>
              <a:prstGeom prst="line">
                <a:avLst/>
              </a:prstGeom>
              <a:ln w="6350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1CD4375-E177-3502-7483-312E8C03F3AC}"/>
                  </a:ext>
                </a:extLst>
              </p:cNvPr>
              <p:cNvCxnSpPr>
                <a:cxnSpLocks/>
                <a:stCxn id="14" idx="0"/>
              </p:cNvCxnSpPr>
              <p:nvPr/>
            </p:nvCxnSpPr>
            <p:spPr>
              <a:xfrm>
                <a:off x="3718153" y="5140230"/>
                <a:ext cx="5486400" cy="0"/>
              </a:xfrm>
              <a:prstGeom prst="line">
                <a:avLst/>
              </a:prstGeom>
              <a:ln w="635000" cap="rnd">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679490E-5756-C062-D85A-152114200814}"/>
                  </a:ext>
                </a:extLst>
              </p:cNvPr>
              <p:cNvCxnSpPr/>
              <p:nvPr/>
            </p:nvCxnSpPr>
            <p:spPr>
              <a:xfrm>
                <a:off x="1475820" y="2305589"/>
                <a:ext cx="5486400" cy="4"/>
              </a:xfrm>
              <a:prstGeom prst="line">
                <a:avLst/>
              </a:prstGeom>
              <a:ln w="635000" cap="rnd">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7B59A959-DE9B-9790-E796-48EA248C3AFC}"/>
                </a:ext>
              </a:extLst>
            </p:cNvPr>
            <p:cNvGrpSpPr/>
            <p:nvPr/>
          </p:nvGrpSpPr>
          <p:grpSpPr>
            <a:xfrm>
              <a:off x="2249359" y="2305589"/>
              <a:ext cx="7646957" cy="2834645"/>
              <a:chOff x="1475820" y="2305589"/>
              <a:chExt cx="7646957" cy="2834645"/>
            </a:xfrm>
          </p:grpSpPr>
          <p:sp>
            <p:nvSpPr>
              <p:cNvPr id="8" name="Arc 7">
                <a:extLst>
                  <a:ext uri="{FF2B5EF4-FFF2-40B4-BE49-F238E27FC236}">
                    <a16:creationId xmlns:a16="http://schemas.microsoft.com/office/drawing/2014/main" id="{E90CF955-351C-7F34-21BC-90994951C63C}"/>
                  </a:ext>
                </a:extLst>
              </p:cNvPr>
              <p:cNvSpPr/>
              <p:nvPr/>
            </p:nvSpPr>
            <p:spPr>
              <a:xfrm>
                <a:off x="6186325" y="2305594"/>
                <a:ext cx="1417320" cy="1417320"/>
              </a:xfrm>
              <a:prstGeom prst="arc">
                <a:avLst>
                  <a:gd name="adj1" fmla="val 16211550"/>
                  <a:gd name="adj2" fmla="val 5391112"/>
                </a:avLst>
              </a:prstGeom>
              <a:ln w="47625">
                <a:solidFill>
                  <a:schemeClr val="bg1"/>
                </a:solidFill>
                <a:prstDash val="dash"/>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9" name="Arc 8">
                <a:extLst>
                  <a:ext uri="{FF2B5EF4-FFF2-40B4-BE49-F238E27FC236}">
                    <a16:creationId xmlns:a16="http://schemas.microsoft.com/office/drawing/2014/main" id="{0CC7AEB4-3DC1-BF90-7C33-D7D798BAD805}"/>
                  </a:ext>
                </a:extLst>
              </p:cNvPr>
              <p:cNvSpPr/>
              <p:nvPr/>
            </p:nvSpPr>
            <p:spPr>
              <a:xfrm rot="10800000">
                <a:off x="2930098" y="3722914"/>
                <a:ext cx="1417320" cy="1417320"/>
              </a:xfrm>
              <a:prstGeom prst="arc">
                <a:avLst>
                  <a:gd name="adj1" fmla="val 16211550"/>
                  <a:gd name="adj2" fmla="val 5391112"/>
                </a:avLst>
              </a:prstGeom>
              <a:ln w="47625">
                <a:solidFill>
                  <a:schemeClr val="bg1"/>
                </a:solidFill>
                <a:prstDash val="dash"/>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cxnSp>
            <p:nvCxnSpPr>
              <p:cNvPr id="10" name="Straight Connector 9">
                <a:extLst>
                  <a:ext uri="{FF2B5EF4-FFF2-40B4-BE49-F238E27FC236}">
                    <a16:creationId xmlns:a16="http://schemas.microsoft.com/office/drawing/2014/main" id="{C9D66465-B305-1761-B5AD-EC1E419D9B94}"/>
                  </a:ext>
                </a:extLst>
              </p:cNvPr>
              <p:cNvCxnSpPr>
                <a:cxnSpLocks/>
                <a:endCxn id="8" idx="2"/>
              </p:cNvCxnSpPr>
              <p:nvPr/>
            </p:nvCxnSpPr>
            <p:spPr>
              <a:xfrm flipV="1">
                <a:off x="3685084" y="3722912"/>
                <a:ext cx="3211733" cy="7"/>
              </a:xfrm>
              <a:prstGeom prst="line">
                <a:avLst/>
              </a:prstGeom>
              <a:ln w="4762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5B963BE-15FD-BC49-ECE5-329FB192CCBF}"/>
                  </a:ext>
                </a:extLst>
              </p:cNvPr>
              <p:cNvCxnSpPr>
                <a:cxnSpLocks/>
                <a:stCxn id="14" idx="0"/>
              </p:cNvCxnSpPr>
              <p:nvPr/>
            </p:nvCxnSpPr>
            <p:spPr>
              <a:xfrm>
                <a:off x="3718153" y="5140230"/>
                <a:ext cx="5404624" cy="0"/>
              </a:xfrm>
              <a:prstGeom prst="line">
                <a:avLst/>
              </a:prstGeom>
              <a:ln w="4762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8BDCD59-8E2E-2A28-FA68-EA3543997D51}"/>
                  </a:ext>
                </a:extLst>
              </p:cNvPr>
              <p:cNvCxnSpPr>
                <a:cxnSpLocks/>
              </p:cNvCxnSpPr>
              <p:nvPr/>
            </p:nvCxnSpPr>
            <p:spPr>
              <a:xfrm>
                <a:off x="1475820" y="2305589"/>
                <a:ext cx="5306914" cy="0"/>
              </a:xfrm>
              <a:prstGeom prst="line">
                <a:avLst/>
              </a:prstGeom>
              <a:ln w="47625">
                <a:solidFill>
                  <a:schemeClr val="bg1"/>
                </a:solidFill>
                <a:prstDash val="dash"/>
              </a:ln>
            </p:spPr>
            <p:style>
              <a:lnRef idx="1">
                <a:schemeClr val="accent1"/>
              </a:lnRef>
              <a:fillRef idx="0">
                <a:schemeClr val="accent1"/>
              </a:fillRef>
              <a:effectRef idx="0">
                <a:schemeClr val="accent1"/>
              </a:effectRef>
              <a:fontRef idx="minor">
                <a:schemeClr val="tx1"/>
              </a:fontRef>
            </p:style>
          </p:cxnSp>
        </p:grpSp>
      </p:grpSp>
      <p:sp>
        <p:nvSpPr>
          <p:cNvPr id="18" name="Oval 17">
            <a:extLst>
              <a:ext uri="{FF2B5EF4-FFF2-40B4-BE49-F238E27FC236}">
                <a16:creationId xmlns:a16="http://schemas.microsoft.com/office/drawing/2014/main" id="{3B6D78DF-C51C-C349-E33C-6B6BEBF58DD7}"/>
              </a:ext>
            </a:extLst>
          </p:cNvPr>
          <p:cNvSpPr/>
          <p:nvPr/>
        </p:nvSpPr>
        <p:spPr>
          <a:xfrm>
            <a:off x="335434" y="1645631"/>
            <a:ext cx="853540" cy="724138"/>
          </a:xfrm>
          <a:prstGeom prst="ellipse">
            <a:avLst/>
          </a:prstGeom>
          <a:gradFill>
            <a:gsLst>
              <a:gs pos="0">
                <a:schemeClr val="bg1"/>
              </a:gs>
              <a:gs pos="50000">
                <a:schemeClr val="bg1">
                  <a:lumMod val="95000"/>
                </a:schemeClr>
              </a:gs>
              <a:gs pos="100000">
                <a:schemeClr val="bg1">
                  <a:lumMod val="85000"/>
                </a:schemeClr>
              </a:gs>
            </a:gsLst>
          </a:gradFill>
          <a:ln w="28575">
            <a:solidFill>
              <a:srgbClr val="DF361F"/>
            </a:solidFill>
          </a:ln>
          <a:effectLst>
            <a:outerShdw blurRad="101600" dist="19050" dir="5400000" algn="ctr" rotWithShape="0">
              <a:srgbClr val="000000">
                <a:alpha val="63000"/>
              </a:srgbClr>
            </a:outerShdw>
          </a:effectLst>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600" b="1">
                <a:solidFill>
                  <a:srgbClr val="DF361F"/>
                </a:solidFill>
              </a:rPr>
              <a:t>Year 10</a:t>
            </a:r>
          </a:p>
        </p:txBody>
      </p:sp>
      <p:pic>
        <p:nvPicPr>
          <p:cNvPr id="19" name="Picture 18" descr="A logo with text overlay&#10;&#10;Description automatically generated">
            <a:extLst>
              <a:ext uri="{FF2B5EF4-FFF2-40B4-BE49-F238E27FC236}">
                <a16:creationId xmlns:a16="http://schemas.microsoft.com/office/drawing/2014/main" id="{F1F99413-AA3E-83D4-7A9E-B83EB398E460}"/>
              </a:ext>
            </a:extLst>
          </p:cNvPr>
          <p:cNvPicPr>
            <a:picLocks noChangeAspect="1"/>
          </p:cNvPicPr>
          <p:nvPr/>
        </p:nvPicPr>
        <p:blipFill>
          <a:blip r:embed="rId3"/>
          <a:stretch>
            <a:fillRect/>
          </a:stretch>
        </p:blipFill>
        <p:spPr>
          <a:xfrm>
            <a:off x="115231" y="5868536"/>
            <a:ext cx="819234" cy="845493"/>
          </a:xfrm>
          <a:prstGeom prst="rect">
            <a:avLst/>
          </a:prstGeom>
        </p:spPr>
      </p:pic>
      <p:sp>
        <p:nvSpPr>
          <p:cNvPr id="20" name="Oval 19">
            <a:extLst>
              <a:ext uri="{FF2B5EF4-FFF2-40B4-BE49-F238E27FC236}">
                <a16:creationId xmlns:a16="http://schemas.microsoft.com/office/drawing/2014/main" id="{BAF95E04-B27A-9483-9680-E3882C54D36B}"/>
              </a:ext>
            </a:extLst>
          </p:cNvPr>
          <p:cNvSpPr/>
          <p:nvPr/>
        </p:nvSpPr>
        <p:spPr>
          <a:xfrm>
            <a:off x="11049353" y="5744928"/>
            <a:ext cx="783261" cy="724138"/>
          </a:xfrm>
          <a:prstGeom prst="ellipse">
            <a:avLst/>
          </a:prstGeom>
          <a:gradFill>
            <a:gsLst>
              <a:gs pos="0">
                <a:schemeClr val="bg1"/>
              </a:gs>
              <a:gs pos="50000">
                <a:schemeClr val="bg1">
                  <a:lumMod val="95000"/>
                </a:schemeClr>
              </a:gs>
              <a:gs pos="100000">
                <a:schemeClr val="bg1">
                  <a:lumMod val="85000"/>
                </a:schemeClr>
              </a:gs>
            </a:gsLst>
          </a:gradFill>
          <a:ln w="28575">
            <a:solidFill>
              <a:srgbClr val="DF361F"/>
            </a:solidFill>
          </a:ln>
          <a:effectLst>
            <a:outerShdw blurRad="101600" dist="19050" dir="5400000" algn="ctr" rotWithShape="0">
              <a:srgbClr val="000000">
                <a:alpha val="63000"/>
              </a:srgbClr>
            </a:outerShdw>
          </a:effectLst>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600" b="1">
                <a:solidFill>
                  <a:srgbClr val="DF361F"/>
                </a:solidFill>
              </a:rPr>
              <a:t>Year 11</a:t>
            </a:r>
          </a:p>
        </p:txBody>
      </p:sp>
      <p:sp>
        <p:nvSpPr>
          <p:cNvPr id="31" name="Rectangle: Rounded Corners 30">
            <a:extLst>
              <a:ext uri="{FF2B5EF4-FFF2-40B4-BE49-F238E27FC236}">
                <a16:creationId xmlns:a16="http://schemas.microsoft.com/office/drawing/2014/main" id="{98641973-90BB-7FFB-6103-0DB4C040C36F}"/>
              </a:ext>
            </a:extLst>
          </p:cNvPr>
          <p:cNvSpPr/>
          <p:nvPr/>
        </p:nvSpPr>
        <p:spPr>
          <a:xfrm>
            <a:off x="934465" y="751003"/>
            <a:ext cx="5456937" cy="876814"/>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200" b="1" dirty="0">
                <a:solidFill>
                  <a:schemeClr val="tx1"/>
                </a:solidFill>
              </a:rPr>
              <a:t>Kitchen Utensil Designs </a:t>
            </a:r>
            <a:r>
              <a:rPr lang="en-GB" sz="1200" dirty="0">
                <a:solidFill>
                  <a:schemeClr val="tx1"/>
                </a:solidFill>
              </a:rPr>
              <a:t>: </a:t>
            </a:r>
            <a:r>
              <a:rPr lang="en-GB" sz="1200" dirty="0">
                <a:solidFill>
                  <a:schemeClr val="tx1"/>
                </a:solidFill>
                <a:latin typeface="Calibri Light" panose="020F0302020204030204" pitchFamily="34" charset="0"/>
                <a:cs typeface="Calibri Light" panose="020F0302020204030204" pitchFamily="34" charset="0"/>
              </a:rPr>
              <a:t>students have to research disabilities and </a:t>
            </a:r>
          </a:p>
          <a:p>
            <a:r>
              <a:rPr lang="en-GB" sz="1200" dirty="0">
                <a:solidFill>
                  <a:schemeClr val="tx1"/>
                </a:solidFill>
                <a:latin typeface="Calibri Light" panose="020F0302020204030204" pitchFamily="34" charset="0"/>
                <a:cs typeface="Calibri Light" panose="020F0302020204030204" pitchFamily="34" charset="0"/>
              </a:rPr>
              <a:t>overcome their impact on using kitchen utensils. This introduces students </a:t>
            </a:r>
          </a:p>
          <a:p>
            <a:r>
              <a:rPr lang="en-GB" sz="1200" dirty="0">
                <a:solidFill>
                  <a:schemeClr val="tx1"/>
                </a:solidFill>
                <a:latin typeface="Calibri Light" panose="020F0302020204030204" pitchFamily="34" charset="0"/>
                <a:cs typeface="Calibri Light" panose="020F0302020204030204" pitchFamily="34" charset="0"/>
              </a:rPr>
              <a:t>to the Iterative Design Process and encourages them to create mood boards, design briefs, participate in research a&amp; reviews, as well as making prototypes. </a:t>
            </a:r>
          </a:p>
        </p:txBody>
      </p:sp>
      <p:sp>
        <p:nvSpPr>
          <p:cNvPr id="33" name="Rectangle: Rounded Corners 32">
            <a:extLst>
              <a:ext uri="{FF2B5EF4-FFF2-40B4-BE49-F238E27FC236}">
                <a16:creationId xmlns:a16="http://schemas.microsoft.com/office/drawing/2014/main" id="{26744C05-926B-9709-00E4-A577EE0904E9}"/>
              </a:ext>
            </a:extLst>
          </p:cNvPr>
          <p:cNvSpPr/>
          <p:nvPr/>
        </p:nvSpPr>
        <p:spPr>
          <a:xfrm>
            <a:off x="5954456" y="776424"/>
            <a:ext cx="368488" cy="274288"/>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extBox 33">
            <a:extLst>
              <a:ext uri="{FF2B5EF4-FFF2-40B4-BE49-F238E27FC236}">
                <a16:creationId xmlns:a16="http://schemas.microsoft.com/office/drawing/2014/main" id="{D1D740A6-BE88-19F1-6E8D-62546DAB1205}"/>
              </a:ext>
            </a:extLst>
          </p:cNvPr>
          <p:cNvSpPr txBox="1"/>
          <p:nvPr/>
        </p:nvSpPr>
        <p:spPr>
          <a:xfrm>
            <a:off x="5951727" y="762122"/>
            <a:ext cx="456234" cy="307777"/>
          </a:xfrm>
          <a:prstGeom prst="rect">
            <a:avLst/>
          </a:prstGeom>
          <a:noFill/>
        </p:spPr>
        <p:txBody>
          <a:bodyPr wrap="square" rtlCol="0">
            <a:spAutoFit/>
          </a:bodyPr>
          <a:lstStyle/>
          <a:p>
            <a:r>
              <a:rPr lang="en-GB" sz="1400" b="1"/>
              <a:t>DT</a:t>
            </a:r>
          </a:p>
        </p:txBody>
      </p:sp>
      <p:grpSp>
        <p:nvGrpSpPr>
          <p:cNvPr id="39" name="Group 38">
            <a:extLst>
              <a:ext uri="{FF2B5EF4-FFF2-40B4-BE49-F238E27FC236}">
                <a16:creationId xmlns:a16="http://schemas.microsoft.com/office/drawing/2014/main" id="{0BB2EB1B-D328-530E-7F47-3B915AB2F6C9}"/>
              </a:ext>
            </a:extLst>
          </p:cNvPr>
          <p:cNvGrpSpPr/>
          <p:nvPr/>
        </p:nvGrpSpPr>
        <p:grpSpPr>
          <a:xfrm>
            <a:off x="9209313" y="2369769"/>
            <a:ext cx="2868319" cy="1717857"/>
            <a:chOff x="8794964" y="1375787"/>
            <a:chExt cx="3306761" cy="778931"/>
          </a:xfrm>
        </p:grpSpPr>
        <p:sp>
          <p:nvSpPr>
            <p:cNvPr id="30" name="Rectangle: Rounded Corners 29">
              <a:extLst>
                <a:ext uri="{FF2B5EF4-FFF2-40B4-BE49-F238E27FC236}">
                  <a16:creationId xmlns:a16="http://schemas.microsoft.com/office/drawing/2014/main" id="{B2422005-F464-F2FE-5E48-3E038BEE9B26}"/>
                </a:ext>
              </a:extLst>
            </p:cNvPr>
            <p:cNvSpPr/>
            <p:nvPr/>
          </p:nvSpPr>
          <p:spPr>
            <a:xfrm>
              <a:off x="8794964" y="1375787"/>
              <a:ext cx="3275464" cy="778931"/>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200" b="1" dirty="0">
                  <a:solidFill>
                    <a:schemeClr val="tx1"/>
                  </a:solidFill>
                </a:rPr>
                <a:t>Sweet Dispensers : </a:t>
              </a:r>
              <a:r>
                <a:rPr lang="en-GB" sz="1200" dirty="0">
                  <a:solidFill>
                    <a:schemeClr val="tx1"/>
                  </a:solidFill>
                  <a:latin typeface="Calibri Light" panose="020F0302020204030204" pitchFamily="34" charset="0"/>
                  <a:cs typeface="Calibri Light" panose="020F0302020204030204" pitchFamily="34" charset="0"/>
                </a:rPr>
                <a:t>looking at current designs of dispensers, reviewing styles/sizes/mechanics. Following iterative design process to plan, design, assess and review models.  This project allows students to further develop their practical skills using wood, plastics and upcycling.</a:t>
              </a:r>
            </a:p>
          </p:txBody>
        </p:sp>
        <p:grpSp>
          <p:nvGrpSpPr>
            <p:cNvPr id="38" name="Group 37">
              <a:extLst>
                <a:ext uri="{FF2B5EF4-FFF2-40B4-BE49-F238E27FC236}">
                  <a16:creationId xmlns:a16="http://schemas.microsoft.com/office/drawing/2014/main" id="{7F22FB4D-B95D-151F-30E7-DD8372FD7569}"/>
                </a:ext>
              </a:extLst>
            </p:cNvPr>
            <p:cNvGrpSpPr/>
            <p:nvPr/>
          </p:nvGrpSpPr>
          <p:grpSpPr>
            <a:xfrm>
              <a:off x="11533549" y="1401497"/>
              <a:ext cx="568176" cy="218526"/>
              <a:chOff x="4931570" y="992104"/>
              <a:chExt cx="568176" cy="218526"/>
            </a:xfrm>
          </p:grpSpPr>
          <p:sp>
            <p:nvSpPr>
              <p:cNvPr id="36" name="Rectangle: Rounded Corners 35">
                <a:extLst>
                  <a:ext uri="{FF2B5EF4-FFF2-40B4-BE49-F238E27FC236}">
                    <a16:creationId xmlns:a16="http://schemas.microsoft.com/office/drawing/2014/main" id="{0B0E2A22-D322-89B5-072D-4222BA481664}"/>
                  </a:ext>
                </a:extLst>
              </p:cNvPr>
              <p:cNvSpPr/>
              <p:nvPr/>
            </p:nvSpPr>
            <p:spPr>
              <a:xfrm>
                <a:off x="4959285" y="992104"/>
                <a:ext cx="448491" cy="191677"/>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Box 36">
                <a:extLst>
                  <a:ext uri="{FF2B5EF4-FFF2-40B4-BE49-F238E27FC236}">
                    <a16:creationId xmlns:a16="http://schemas.microsoft.com/office/drawing/2014/main" id="{D6EDDC0C-2AFA-02BF-0CB4-650119E4C9A7}"/>
                  </a:ext>
                </a:extLst>
              </p:cNvPr>
              <p:cNvSpPr txBox="1"/>
              <p:nvPr/>
            </p:nvSpPr>
            <p:spPr>
              <a:xfrm>
                <a:off x="4931570" y="1018953"/>
                <a:ext cx="568176" cy="191677"/>
              </a:xfrm>
              <a:prstGeom prst="rect">
                <a:avLst/>
              </a:prstGeom>
              <a:noFill/>
            </p:spPr>
            <p:txBody>
              <a:bodyPr wrap="square" rtlCol="0">
                <a:spAutoFit/>
              </a:bodyPr>
              <a:lstStyle/>
              <a:p>
                <a:r>
                  <a:rPr lang="en-GB" sz="1400" b="1"/>
                  <a:t>DT</a:t>
                </a:r>
              </a:p>
            </p:txBody>
          </p:sp>
        </p:grpSp>
      </p:grpSp>
      <p:grpSp>
        <p:nvGrpSpPr>
          <p:cNvPr id="40" name="Group 39">
            <a:extLst>
              <a:ext uri="{FF2B5EF4-FFF2-40B4-BE49-F238E27FC236}">
                <a16:creationId xmlns:a16="http://schemas.microsoft.com/office/drawing/2014/main" id="{93DAB354-84D7-D662-DBF3-E0D5103A7A2D}"/>
              </a:ext>
            </a:extLst>
          </p:cNvPr>
          <p:cNvGrpSpPr/>
          <p:nvPr/>
        </p:nvGrpSpPr>
        <p:grpSpPr>
          <a:xfrm>
            <a:off x="115231" y="2845705"/>
            <a:ext cx="2861203" cy="1691965"/>
            <a:chOff x="8842359" y="1138554"/>
            <a:chExt cx="3213998" cy="760188"/>
          </a:xfrm>
        </p:grpSpPr>
        <p:sp>
          <p:nvSpPr>
            <p:cNvPr id="41" name="Rectangle: Rounded Corners 40">
              <a:extLst>
                <a:ext uri="{FF2B5EF4-FFF2-40B4-BE49-F238E27FC236}">
                  <a16:creationId xmlns:a16="http://schemas.microsoft.com/office/drawing/2014/main" id="{FDB5EBBE-8721-D9C0-C2C8-8DF6E0D0A1B4}"/>
                </a:ext>
              </a:extLst>
            </p:cNvPr>
            <p:cNvSpPr/>
            <p:nvPr/>
          </p:nvSpPr>
          <p:spPr>
            <a:xfrm>
              <a:off x="8842359" y="1138554"/>
              <a:ext cx="3213998" cy="76018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200" b="1" dirty="0">
                <a:solidFill>
                  <a:schemeClr val="tx1"/>
                </a:solidFill>
              </a:endParaRPr>
            </a:p>
            <a:p>
              <a:r>
                <a:rPr lang="en-GB" sz="1200" b="1" dirty="0">
                  <a:solidFill>
                    <a:schemeClr val="tx1"/>
                  </a:solidFill>
                </a:rPr>
                <a:t>Polymer &amp; Resin Thermo-forming </a:t>
              </a:r>
              <a:r>
                <a:rPr lang="en-GB" sz="1200" dirty="0">
                  <a:solidFill>
                    <a:schemeClr val="tx1"/>
                  </a:solidFill>
                </a:rPr>
                <a:t>: </a:t>
              </a:r>
            </a:p>
            <a:p>
              <a:r>
                <a:rPr lang="en-GB" sz="1200" dirty="0">
                  <a:solidFill>
                    <a:schemeClr val="tx1"/>
                  </a:solidFill>
                  <a:latin typeface="Calibri Light" panose="020F0302020204030204" pitchFamily="34" charset="0"/>
                  <a:cs typeface="Calibri Light" panose="020F0302020204030204" pitchFamily="34" charset="0"/>
                </a:rPr>
                <a:t>to develop further student knowledge of polymorphing and resins by creating coasters &amp; pots. This project allows students to develop their graphics skills to accompany their designs.</a:t>
              </a:r>
            </a:p>
          </p:txBody>
        </p:sp>
        <p:grpSp>
          <p:nvGrpSpPr>
            <p:cNvPr id="42" name="Group 41">
              <a:extLst>
                <a:ext uri="{FF2B5EF4-FFF2-40B4-BE49-F238E27FC236}">
                  <a16:creationId xmlns:a16="http://schemas.microsoft.com/office/drawing/2014/main" id="{2370DC50-480F-FAA9-D759-21C158933E7B}"/>
                </a:ext>
              </a:extLst>
            </p:cNvPr>
            <p:cNvGrpSpPr/>
            <p:nvPr/>
          </p:nvGrpSpPr>
          <p:grpSpPr>
            <a:xfrm>
              <a:off x="11435301" y="1166726"/>
              <a:ext cx="568177" cy="194164"/>
              <a:chOff x="4833322" y="757333"/>
              <a:chExt cx="568177" cy="194164"/>
            </a:xfrm>
          </p:grpSpPr>
          <p:sp>
            <p:nvSpPr>
              <p:cNvPr id="43" name="Rectangle: Rounded Corners 42">
                <a:extLst>
                  <a:ext uri="{FF2B5EF4-FFF2-40B4-BE49-F238E27FC236}">
                    <a16:creationId xmlns:a16="http://schemas.microsoft.com/office/drawing/2014/main" id="{7D0A2814-1FC1-83CE-7B02-94E58B1916E7}"/>
                  </a:ext>
                </a:extLst>
              </p:cNvPr>
              <p:cNvSpPr/>
              <p:nvPr/>
            </p:nvSpPr>
            <p:spPr>
              <a:xfrm>
                <a:off x="4853310" y="757333"/>
                <a:ext cx="448494" cy="117976"/>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TextBox 43">
                <a:extLst>
                  <a:ext uri="{FF2B5EF4-FFF2-40B4-BE49-F238E27FC236}">
                    <a16:creationId xmlns:a16="http://schemas.microsoft.com/office/drawing/2014/main" id="{6644188A-8ACE-C1F3-85BA-D8363BD4355D}"/>
                  </a:ext>
                </a:extLst>
              </p:cNvPr>
              <p:cNvSpPr txBox="1"/>
              <p:nvPr/>
            </p:nvSpPr>
            <p:spPr>
              <a:xfrm>
                <a:off x="4833322" y="759820"/>
                <a:ext cx="568177" cy="191677"/>
              </a:xfrm>
              <a:prstGeom prst="rect">
                <a:avLst/>
              </a:prstGeom>
              <a:noFill/>
            </p:spPr>
            <p:txBody>
              <a:bodyPr wrap="square" rtlCol="0">
                <a:spAutoFit/>
              </a:bodyPr>
              <a:lstStyle/>
              <a:p>
                <a:r>
                  <a:rPr lang="en-GB" sz="1400" b="1"/>
                  <a:t>DT</a:t>
                </a:r>
              </a:p>
            </p:txBody>
          </p:sp>
        </p:grpSp>
      </p:grpSp>
      <p:sp>
        <p:nvSpPr>
          <p:cNvPr id="2" name="Rectangle: Rounded Corners 1">
            <a:extLst>
              <a:ext uri="{FF2B5EF4-FFF2-40B4-BE49-F238E27FC236}">
                <a16:creationId xmlns:a16="http://schemas.microsoft.com/office/drawing/2014/main" id="{97204F93-3227-0032-2050-524093D5BC33}"/>
              </a:ext>
            </a:extLst>
          </p:cNvPr>
          <p:cNvSpPr/>
          <p:nvPr/>
        </p:nvSpPr>
        <p:spPr>
          <a:xfrm>
            <a:off x="7393234" y="736701"/>
            <a:ext cx="4294798" cy="876814"/>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200" b="1" dirty="0">
                <a:solidFill>
                  <a:schemeClr val="tx1"/>
                </a:solidFill>
              </a:rPr>
              <a:t>Paper, Card &amp; Board : </a:t>
            </a:r>
            <a:r>
              <a:rPr lang="en-GB" sz="1200" dirty="0">
                <a:solidFill>
                  <a:schemeClr val="tx1"/>
                </a:solidFill>
                <a:latin typeface="Calibri Light" panose="020F0302020204030204" pitchFamily="34" charset="0"/>
                <a:cs typeface="Calibri Light" panose="020F0302020204030204" pitchFamily="34" charset="0"/>
              </a:rPr>
              <a:t>introduction to process of making paper, its finishing &amp; sizing, and a look into its environmental impact. Investigation into paper types and uses, differences in textures &amp; weights.</a:t>
            </a:r>
          </a:p>
        </p:txBody>
      </p:sp>
      <p:sp>
        <p:nvSpPr>
          <p:cNvPr id="3" name="Rectangle: Rounded Corners 2">
            <a:extLst>
              <a:ext uri="{FF2B5EF4-FFF2-40B4-BE49-F238E27FC236}">
                <a16:creationId xmlns:a16="http://schemas.microsoft.com/office/drawing/2014/main" id="{D5F683DE-3C83-008F-A867-C3BEECFFE3ED}"/>
              </a:ext>
            </a:extLst>
          </p:cNvPr>
          <p:cNvSpPr/>
          <p:nvPr/>
        </p:nvSpPr>
        <p:spPr>
          <a:xfrm>
            <a:off x="11240343" y="762122"/>
            <a:ext cx="368488" cy="274288"/>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a:extLst>
              <a:ext uri="{FF2B5EF4-FFF2-40B4-BE49-F238E27FC236}">
                <a16:creationId xmlns:a16="http://schemas.microsoft.com/office/drawing/2014/main" id="{4943F528-98E9-36E5-8743-3BEFD6C48EBF}"/>
              </a:ext>
            </a:extLst>
          </p:cNvPr>
          <p:cNvSpPr txBox="1"/>
          <p:nvPr/>
        </p:nvSpPr>
        <p:spPr>
          <a:xfrm>
            <a:off x="11198474" y="745728"/>
            <a:ext cx="456234" cy="307777"/>
          </a:xfrm>
          <a:prstGeom prst="rect">
            <a:avLst/>
          </a:prstGeom>
          <a:noFill/>
        </p:spPr>
        <p:txBody>
          <a:bodyPr wrap="square" rtlCol="0">
            <a:spAutoFit/>
          </a:bodyPr>
          <a:lstStyle/>
          <a:p>
            <a:r>
              <a:rPr lang="en-GB" sz="1400" b="1"/>
              <a:t>DT</a:t>
            </a:r>
          </a:p>
        </p:txBody>
      </p:sp>
      <p:sp>
        <p:nvSpPr>
          <p:cNvPr id="22" name="Rectangle: Rounded Corners 21">
            <a:extLst>
              <a:ext uri="{FF2B5EF4-FFF2-40B4-BE49-F238E27FC236}">
                <a16:creationId xmlns:a16="http://schemas.microsoft.com/office/drawing/2014/main" id="{710EF14B-74F1-00DF-BAB1-751798CEB430}"/>
              </a:ext>
            </a:extLst>
          </p:cNvPr>
          <p:cNvSpPr/>
          <p:nvPr/>
        </p:nvSpPr>
        <p:spPr>
          <a:xfrm>
            <a:off x="3994889" y="2717279"/>
            <a:ext cx="4294798" cy="876814"/>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200" b="1" dirty="0">
                <a:solidFill>
                  <a:schemeClr val="tx1"/>
                </a:solidFill>
              </a:rPr>
              <a:t>Polymers &amp; Resins </a:t>
            </a:r>
            <a:r>
              <a:rPr lang="en-GB" sz="1200" dirty="0">
                <a:solidFill>
                  <a:schemeClr val="tx1"/>
                </a:solidFill>
              </a:rPr>
              <a:t>: </a:t>
            </a:r>
            <a:r>
              <a:rPr lang="en-GB" sz="1200" dirty="0">
                <a:solidFill>
                  <a:schemeClr val="tx1"/>
                </a:solidFill>
                <a:latin typeface="Calibri Light" panose="020F0302020204030204" pitchFamily="34" charset="0"/>
                <a:cs typeface="Calibri Light" panose="020F0302020204030204" pitchFamily="34" charset="0"/>
              </a:rPr>
              <a:t>understand where and how </a:t>
            </a:r>
          </a:p>
          <a:p>
            <a:r>
              <a:rPr lang="en-GB" sz="1200" dirty="0">
                <a:solidFill>
                  <a:schemeClr val="tx1"/>
                </a:solidFill>
                <a:latin typeface="Calibri Light" panose="020F0302020204030204" pitchFamily="34" charset="0"/>
                <a:cs typeface="Calibri Light" panose="020F0302020204030204" pitchFamily="34" charset="0"/>
              </a:rPr>
              <a:t>plastics are produced from source and its impact on environment. The use of polymers within other materials and an awareness of technology fabrics.</a:t>
            </a:r>
          </a:p>
        </p:txBody>
      </p:sp>
      <p:sp>
        <p:nvSpPr>
          <p:cNvPr id="23" name="Rectangle: Rounded Corners 22">
            <a:extLst>
              <a:ext uri="{FF2B5EF4-FFF2-40B4-BE49-F238E27FC236}">
                <a16:creationId xmlns:a16="http://schemas.microsoft.com/office/drawing/2014/main" id="{2C8FB2CE-C7DE-9044-52C7-74B76BF416CA}"/>
              </a:ext>
            </a:extLst>
          </p:cNvPr>
          <p:cNvSpPr/>
          <p:nvPr/>
        </p:nvSpPr>
        <p:spPr>
          <a:xfrm>
            <a:off x="7854524" y="2742700"/>
            <a:ext cx="368488" cy="274288"/>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B0783E61-CD40-235C-7DF4-8E55F618470F}"/>
              </a:ext>
            </a:extLst>
          </p:cNvPr>
          <p:cNvSpPr txBox="1"/>
          <p:nvPr/>
        </p:nvSpPr>
        <p:spPr>
          <a:xfrm>
            <a:off x="7800129" y="2726306"/>
            <a:ext cx="456234" cy="307777"/>
          </a:xfrm>
          <a:prstGeom prst="rect">
            <a:avLst/>
          </a:prstGeom>
          <a:noFill/>
        </p:spPr>
        <p:txBody>
          <a:bodyPr wrap="square" rtlCol="0">
            <a:spAutoFit/>
          </a:bodyPr>
          <a:lstStyle/>
          <a:p>
            <a:r>
              <a:rPr lang="en-GB" sz="1400" b="1"/>
              <a:t>DT</a:t>
            </a:r>
          </a:p>
        </p:txBody>
      </p:sp>
      <p:sp>
        <p:nvSpPr>
          <p:cNvPr id="25" name="Rectangle: Rounded Corners 24">
            <a:extLst>
              <a:ext uri="{FF2B5EF4-FFF2-40B4-BE49-F238E27FC236}">
                <a16:creationId xmlns:a16="http://schemas.microsoft.com/office/drawing/2014/main" id="{7CAF3622-7A50-88FD-B43D-D9B1C65ED452}"/>
              </a:ext>
            </a:extLst>
          </p:cNvPr>
          <p:cNvSpPr/>
          <p:nvPr/>
        </p:nvSpPr>
        <p:spPr>
          <a:xfrm>
            <a:off x="8543499" y="4199671"/>
            <a:ext cx="3512458" cy="140876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200" b="1" dirty="0">
                <a:solidFill>
                  <a:schemeClr val="tx1"/>
                </a:solidFill>
              </a:rPr>
              <a:t>Metals &amp; Alloys </a:t>
            </a:r>
            <a:r>
              <a:rPr lang="en-GB" sz="1200" dirty="0">
                <a:solidFill>
                  <a:schemeClr val="tx1"/>
                </a:solidFill>
              </a:rPr>
              <a:t>: </a:t>
            </a:r>
            <a:r>
              <a:rPr lang="en-GB" sz="1200" dirty="0">
                <a:solidFill>
                  <a:schemeClr val="tx1"/>
                </a:solidFill>
                <a:latin typeface="Calibri Light" panose="020F0302020204030204" pitchFamily="34" charset="0"/>
                <a:cs typeface="Calibri Light" panose="020F0302020204030204" pitchFamily="34" charset="0"/>
              </a:rPr>
              <a:t>focusing on Smart &amp; </a:t>
            </a:r>
          </a:p>
          <a:p>
            <a:r>
              <a:rPr lang="en-GB" sz="1200" dirty="0">
                <a:solidFill>
                  <a:schemeClr val="tx1"/>
                </a:solidFill>
                <a:latin typeface="Calibri Light" panose="020F0302020204030204" pitchFamily="34" charset="0"/>
                <a:cs typeface="Calibri Light" panose="020F0302020204030204" pitchFamily="34" charset="0"/>
              </a:rPr>
              <a:t>Emerging technologies. Being able to identify and compare metals, non-metals &amp; alloys and explain their different uses and manufacture. Looking into industrial and commercial uses.</a:t>
            </a:r>
          </a:p>
        </p:txBody>
      </p:sp>
      <p:sp>
        <p:nvSpPr>
          <p:cNvPr id="26" name="Rectangle: Rounded Corners 25">
            <a:extLst>
              <a:ext uri="{FF2B5EF4-FFF2-40B4-BE49-F238E27FC236}">
                <a16:creationId xmlns:a16="http://schemas.microsoft.com/office/drawing/2014/main" id="{71C83A4D-DBFF-6296-F3B4-0B010E69200E}"/>
              </a:ext>
            </a:extLst>
          </p:cNvPr>
          <p:cNvSpPr/>
          <p:nvPr/>
        </p:nvSpPr>
        <p:spPr>
          <a:xfrm>
            <a:off x="11584791" y="4299134"/>
            <a:ext cx="368488" cy="274288"/>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26">
            <a:extLst>
              <a:ext uri="{FF2B5EF4-FFF2-40B4-BE49-F238E27FC236}">
                <a16:creationId xmlns:a16="http://schemas.microsoft.com/office/drawing/2014/main" id="{AB72D3ED-9800-9083-9D54-B50C0A87DD67}"/>
              </a:ext>
            </a:extLst>
          </p:cNvPr>
          <p:cNvSpPr txBox="1"/>
          <p:nvPr/>
        </p:nvSpPr>
        <p:spPr>
          <a:xfrm>
            <a:off x="11584791" y="4282389"/>
            <a:ext cx="456234" cy="307777"/>
          </a:xfrm>
          <a:prstGeom prst="rect">
            <a:avLst/>
          </a:prstGeom>
          <a:noFill/>
        </p:spPr>
        <p:txBody>
          <a:bodyPr wrap="square" rtlCol="0">
            <a:spAutoFit/>
          </a:bodyPr>
          <a:lstStyle/>
          <a:p>
            <a:r>
              <a:rPr lang="en-GB" sz="1400" b="1"/>
              <a:t>DT</a:t>
            </a:r>
          </a:p>
        </p:txBody>
      </p:sp>
      <p:sp>
        <p:nvSpPr>
          <p:cNvPr id="45" name="Rectangle: Rounded Corners 44">
            <a:extLst>
              <a:ext uri="{FF2B5EF4-FFF2-40B4-BE49-F238E27FC236}">
                <a16:creationId xmlns:a16="http://schemas.microsoft.com/office/drawing/2014/main" id="{22899B58-827C-DF39-64C1-0C318104F6CA}"/>
              </a:ext>
            </a:extLst>
          </p:cNvPr>
          <p:cNvSpPr/>
          <p:nvPr/>
        </p:nvSpPr>
        <p:spPr>
          <a:xfrm>
            <a:off x="115231" y="4645040"/>
            <a:ext cx="2861203" cy="1116126"/>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200" b="1" dirty="0">
                <a:solidFill>
                  <a:schemeClr val="tx1"/>
                </a:solidFill>
              </a:rPr>
              <a:t>Laser cutting / Jigsaw Making </a:t>
            </a:r>
            <a:r>
              <a:rPr lang="en-GB" sz="1200" dirty="0">
                <a:solidFill>
                  <a:schemeClr val="tx1"/>
                </a:solidFill>
              </a:rPr>
              <a:t>: </a:t>
            </a:r>
            <a:r>
              <a:rPr lang="en-GB" sz="1200" dirty="0">
                <a:solidFill>
                  <a:schemeClr val="tx1"/>
                </a:solidFill>
                <a:latin typeface="Calibri Light" panose="020F0302020204030204" pitchFamily="34" charset="0"/>
                <a:cs typeface="Calibri Light" panose="020F0302020204030204" pitchFamily="34" charset="0"/>
              </a:rPr>
              <a:t>introduce to 2D planning for laser cutter. Investigate aesthetics, purpose, anthropometrics &amp; materials of jigsaw designs. </a:t>
            </a:r>
          </a:p>
        </p:txBody>
      </p:sp>
      <p:sp>
        <p:nvSpPr>
          <p:cNvPr id="47" name="Rectangle: Rounded Corners 46">
            <a:extLst>
              <a:ext uri="{FF2B5EF4-FFF2-40B4-BE49-F238E27FC236}">
                <a16:creationId xmlns:a16="http://schemas.microsoft.com/office/drawing/2014/main" id="{6241BCD8-6930-8B92-4E15-CC34D05FADE3}"/>
              </a:ext>
            </a:extLst>
          </p:cNvPr>
          <p:cNvSpPr/>
          <p:nvPr/>
        </p:nvSpPr>
        <p:spPr>
          <a:xfrm>
            <a:off x="2520200" y="4665808"/>
            <a:ext cx="368488" cy="274288"/>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TextBox 47">
            <a:extLst>
              <a:ext uri="{FF2B5EF4-FFF2-40B4-BE49-F238E27FC236}">
                <a16:creationId xmlns:a16="http://schemas.microsoft.com/office/drawing/2014/main" id="{88F2CDA0-B4CF-0D50-483C-4D75770EA8C5}"/>
              </a:ext>
            </a:extLst>
          </p:cNvPr>
          <p:cNvSpPr txBox="1"/>
          <p:nvPr/>
        </p:nvSpPr>
        <p:spPr>
          <a:xfrm>
            <a:off x="2528742" y="4665813"/>
            <a:ext cx="456234" cy="307777"/>
          </a:xfrm>
          <a:prstGeom prst="rect">
            <a:avLst/>
          </a:prstGeom>
          <a:noFill/>
        </p:spPr>
        <p:txBody>
          <a:bodyPr wrap="square" rtlCol="0">
            <a:spAutoFit/>
          </a:bodyPr>
          <a:lstStyle/>
          <a:p>
            <a:r>
              <a:rPr lang="en-GB" sz="1400" b="1"/>
              <a:t>DT</a:t>
            </a:r>
          </a:p>
        </p:txBody>
      </p:sp>
      <p:sp>
        <p:nvSpPr>
          <p:cNvPr id="49" name="Rectangle: Rounded Corners 48">
            <a:extLst>
              <a:ext uri="{FF2B5EF4-FFF2-40B4-BE49-F238E27FC236}">
                <a16:creationId xmlns:a16="http://schemas.microsoft.com/office/drawing/2014/main" id="{B2C4A2CD-1621-5802-E28B-7D28C67F19FC}"/>
              </a:ext>
            </a:extLst>
          </p:cNvPr>
          <p:cNvSpPr/>
          <p:nvPr/>
        </p:nvSpPr>
        <p:spPr>
          <a:xfrm>
            <a:off x="4351699" y="4500232"/>
            <a:ext cx="3512458" cy="113988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200" b="1" dirty="0">
                <a:solidFill>
                  <a:schemeClr val="tx1"/>
                </a:solidFill>
              </a:rPr>
              <a:t>Wood / Timber </a:t>
            </a:r>
            <a:r>
              <a:rPr lang="en-GB" sz="1200" dirty="0">
                <a:solidFill>
                  <a:schemeClr val="tx1"/>
                </a:solidFill>
              </a:rPr>
              <a:t>: </a:t>
            </a:r>
            <a:r>
              <a:rPr lang="en-GB" sz="1200" dirty="0">
                <a:solidFill>
                  <a:schemeClr val="tx1"/>
                </a:solidFill>
                <a:latin typeface="Calibri Light" panose="020F0302020204030204" pitchFamily="34" charset="0"/>
                <a:cs typeface="Calibri Light" panose="020F0302020204030204" pitchFamily="34" charset="0"/>
              </a:rPr>
              <a:t>Develop students understanding of different types of wood (hard &amp; soft), differences in their appearance characteristics and the properties affecting their uses.</a:t>
            </a:r>
          </a:p>
        </p:txBody>
      </p:sp>
      <p:sp>
        <p:nvSpPr>
          <p:cNvPr id="50" name="Rectangle: Rounded Corners 49">
            <a:extLst>
              <a:ext uri="{FF2B5EF4-FFF2-40B4-BE49-F238E27FC236}">
                <a16:creationId xmlns:a16="http://schemas.microsoft.com/office/drawing/2014/main" id="{9129B008-6F4F-2DCE-30F5-3927583F3090}"/>
              </a:ext>
            </a:extLst>
          </p:cNvPr>
          <p:cNvSpPr/>
          <p:nvPr/>
        </p:nvSpPr>
        <p:spPr>
          <a:xfrm>
            <a:off x="7305245" y="4537671"/>
            <a:ext cx="456234" cy="225640"/>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TextBox 50">
            <a:extLst>
              <a:ext uri="{FF2B5EF4-FFF2-40B4-BE49-F238E27FC236}">
                <a16:creationId xmlns:a16="http://schemas.microsoft.com/office/drawing/2014/main" id="{0FFFF37D-725F-900E-E1E1-EC22CA858D29}"/>
              </a:ext>
            </a:extLst>
          </p:cNvPr>
          <p:cNvSpPr txBox="1"/>
          <p:nvPr/>
        </p:nvSpPr>
        <p:spPr>
          <a:xfrm>
            <a:off x="7312711" y="4500224"/>
            <a:ext cx="456234" cy="307777"/>
          </a:xfrm>
          <a:prstGeom prst="rect">
            <a:avLst/>
          </a:prstGeom>
          <a:noFill/>
        </p:spPr>
        <p:txBody>
          <a:bodyPr wrap="square" rtlCol="0">
            <a:spAutoFit/>
          </a:bodyPr>
          <a:lstStyle/>
          <a:p>
            <a:r>
              <a:rPr lang="en-GB" sz="1400" b="1"/>
              <a:t>DT</a:t>
            </a:r>
          </a:p>
        </p:txBody>
      </p:sp>
      <p:pic>
        <p:nvPicPr>
          <p:cNvPr id="52" name="Picture 51">
            <a:extLst>
              <a:ext uri="{FF2B5EF4-FFF2-40B4-BE49-F238E27FC236}">
                <a16:creationId xmlns:a16="http://schemas.microsoft.com/office/drawing/2014/main" id="{5203AE49-2448-C3D6-62FF-B198D26A834A}"/>
              </a:ext>
            </a:extLst>
          </p:cNvPr>
          <p:cNvPicPr>
            <a:picLocks noChangeAspect="1"/>
          </p:cNvPicPr>
          <p:nvPr/>
        </p:nvPicPr>
        <p:blipFill>
          <a:blip r:embed="rId4"/>
          <a:stretch>
            <a:fillRect/>
          </a:stretch>
        </p:blipFill>
        <p:spPr>
          <a:xfrm>
            <a:off x="10043700" y="1667256"/>
            <a:ext cx="657592" cy="657592"/>
          </a:xfrm>
          <a:prstGeom prst="rect">
            <a:avLst/>
          </a:prstGeom>
        </p:spPr>
      </p:pic>
      <p:pic>
        <p:nvPicPr>
          <p:cNvPr id="55" name="Picture 54">
            <a:extLst>
              <a:ext uri="{FF2B5EF4-FFF2-40B4-BE49-F238E27FC236}">
                <a16:creationId xmlns:a16="http://schemas.microsoft.com/office/drawing/2014/main" id="{EB51FD81-CFC1-952E-D759-B185E7284BCB}"/>
              </a:ext>
            </a:extLst>
          </p:cNvPr>
          <p:cNvPicPr>
            <a:picLocks noChangeAspect="1"/>
          </p:cNvPicPr>
          <p:nvPr/>
        </p:nvPicPr>
        <p:blipFill rotWithShape="1">
          <a:blip r:embed="rId5"/>
          <a:srcRect l="33490" t="5237" r="25086" b="9399"/>
          <a:stretch/>
        </p:blipFill>
        <p:spPr>
          <a:xfrm>
            <a:off x="11354845" y="1633997"/>
            <a:ext cx="501721" cy="707740"/>
          </a:xfrm>
          <a:prstGeom prst="rect">
            <a:avLst/>
          </a:prstGeom>
        </p:spPr>
      </p:pic>
      <p:pic>
        <p:nvPicPr>
          <p:cNvPr id="56" name="Picture 55">
            <a:extLst>
              <a:ext uri="{FF2B5EF4-FFF2-40B4-BE49-F238E27FC236}">
                <a16:creationId xmlns:a16="http://schemas.microsoft.com/office/drawing/2014/main" id="{EF5E409F-9B74-C955-91B5-0D3A1D477405}"/>
              </a:ext>
            </a:extLst>
          </p:cNvPr>
          <p:cNvPicPr>
            <a:picLocks noChangeAspect="1"/>
          </p:cNvPicPr>
          <p:nvPr/>
        </p:nvPicPr>
        <p:blipFill rotWithShape="1">
          <a:blip r:embed="rId6"/>
          <a:srcRect t="8291" r="41216" b="9399"/>
          <a:stretch/>
        </p:blipFill>
        <p:spPr>
          <a:xfrm>
            <a:off x="10758520" y="1667256"/>
            <a:ext cx="501721" cy="702513"/>
          </a:xfrm>
          <a:prstGeom prst="rect">
            <a:avLst/>
          </a:prstGeom>
        </p:spPr>
      </p:pic>
      <p:pic>
        <p:nvPicPr>
          <p:cNvPr id="57" name="Picture 56">
            <a:extLst>
              <a:ext uri="{FF2B5EF4-FFF2-40B4-BE49-F238E27FC236}">
                <a16:creationId xmlns:a16="http://schemas.microsoft.com/office/drawing/2014/main" id="{F14658C6-AB38-1396-B234-9122EEC3BB2C}"/>
              </a:ext>
            </a:extLst>
          </p:cNvPr>
          <p:cNvPicPr>
            <a:picLocks noChangeAspect="1"/>
          </p:cNvPicPr>
          <p:nvPr/>
        </p:nvPicPr>
        <p:blipFill rotWithShape="1">
          <a:blip r:embed="rId7"/>
          <a:srcRect t="8178" r="10778" b="10259"/>
          <a:stretch/>
        </p:blipFill>
        <p:spPr>
          <a:xfrm>
            <a:off x="9447165" y="1657571"/>
            <a:ext cx="452453" cy="657592"/>
          </a:xfrm>
          <a:prstGeom prst="rect">
            <a:avLst/>
          </a:prstGeom>
        </p:spPr>
      </p:pic>
      <p:pic>
        <p:nvPicPr>
          <p:cNvPr id="58" name="Picture 57">
            <a:extLst>
              <a:ext uri="{FF2B5EF4-FFF2-40B4-BE49-F238E27FC236}">
                <a16:creationId xmlns:a16="http://schemas.microsoft.com/office/drawing/2014/main" id="{70E2F29D-C248-C725-319C-66BFFA40FD53}"/>
              </a:ext>
            </a:extLst>
          </p:cNvPr>
          <p:cNvPicPr>
            <a:picLocks noChangeAspect="1"/>
          </p:cNvPicPr>
          <p:nvPr/>
        </p:nvPicPr>
        <p:blipFill rotWithShape="1">
          <a:blip r:embed="rId8"/>
          <a:srcRect t="16197" b="9400"/>
          <a:stretch/>
        </p:blipFill>
        <p:spPr>
          <a:xfrm>
            <a:off x="115232" y="221825"/>
            <a:ext cx="750776" cy="558596"/>
          </a:xfrm>
          <a:prstGeom prst="rect">
            <a:avLst/>
          </a:prstGeom>
        </p:spPr>
      </p:pic>
      <p:pic>
        <p:nvPicPr>
          <p:cNvPr id="59" name="Picture 58">
            <a:extLst>
              <a:ext uri="{FF2B5EF4-FFF2-40B4-BE49-F238E27FC236}">
                <a16:creationId xmlns:a16="http://schemas.microsoft.com/office/drawing/2014/main" id="{252C967D-C188-F9A3-13D9-0525D11C2A2F}"/>
              </a:ext>
            </a:extLst>
          </p:cNvPr>
          <p:cNvPicPr>
            <a:picLocks noChangeAspect="1"/>
          </p:cNvPicPr>
          <p:nvPr/>
        </p:nvPicPr>
        <p:blipFill>
          <a:blip r:embed="rId9"/>
          <a:stretch>
            <a:fillRect/>
          </a:stretch>
        </p:blipFill>
        <p:spPr>
          <a:xfrm>
            <a:off x="244767" y="852700"/>
            <a:ext cx="488268" cy="488268"/>
          </a:xfrm>
          <a:prstGeom prst="rect">
            <a:avLst/>
          </a:prstGeom>
        </p:spPr>
      </p:pic>
      <p:pic>
        <p:nvPicPr>
          <p:cNvPr id="60" name="Picture 59">
            <a:extLst>
              <a:ext uri="{FF2B5EF4-FFF2-40B4-BE49-F238E27FC236}">
                <a16:creationId xmlns:a16="http://schemas.microsoft.com/office/drawing/2014/main" id="{C6025D96-2D77-FF52-49CC-EFF2EE570BDE}"/>
              </a:ext>
            </a:extLst>
          </p:cNvPr>
          <p:cNvPicPr>
            <a:picLocks noChangeAspect="1"/>
          </p:cNvPicPr>
          <p:nvPr/>
        </p:nvPicPr>
        <p:blipFill>
          <a:blip r:embed="rId10"/>
          <a:stretch>
            <a:fillRect/>
          </a:stretch>
        </p:blipFill>
        <p:spPr>
          <a:xfrm>
            <a:off x="1021239" y="208109"/>
            <a:ext cx="524593" cy="524593"/>
          </a:xfrm>
          <a:prstGeom prst="rect">
            <a:avLst/>
          </a:prstGeom>
        </p:spPr>
      </p:pic>
      <p:pic>
        <p:nvPicPr>
          <p:cNvPr id="61" name="Picture 60">
            <a:extLst>
              <a:ext uri="{FF2B5EF4-FFF2-40B4-BE49-F238E27FC236}">
                <a16:creationId xmlns:a16="http://schemas.microsoft.com/office/drawing/2014/main" id="{127318AA-96AD-DC43-7D2D-37F0356E860B}"/>
              </a:ext>
            </a:extLst>
          </p:cNvPr>
          <p:cNvPicPr>
            <a:picLocks noChangeAspect="1"/>
          </p:cNvPicPr>
          <p:nvPr/>
        </p:nvPicPr>
        <p:blipFill rotWithShape="1">
          <a:blip r:embed="rId11"/>
          <a:srcRect t="8767" b="10561"/>
          <a:stretch/>
        </p:blipFill>
        <p:spPr>
          <a:xfrm>
            <a:off x="1926642" y="5787867"/>
            <a:ext cx="913966" cy="737303"/>
          </a:xfrm>
          <a:prstGeom prst="rect">
            <a:avLst/>
          </a:prstGeom>
        </p:spPr>
      </p:pic>
      <p:pic>
        <p:nvPicPr>
          <p:cNvPr id="62" name="Picture 61">
            <a:extLst>
              <a:ext uri="{FF2B5EF4-FFF2-40B4-BE49-F238E27FC236}">
                <a16:creationId xmlns:a16="http://schemas.microsoft.com/office/drawing/2014/main" id="{5D4C660C-246C-2D9A-68FC-6D704ACD0A4D}"/>
              </a:ext>
            </a:extLst>
          </p:cNvPr>
          <p:cNvPicPr>
            <a:picLocks noChangeAspect="1"/>
          </p:cNvPicPr>
          <p:nvPr/>
        </p:nvPicPr>
        <p:blipFill>
          <a:blip r:embed="rId12"/>
          <a:stretch>
            <a:fillRect/>
          </a:stretch>
        </p:blipFill>
        <p:spPr>
          <a:xfrm>
            <a:off x="3043355" y="2498509"/>
            <a:ext cx="876778" cy="876778"/>
          </a:xfrm>
          <a:prstGeom prst="rect">
            <a:avLst/>
          </a:prstGeom>
        </p:spPr>
      </p:pic>
      <p:pic>
        <p:nvPicPr>
          <p:cNvPr id="63" name="Picture 62">
            <a:extLst>
              <a:ext uri="{FF2B5EF4-FFF2-40B4-BE49-F238E27FC236}">
                <a16:creationId xmlns:a16="http://schemas.microsoft.com/office/drawing/2014/main" id="{D709E7D1-A904-9090-F544-DBF740E06F82}"/>
              </a:ext>
            </a:extLst>
          </p:cNvPr>
          <p:cNvPicPr>
            <a:picLocks noChangeAspect="1"/>
          </p:cNvPicPr>
          <p:nvPr/>
        </p:nvPicPr>
        <p:blipFill>
          <a:blip r:embed="rId13"/>
          <a:stretch>
            <a:fillRect/>
          </a:stretch>
        </p:blipFill>
        <p:spPr>
          <a:xfrm>
            <a:off x="1190957" y="5787867"/>
            <a:ext cx="727076" cy="727992"/>
          </a:xfrm>
          <a:prstGeom prst="rect">
            <a:avLst/>
          </a:prstGeom>
        </p:spPr>
      </p:pic>
    </p:spTree>
    <p:extLst>
      <p:ext uri="{BB962C8B-B14F-4D97-AF65-F5344CB8AC3E}">
        <p14:creationId xmlns:p14="http://schemas.microsoft.com/office/powerpoint/2010/main" val="28006092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2FD5E81-1717-2E9F-4B4B-4527F2A3EF58}"/>
              </a:ext>
            </a:extLst>
          </p:cNvPr>
          <p:cNvSpPr txBox="1">
            <a:spLocks/>
          </p:cNvSpPr>
          <p:nvPr/>
        </p:nvSpPr>
        <p:spPr>
          <a:xfrm>
            <a:off x="1730567" y="225787"/>
            <a:ext cx="8778209" cy="739056"/>
          </a:xfrm>
          <a:prstGeom prst="rect">
            <a:avLst/>
          </a:prstGeom>
        </p:spPr>
        <p:txBody>
          <a:bodyPr vert="horz" lIns="91440" tIns="45720" rIns="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err="1">
                <a:solidFill>
                  <a:srgbClr val="CC3399"/>
                </a:solidFill>
                <a:latin typeface="Segoe UI Black"/>
                <a:ea typeface="Segoe UI Black"/>
              </a:rPr>
              <a:t>DesignTechnology</a:t>
            </a:r>
            <a:r>
              <a:rPr lang="en-US" sz="2800">
                <a:solidFill>
                  <a:srgbClr val="CC3399"/>
                </a:solidFill>
                <a:latin typeface="Segoe UI Black"/>
                <a:ea typeface="Segoe UI Black"/>
              </a:rPr>
              <a:t> - </a:t>
            </a:r>
            <a:r>
              <a:rPr lang="en-US" sz="2800">
                <a:latin typeface="Segoe UI Black"/>
                <a:ea typeface="Segoe UI Black"/>
              </a:rPr>
              <a:t>Learning Journey – Year 11</a:t>
            </a:r>
            <a:endParaRPr lang="en-US" sz="2800">
              <a:latin typeface="Segoe UI Black" panose="020B0A02040204020203" pitchFamily="34" charset="0"/>
              <a:ea typeface="Segoe UI Black" panose="020B0A02040204020203" pitchFamily="34" charset="0"/>
            </a:endParaRPr>
          </a:p>
        </p:txBody>
      </p:sp>
      <p:grpSp>
        <p:nvGrpSpPr>
          <p:cNvPr id="5" name="Group 4">
            <a:extLst>
              <a:ext uri="{FF2B5EF4-FFF2-40B4-BE49-F238E27FC236}">
                <a16:creationId xmlns:a16="http://schemas.microsoft.com/office/drawing/2014/main" id="{6FA01C2E-636B-FC54-CB71-4FF74FC670E3}"/>
              </a:ext>
            </a:extLst>
          </p:cNvPr>
          <p:cNvGrpSpPr/>
          <p:nvPr/>
        </p:nvGrpSpPr>
        <p:grpSpPr>
          <a:xfrm>
            <a:off x="1555848" y="2014925"/>
            <a:ext cx="9130352" cy="4092072"/>
            <a:chOff x="2249359" y="2305589"/>
            <a:chExt cx="7728733" cy="2834645"/>
          </a:xfrm>
        </p:grpSpPr>
        <p:grpSp>
          <p:nvGrpSpPr>
            <p:cNvPr id="6" name="Group 5">
              <a:extLst>
                <a:ext uri="{FF2B5EF4-FFF2-40B4-BE49-F238E27FC236}">
                  <a16:creationId xmlns:a16="http://schemas.microsoft.com/office/drawing/2014/main" id="{96A9EAFA-9E51-B751-0992-FB8161537BB1}"/>
                </a:ext>
              </a:extLst>
            </p:cNvPr>
            <p:cNvGrpSpPr/>
            <p:nvPr/>
          </p:nvGrpSpPr>
          <p:grpSpPr>
            <a:xfrm>
              <a:off x="2249359" y="2305589"/>
              <a:ext cx="7728733" cy="2834645"/>
              <a:chOff x="1475820" y="2305589"/>
              <a:chExt cx="7728733" cy="2834645"/>
            </a:xfrm>
          </p:grpSpPr>
          <p:sp>
            <p:nvSpPr>
              <p:cNvPr id="13" name="Arc 12">
                <a:extLst>
                  <a:ext uri="{FF2B5EF4-FFF2-40B4-BE49-F238E27FC236}">
                    <a16:creationId xmlns:a16="http://schemas.microsoft.com/office/drawing/2014/main" id="{57C8E1CE-0344-0F5F-8CC3-BF338A774D2A}"/>
                  </a:ext>
                </a:extLst>
              </p:cNvPr>
              <p:cNvSpPr/>
              <p:nvPr/>
            </p:nvSpPr>
            <p:spPr>
              <a:xfrm>
                <a:off x="6186325" y="2305594"/>
                <a:ext cx="1417320" cy="1417320"/>
              </a:xfrm>
              <a:prstGeom prst="arc">
                <a:avLst>
                  <a:gd name="adj1" fmla="val 16211550"/>
                  <a:gd name="adj2" fmla="val 5391112"/>
                </a:avLst>
              </a:prstGeom>
              <a:ln w="635000">
                <a:solidFill>
                  <a:schemeClr val="bg2">
                    <a:lumMod val="25000"/>
                  </a:schemeClr>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4" name="Arc 13">
                <a:extLst>
                  <a:ext uri="{FF2B5EF4-FFF2-40B4-BE49-F238E27FC236}">
                    <a16:creationId xmlns:a16="http://schemas.microsoft.com/office/drawing/2014/main" id="{225F8FB0-369B-DF87-FA48-D63044DDE73F}"/>
                  </a:ext>
                </a:extLst>
              </p:cNvPr>
              <p:cNvSpPr/>
              <p:nvPr/>
            </p:nvSpPr>
            <p:spPr>
              <a:xfrm rot="10800000">
                <a:off x="3011873" y="3722914"/>
                <a:ext cx="1417320" cy="1417320"/>
              </a:xfrm>
              <a:prstGeom prst="arc">
                <a:avLst>
                  <a:gd name="adj1" fmla="val 16211550"/>
                  <a:gd name="adj2" fmla="val 5391112"/>
                </a:avLst>
              </a:prstGeom>
              <a:ln w="635000">
                <a:solidFill>
                  <a:schemeClr val="bg2">
                    <a:lumMod val="25000"/>
                  </a:schemeClr>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cxnSp>
            <p:nvCxnSpPr>
              <p:cNvPr id="15" name="Straight Connector 14">
                <a:extLst>
                  <a:ext uri="{FF2B5EF4-FFF2-40B4-BE49-F238E27FC236}">
                    <a16:creationId xmlns:a16="http://schemas.microsoft.com/office/drawing/2014/main" id="{8510C9BA-3C72-66D2-867B-A3619EC48331}"/>
                  </a:ext>
                </a:extLst>
              </p:cNvPr>
              <p:cNvCxnSpPr>
                <a:cxnSpLocks/>
              </p:cNvCxnSpPr>
              <p:nvPr/>
            </p:nvCxnSpPr>
            <p:spPr>
              <a:xfrm flipV="1">
                <a:off x="3685084" y="3722912"/>
                <a:ext cx="3245350" cy="4"/>
              </a:xfrm>
              <a:prstGeom prst="line">
                <a:avLst/>
              </a:prstGeom>
              <a:ln w="6350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1CD4375-E177-3502-7483-312E8C03F3AC}"/>
                  </a:ext>
                </a:extLst>
              </p:cNvPr>
              <p:cNvCxnSpPr>
                <a:cxnSpLocks/>
                <a:stCxn id="14" idx="0"/>
              </p:cNvCxnSpPr>
              <p:nvPr/>
            </p:nvCxnSpPr>
            <p:spPr>
              <a:xfrm>
                <a:off x="3718153" y="5140230"/>
                <a:ext cx="5486400" cy="0"/>
              </a:xfrm>
              <a:prstGeom prst="line">
                <a:avLst/>
              </a:prstGeom>
              <a:ln w="635000" cap="rnd">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679490E-5756-C062-D85A-152114200814}"/>
                  </a:ext>
                </a:extLst>
              </p:cNvPr>
              <p:cNvCxnSpPr/>
              <p:nvPr/>
            </p:nvCxnSpPr>
            <p:spPr>
              <a:xfrm>
                <a:off x="1475820" y="2305589"/>
                <a:ext cx="5486400" cy="4"/>
              </a:xfrm>
              <a:prstGeom prst="line">
                <a:avLst/>
              </a:prstGeom>
              <a:ln w="635000" cap="rnd">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7B59A959-DE9B-9790-E796-48EA248C3AFC}"/>
                </a:ext>
              </a:extLst>
            </p:cNvPr>
            <p:cNvGrpSpPr/>
            <p:nvPr/>
          </p:nvGrpSpPr>
          <p:grpSpPr>
            <a:xfrm>
              <a:off x="2249359" y="2305589"/>
              <a:ext cx="7646957" cy="2834645"/>
              <a:chOff x="1475820" y="2305589"/>
              <a:chExt cx="7646957" cy="2834645"/>
            </a:xfrm>
          </p:grpSpPr>
          <p:sp>
            <p:nvSpPr>
              <p:cNvPr id="8" name="Arc 7">
                <a:extLst>
                  <a:ext uri="{FF2B5EF4-FFF2-40B4-BE49-F238E27FC236}">
                    <a16:creationId xmlns:a16="http://schemas.microsoft.com/office/drawing/2014/main" id="{E90CF955-351C-7F34-21BC-90994951C63C}"/>
                  </a:ext>
                </a:extLst>
              </p:cNvPr>
              <p:cNvSpPr/>
              <p:nvPr/>
            </p:nvSpPr>
            <p:spPr>
              <a:xfrm>
                <a:off x="6186325" y="2305594"/>
                <a:ext cx="1417320" cy="1417320"/>
              </a:xfrm>
              <a:prstGeom prst="arc">
                <a:avLst>
                  <a:gd name="adj1" fmla="val 16211550"/>
                  <a:gd name="adj2" fmla="val 5391112"/>
                </a:avLst>
              </a:prstGeom>
              <a:ln w="47625">
                <a:solidFill>
                  <a:schemeClr val="bg1"/>
                </a:solidFill>
                <a:prstDash val="dash"/>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9" name="Arc 8">
                <a:extLst>
                  <a:ext uri="{FF2B5EF4-FFF2-40B4-BE49-F238E27FC236}">
                    <a16:creationId xmlns:a16="http://schemas.microsoft.com/office/drawing/2014/main" id="{0CC7AEB4-3DC1-BF90-7C33-D7D798BAD805}"/>
                  </a:ext>
                </a:extLst>
              </p:cNvPr>
              <p:cNvSpPr/>
              <p:nvPr/>
            </p:nvSpPr>
            <p:spPr>
              <a:xfrm rot="10800000">
                <a:off x="2930098" y="3722914"/>
                <a:ext cx="1417320" cy="1417320"/>
              </a:xfrm>
              <a:prstGeom prst="arc">
                <a:avLst>
                  <a:gd name="adj1" fmla="val 16211550"/>
                  <a:gd name="adj2" fmla="val 5391112"/>
                </a:avLst>
              </a:prstGeom>
              <a:ln w="47625">
                <a:solidFill>
                  <a:schemeClr val="bg1"/>
                </a:solidFill>
                <a:prstDash val="dash"/>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cxnSp>
            <p:nvCxnSpPr>
              <p:cNvPr id="10" name="Straight Connector 9">
                <a:extLst>
                  <a:ext uri="{FF2B5EF4-FFF2-40B4-BE49-F238E27FC236}">
                    <a16:creationId xmlns:a16="http://schemas.microsoft.com/office/drawing/2014/main" id="{C9D66465-B305-1761-B5AD-EC1E419D9B94}"/>
                  </a:ext>
                </a:extLst>
              </p:cNvPr>
              <p:cNvCxnSpPr>
                <a:cxnSpLocks/>
                <a:endCxn id="8" idx="2"/>
              </p:cNvCxnSpPr>
              <p:nvPr/>
            </p:nvCxnSpPr>
            <p:spPr>
              <a:xfrm flipV="1">
                <a:off x="3685084" y="3722912"/>
                <a:ext cx="3211733" cy="7"/>
              </a:xfrm>
              <a:prstGeom prst="line">
                <a:avLst/>
              </a:prstGeom>
              <a:ln w="4762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5B963BE-15FD-BC49-ECE5-329FB192CCBF}"/>
                  </a:ext>
                </a:extLst>
              </p:cNvPr>
              <p:cNvCxnSpPr>
                <a:cxnSpLocks/>
                <a:stCxn id="14" idx="0"/>
              </p:cNvCxnSpPr>
              <p:nvPr/>
            </p:nvCxnSpPr>
            <p:spPr>
              <a:xfrm>
                <a:off x="3718153" y="5140230"/>
                <a:ext cx="5404624" cy="0"/>
              </a:xfrm>
              <a:prstGeom prst="line">
                <a:avLst/>
              </a:prstGeom>
              <a:ln w="4762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8BDCD59-8E2E-2A28-FA68-EA3543997D51}"/>
                  </a:ext>
                </a:extLst>
              </p:cNvPr>
              <p:cNvCxnSpPr>
                <a:cxnSpLocks/>
              </p:cNvCxnSpPr>
              <p:nvPr/>
            </p:nvCxnSpPr>
            <p:spPr>
              <a:xfrm>
                <a:off x="1475820" y="2305589"/>
                <a:ext cx="5306914" cy="0"/>
              </a:xfrm>
              <a:prstGeom prst="line">
                <a:avLst/>
              </a:prstGeom>
              <a:ln w="47625">
                <a:solidFill>
                  <a:schemeClr val="bg1"/>
                </a:solidFill>
                <a:prstDash val="dash"/>
              </a:ln>
            </p:spPr>
            <p:style>
              <a:lnRef idx="1">
                <a:schemeClr val="accent1"/>
              </a:lnRef>
              <a:fillRef idx="0">
                <a:schemeClr val="accent1"/>
              </a:fillRef>
              <a:effectRef idx="0">
                <a:schemeClr val="accent1"/>
              </a:effectRef>
              <a:fontRef idx="minor">
                <a:schemeClr val="tx1"/>
              </a:fontRef>
            </p:style>
          </p:cxnSp>
        </p:grpSp>
      </p:grpSp>
      <p:sp>
        <p:nvSpPr>
          <p:cNvPr id="18" name="Oval 17">
            <a:extLst>
              <a:ext uri="{FF2B5EF4-FFF2-40B4-BE49-F238E27FC236}">
                <a16:creationId xmlns:a16="http://schemas.microsoft.com/office/drawing/2014/main" id="{3B6D78DF-C51C-C349-E33C-6B6BEBF58DD7}"/>
              </a:ext>
            </a:extLst>
          </p:cNvPr>
          <p:cNvSpPr/>
          <p:nvPr/>
        </p:nvSpPr>
        <p:spPr>
          <a:xfrm>
            <a:off x="335434" y="1645631"/>
            <a:ext cx="853540" cy="724138"/>
          </a:xfrm>
          <a:prstGeom prst="ellipse">
            <a:avLst/>
          </a:prstGeom>
          <a:gradFill>
            <a:gsLst>
              <a:gs pos="0">
                <a:schemeClr val="bg1"/>
              </a:gs>
              <a:gs pos="50000">
                <a:schemeClr val="bg1">
                  <a:lumMod val="95000"/>
                </a:schemeClr>
              </a:gs>
              <a:gs pos="100000">
                <a:schemeClr val="bg1">
                  <a:lumMod val="85000"/>
                </a:schemeClr>
              </a:gs>
            </a:gsLst>
          </a:gradFill>
          <a:ln w="28575">
            <a:solidFill>
              <a:srgbClr val="DF361F"/>
            </a:solidFill>
          </a:ln>
          <a:effectLst>
            <a:outerShdw blurRad="101600" dist="19050" dir="5400000" algn="ctr" rotWithShape="0">
              <a:srgbClr val="000000">
                <a:alpha val="63000"/>
              </a:srgbClr>
            </a:outerShdw>
          </a:effectLst>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600" b="1">
                <a:solidFill>
                  <a:srgbClr val="DF361F"/>
                </a:solidFill>
              </a:rPr>
              <a:t>Year 11</a:t>
            </a:r>
          </a:p>
        </p:txBody>
      </p:sp>
      <p:pic>
        <p:nvPicPr>
          <p:cNvPr id="19" name="Picture 18" descr="A logo with text overlay&#10;&#10;Description automatically generated">
            <a:extLst>
              <a:ext uri="{FF2B5EF4-FFF2-40B4-BE49-F238E27FC236}">
                <a16:creationId xmlns:a16="http://schemas.microsoft.com/office/drawing/2014/main" id="{F1F99413-AA3E-83D4-7A9E-B83EB398E460}"/>
              </a:ext>
            </a:extLst>
          </p:cNvPr>
          <p:cNvPicPr>
            <a:picLocks noChangeAspect="1"/>
          </p:cNvPicPr>
          <p:nvPr/>
        </p:nvPicPr>
        <p:blipFill>
          <a:blip r:embed="rId3"/>
          <a:stretch>
            <a:fillRect/>
          </a:stretch>
        </p:blipFill>
        <p:spPr>
          <a:xfrm>
            <a:off x="115231" y="5868536"/>
            <a:ext cx="819234" cy="845493"/>
          </a:xfrm>
          <a:prstGeom prst="rect">
            <a:avLst/>
          </a:prstGeom>
        </p:spPr>
      </p:pic>
      <p:sp>
        <p:nvSpPr>
          <p:cNvPr id="20" name="Oval 19">
            <a:extLst>
              <a:ext uri="{FF2B5EF4-FFF2-40B4-BE49-F238E27FC236}">
                <a16:creationId xmlns:a16="http://schemas.microsoft.com/office/drawing/2014/main" id="{BAF95E04-B27A-9483-9680-E3882C54D36B}"/>
              </a:ext>
            </a:extLst>
          </p:cNvPr>
          <p:cNvSpPr/>
          <p:nvPr/>
        </p:nvSpPr>
        <p:spPr>
          <a:xfrm>
            <a:off x="11049353" y="5744928"/>
            <a:ext cx="783261" cy="724138"/>
          </a:xfrm>
          <a:prstGeom prst="ellipse">
            <a:avLst/>
          </a:prstGeom>
          <a:gradFill>
            <a:gsLst>
              <a:gs pos="0">
                <a:schemeClr val="bg1"/>
              </a:gs>
              <a:gs pos="50000">
                <a:schemeClr val="bg1">
                  <a:lumMod val="95000"/>
                </a:schemeClr>
              </a:gs>
              <a:gs pos="100000">
                <a:schemeClr val="bg1">
                  <a:lumMod val="85000"/>
                </a:schemeClr>
              </a:gs>
            </a:gsLst>
          </a:gradFill>
          <a:ln w="28575">
            <a:solidFill>
              <a:srgbClr val="DF361F"/>
            </a:solidFill>
          </a:ln>
          <a:effectLst>
            <a:outerShdw blurRad="101600" dist="19050" dir="5400000" algn="ctr" rotWithShape="0">
              <a:srgbClr val="000000">
                <a:alpha val="63000"/>
              </a:srgbClr>
            </a:outerShdw>
          </a:effectLst>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600" b="1">
              <a:solidFill>
                <a:srgbClr val="DF361F"/>
              </a:solidFill>
            </a:endParaRPr>
          </a:p>
        </p:txBody>
      </p:sp>
      <p:sp>
        <p:nvSpPr>
          <p:cNvPr id="31" name="Rectangle: Rounded Corners 30">
            <a:extLst>
              <a:ext uri="{FF2B5EF4-FFF2-40B4-BE49-F238E27FC236}">
                <a16:creationId xmlns:a16="http://schemas.microsoft.com/office/drawing/2014/main" id="{98641973-90BB-7FFB-6103-0DB4C040C36F}"/>
              </a:ext>
            </a:extLst>
          </p:cNvPr>
          <p:cNvSpPr/>
          <p:nvPr/>
        </p:nvSpPr>
        <p:spPr>
          <a:xfrm>
            <a:off x="1304617" y="751003"/>
            <a:ext cx="8149625" cy="876814"/>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200" b="1" dirty="0">
                <a:solidFill>
                  <a:schemeClr val="tx1"/>
                </a:solidFill>
              </a:rPr>
              <a:t>Non-Examination Assessment Coursework </a:t>
            </a:r>
            <a:r>
              <a:rPr lang="en-GB" sz="1200" dirty="0">
                <a:solidFill>
                  <a:schemeClr val="tx1"/>
                </a:solidFill>
              </a:rPr>
              <a:t>: </a:t>
            </a:r>
            <a:r>
              <a:rPr lang="en-GB" sz="1200" dirty="0">
                <a:solidFill>
                  <a:schemeClr val="tx1"/>
                </a:solidFill>
                <a:latin typeface="Calibri Light" panose="020F0302020204030204" pitchFamily="34" charset="0"/>
                <a:cs typeface="Calibri Light" panose="020F0302020204030204" pitchFamily="34" charset="0"/>
              </a:rPr>
              <a:t>students are given the exam board criteria and have to complete coursework with discussion with their client, comparing existing designs, analysing their strengths &amp; weaknesses, designing &amp; redesigning their models, reviewing &amp; evaluating each step and design, before making their final prototype.</a:t>
            </a:r>
          </a:p>
          <a:p>
            <a:r>
              <a:rPr lang="en-GB" sz="1200" dirty="0">
                <a:solidFill>
                  <a:schemeClr val="tx1"/>
                </a:solidFill>
                <a:latin typeface="Calibri Light" panose="020F0302020204030204" pitchFamily="34" charset="0"/>
                <a:cs typeface="Calibri Light" panose="020F0302020204030204" pitchFamily="34" charset="0"/>
              </a:rPr>
              <a:t>This coursework takes 30 hours and is produced as a 25-page A3 project.</a:t>
            </a:r>
          </a:p>
        </p:txBody>
      </p:sp>
      <p:sp>
        <p:nvSpPr>
          <p:cNvPr id="33" name="Rectangle: Rounded Corners 32">
            <a:extLst>
              <a:ext uri="{FF2B5EF4-FFF2-40B4-BE49-F238E27FC236}">
                <a16:creationId xmlns:a16="http://schemas.microsoft.com/office/drawing/2014/main" id="{26744C05-926B-9709-00E4-A577EE0904E9}"/>
              </a:ext>
            </a:extLst>
          </p:cNvPr>
          <p:cNvSpPr/>
          <p:nvPr/>
        </p:nvSpPr>
        <p:spPr>
          <a:xfrm>
            <a:off x="8929798" y="797678"/>
            <a:ext cx="368488" cy="274288"/>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extBox 33">
            <a:extLst>
              <a:ext uri="{FF2B5EF4-FFF2-40B4-BE49-F238E27FC236}">
                <a16:creationId xmlns:a16="http://schemas.microsoft.com/office/drawing/2014/main" id="{D1D740A6-BE88-19F1-6E8D-62546DAB1205}"/>
              </a:ext>
            </a:extLst>
          </p:cNvPr>
          <p:cNvSpPr txBox="1"/>
          <p:nvPr/>
        </p:nvSpPr>
        <p:spPr>
          <a:xfrm>
            <a:off x="8929798" y="774578"/>
            <a:ext cx="456234" cy="307777"/>
          </a:xfrm>
          <a:prstGeom prst="rect">
            <a:avLst/>
          </a:prstGeom>
          <a:noFill/>
        </p:spPr>
        <p:txBody>
          <a:bodyPr wrap="square" rtlCol="0">
            <a:spAutoFit/>
          </a:bodyPr>
          <a:lstStyle/>
          <a:p>
            <a:r>
              <a:rPr lang="en-GB" sz="1400" b="1"/>
              <a:t>DT</a:t>
            </a:r>
          </a:p>
        </p:txBody>
      </p:sp>
      <p:grpSp>
        <p:nvGrpSpPr>
          <p:cNvPr id="39" name="Group 38">
            <a:extLst>
              <a:ext uri="{FF2B5EF4-FFF2-40B4-BE49-F238E27FC236}">
                <a16:creationId xmlns:a16="http://schemas.microsoft.com/office/drawing/2014/main" id="{0BB2EB1B-D328-530E-7F47-3B915AB2F6C9}"/>
              </a:ext>
            </a:extLst>
          </p:cNvPr>
          <p:cNvGrpSpPr/>
          <p:nvPr/>
        </p:nvGrpSpPr>
        <p:grpSpPr>
          <a:xfrm>
            <a:off x="9209314" y="2574490"/>
            <a:ext cx="2841172" cy="1138191"/>
            <a:chOff x="8794964" y="1226982"/>
            <a:chExt cx="3275464" cy="927736"/>
          </a:xfrm>
        </p:grpSpPr>
        <p:sp>
          <p:nvSpPr>
            <p:cNvPr id="30" name="Rectangle: Rounded Corners 29">
              <a:extLst>
                <a:ext uri="{FF2B5EF4-FFF2-40B4-BE49-F238E27FC236}">
                  <a16:creationId xmlns:a16="http://schemas.microsoft.com/office/drawing/2014/main" id="{B2422005-F464-F2FE-5E48-3E038BEE9B26}"/>
                </a:ext>
              </a:extLst>
            </p:cNvPr>
            <p:cNvSpPr/>
            <p:nvPr/>
          </p:nvSpPr>
          <p:spPr>
            <a:xfrm>
              <a:off x="8794964" y="1235450"/>
              <a:ext cx="3275464" cy="91926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200" b="1" dirty="0">
                  <a:solidFill>
                    <a:schemeClr val="tx1"/>
                  </a:solidFill>
                </a:rPr>
                <a:t>Revision </a:t>
              </a:r>
              <a:r>
                <a:rPr lang="en-GB" sz="1200" dirty="0">
                  <a:solidFill>
                    <a:schemeClr val="tx1"/>
                  </a:solidFill>
                </a:rPr>
                <a:t>: </a:t>
              </a:r>
              <a:r>
                <a:rPr lang="en-GB" sz="1200" dirty="0">
                  <a:solidFill>
                    <a:schemeClr val="tx1"/>
                  </a:solidFill>
                  <a:latin typeface="Calibri Light" panose="020F0302020204030204" pitchFamily="34" charset="0"/>
                  <a:cs typeface="Calibri Light" panose="020F0302020204030204" pitchFamily="34" charset="0"/>
                </a:rPr>
                <a:t>the whole course is reviewed, and areas of previous omission or confusion are focused upon.</a:t>
              </a:r>
            </a:p>
          </p:txBody>
        </p:sp>
        <p:grpSp>
          <p:nvGrpSpPr>
            <p:cNvPr id="38" name="Group 37">
              <a:extLst>
                <a:ext uri="{FF2B5EF4-FFF2-40B4-BE49-F238E27FC236}">
                  <a16:creationId xmlns:a16="http://schemas.microsoft.com/office/drawing/2014/main" id="{7F22FB4D-B95D-151F-30E7-DD8372FD7569}"/>
                </a:ext>
              </a:extLst>
            </p:cNvPr>
            <p:cNvGrpSpPr/>
            <p:nvPr/>
          </p:nvGrpSpPr>
          <p:grpSpPr>
            <a:xfrm>
              <a:off x="11493398" y="1226982"/>
              <a:ext cx="568177" cy="227063"/>
              <a:chOff x="4891419" y="817589"/>
              <a:chExt cx="568177" cy="227063"/>
            </a:xfrm>
          </p:grpSpPr>
          <p:sp>
            <p:nvSpPr>
              <p:cNvPr id="36" name="Rectangle: Rounded Corners 35">
                <a:extLst>
                  <a:ext uri="{FF2B5EF4-FFF2-40B4-BE49-F238E27FC236}">
                    <a16:creationId xmlns:a16="http://schemas.microsoft.com/office/drawing/2014/main" id="{0B0E2A22-D322-89B5-072D-4222BA481664}"/>
                  </a:ext>
                </a:extLst>
              </p:cNvPr>
              <p:cNvSpPr/>
              <p:nvPr/>
            </p:nvSpPr>
            <p:spPr>
              <a:xfrm>
                <a:off x="4891419" y="855217"/>
                <a:ext cx="448493" cy="189435"/>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Box 36">
                <a:extLst>
                  <a:ext uri="{FF2B5EF4-FFF2-40B4-BE49-F238E27FC236}">
                    <a16:creationId xmlns:a16="http://schemas.microsoft.com/office/drawing/2014/main" id="{D6EDDC0C-2AFA-02BF-0CB4-650119E4C9A7}"/>
                  </a:ext>
                </a:extLst>
              </p:cNvPr>
              <p:cNvSpPr txBox="1"/>
              <p:nvPr/>
            </p:nvSpPr>
            <p:spPr>
              <a:xfrm>
                <a:off x="4891419" y="817589"/>
                <a:ext cx="568177" cy="191677"/>
              </a:xfrm>
              <a:prstGeom prst="rect">
                <a:avLst/>
              </a:prstGeom>
              <a:noFill/>
            </p:spPr>
            <p:txBody>
              <a:bodyPr wrap="square" rtlCol="0">
                <a:spAutoFit/>
              </a:bodyPr>
              <a:lstStyle/>
              <a:p>
                <a:r>
                  <a:rPr lang="en-GB" sz="1400" b="1"/>
                  <a:t>DT</a:t>
                </a:r>
              </a:p>
            </p:txBody>
          </p:sp>
        </p:grpSp>
      </p:grpSp>
      <p:grpSp>
        <p:nvGrpSpPr>
          <p:cNvPr id="40" name="Group 39">
            <a:extLst>
              <a:ext uri="{FF2B5EF4-FFF2-40B4-BE49-F238E27FC236}">
                <a16:creationId xmlns:a16="http://schemas.microsoft.com/office/drawing/2014/main" id="{93DAB354-84D7-D662-DBF3-E0D5103A7A2D}"/>
              </a:ext>
            </a:extLst>
          </p:cNvPr>
          <p:cNvGrpSpPr/>
          <p:nvPr/>
        </p:nvGrpSpPr>
        <p:grpSpPr>
          <a:xfrm>
            <a:off x="60512" y="4205570"/>
            <a:ext cx="2915922" cy="1539333"/>
            <a:chOff x="8794964" y="1235450"/>
            <a:chExt cx="3275464" cy="919268"/>
          </a:xfrm>
        </p:grpSpPr>
        <p:sp>
          <p:nvSpPr>
            <p:cNvPr id="41" name="Rectangle: Rounded Corners 40">
              <a:extLst>
                <a:ext uri="{FF2B5EF4-FFF2-40B4-BE49-F238E27FC236}">
                  <a16:creationId xmlns:a16="http://schemas.microsoft.com/office/drawing/2014/main" id="{FDB5EBBE-8721-D9C0-C2C8-8DF6E0D0A1B4}"/>
                </a:ext>
              </a:extLst>
            </p:cNvPr>
            <p:cNvSpPr/>
            <p:nvPr/>
          </p:nvSpPr>
          <p:spPr>
            <a:xfrm>
              <a:off x="8794964" y="1235450"/>
              <a:ext cx="3275464" cy="91926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200">
                <a:solidFill>
                  <a:schemeClr val="tx1"/>
                </a:solidFill>
              </a:endParaRPr>
            </a:p>
          </p:txBody>
        </p:sp>
        <p:grpSp>
          <p:nvGrpSpPr>
            <p:cNvPr id="42" name="Group 41">
              <a:extLst>
                <a:ext uri="{FF2B5EF4-FFF2-40B4-BE49-F238E27FC236}">
                  <a16:creationId xmlns:a16="http://schemas.microsoft.com/office/drawing/2014/main" id="{2370DC50-480F-FAA9-D759-21C158933E7B}"/>
                </a:ext>
              </a:extLst>
            </p:cNvPr>
            <p:cNvGrpSpPr/>
            <p:nvPr/>
          </p:nvGrpSpPr>
          <p:grpSpPr>
            <a:xfrm>
              <a:off x="11493398" y="1238094"/>
              <a:ext cx="568177" cy="191677"/>
              <a:chOff x="4891419" y="828701"/>
              <a:chExt cx="568177" cy="191677"/>
            </a:xfrm>
          </p:grpSpPr>
          <p:sp>
            <p:nvSpPr>
              <p:cNvPr id="43" name="Rectangle: Rounded Corners 42">
                <a:extLst>
                  <a:ext uri="{FF2B5EF4-FFF2-40B4-BE49-F238E27FC236}">
                    <a16:creationId xmlns:a16="http://schemas.microsoft.com/office/drawing/2014/main" id="{7D0A2814-1FC1-83CE-7B02-94E58B1916E7}"/>
                  </a:ext>
                </a:extLst>
              </p:cNvPr>
              <p:cNvSpPr/>
              <p:nvPr/>
            </p:nvSpPr>
            <p:spPr>
              <a:xfrm>
                <a:off x="4891419" y="855217"/>
                <a:ext cx="448493" cy="117976"/>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TextBox 43">
                <a:extLst>
                  <a:ext uri="{FF2B5EF4-FFF2-40B4-BE49-F238E27FC236}">
                    <a16:creationId xmlns:a16="http://schemas.microsoft.com/office/drawing/2014/main" id="{6644188A-8ACE-C1F3-85BA-D8363BD4355D}"/>
                  </a:ext>
                </a:extLst>
              </p:cNvPr>
              <p:cNvSpPr txBox="1"/>
              <p:nvPr/>
            </p:nvSpPr>
            <p:spPr>
              <a:xfrm>
                <a:off x="4891419" y="828701"/>
                <a:ext cx="568177" cy="191677"/>
              </a:xfrm>
              <a:prstGeom prst="rect">
                <a:avLst/>
              </a:prstGeom>
              <a:noFill/>
            </p:spPr>
            <p:txBody>
              <a:bodyPr wrap="square" rtlCol="0">
                <a:spAutoFit/>
              </a:bodyPr>
              <a:lstStyle/>
              <a:p>
                <a:r>
                  <a:rPr lang="en-GB" sz="1400" b="1"/>
                  <a:t>DT</a:t>
                </a:r>
              </a:p>
            </p:txBody>
          </p:sp>
        </p:grpSp>
      </p:grpSp>
      <p:sp>
        <p:nvSpPr>
          <p:cNvPr id="22" name="Rectangle: Rounded Corners 21">
            <a:extLst>
              <a:ext uri="{FF2B5EF4-FFF2-40B4-BE49-F238E27FC236}">
                <a16:creationId xmlns:a16="http://schemas.microsoft.com/office/drawing/2014/main" id="{710EF14B-74F1-00DF-BAB1-751798CEB430}"/>
              </a:ext>
            </a:extLst>
          </p:cNvPr>
          <p:cNvSpPr/>
          <p:nvPr/>
        </p:nvSpPr>
        <p:spPr>
          <a:xfrm>
            <a:off x="2862008" y="2717279"/>
            <a:ext cx="4851484" cy="876814"/>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200" b="1" dirty="0">
                <a:solidFill>
                  <a:schemeClr val="tx1"/>
                </a:solidFill>
              </a:rPr>
              <a:t>Exam Question Revision </a:t>
            </a:r>
            <a:r>
              <a:rPr lang="en-GB" sz="1200" dirty="0">
                <a:solidFill>
                  <a:schemeClr val="tx1"/>
                </a:solidFill>
              </a:rPr>
              <a:t>: </a:t>
            </a:r>
            <a:r>
              <a:rPr lang="en-GB" sz="1200" dirty="0">
                <a:solidFill>
                  <a:schemeClr val="tx1"/>
                </a:solidFill>
                <a:latin typeface="Calibri Light" panose="020F0302020204030204" pitchFamily="34" charset="0"/>
                <a:cs typeface="Calibri Light" panose="020F0302020204030204" pitchFamily="34" charset="0"/>
              </a:rPr>
              <a:t>the focus is put upon previous exam questions and the structure of response for questions requiring extended written answers. Following  PEEL approach.</a:t>
            </a:r>
          </a:p>
        </p:txBody>
      </p:sp>
      <p:sp>
        <p:nvSpPr>
          <p:cNvPr id="23" name="Rectangle: Rounded Corners 22">
            <a:extLst>
              <a:ext uri="{FF2B5EF4-FFF2-40B4-BE49-F238E27FC236}">
                <a16:creationId xmlns:a16="http://schemas.microsoft.com/office/drawing/2014/main" id="{2C8FB2CE-C7DE-9044-52C7-74B76BF416CA}"/>
              </a:ext>
            </a:extLst>
          </p:cNvPr>
          <p:cNvSpPr/>
          <p:nvPr/>
        </p:nvSpPr>
        <p:spPr>
          <a:xfrm>
            <a:off x="7265802" y="2742700"/>
            <a:ext cx="368488" cy="274288"/>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B0783E61-CD40-235C-7DF4-8E55F618470F}"/>
              </a:ext>
            </a:extLst>
          </p:cNvPr>
          <p:cNvSpPr txBox="1"/>
          <p:nvPr/>
        </p:nvSpPr>
        <p:spPr>
          <a:xfrm>
            <a:off x="7223933" y="2726306"/>
            <a:ext cx="456234" cy="307777"/>
          </a:xfrm>
          <a:prstGeom prst="rect">
            <a:avLst/>
          </a:prstGeom>
          <a:noFill/>
        </p:spPr>
        <p:txBody>
          <a:bodyPr wrap="square" rtlCol="0">
            <a:spAutoFit/>
          </a:bodyPr>
          <a:lstStyle/>
          <a:p>
            <a:r>
              <a:rPr lang="en-GB" sz="1400" b="1"/>
              <a:t>DT</a:t>
            </a:r>
          </a:p>
        </p:txBody>
      </p:sp>
      <p:pic>
        <p:nvPicPr>
          <p:cNvPr id="28" name="Picture 27">
            <a:extLst>
              <a:ext uri="{FF2B5EF4-FFF2-40B4-BE49-F238E27FC236}">
                <a16:creationId xmlns:a16="http://schemas.microsoft.com/office/drawing/2014/main" id="{18789AD7-33B2-3A8D-B11E-8A58E3CCF02B}"/>
              </a:ext>
            </a:extLst>
          </p:cNvPr>
          <p:cNvPicPr>
            <a:picLocks noChangeAspect="1"/>
          </p:cNvPicPr>
          <p:nvPr/>
        </p:nvPicPr>
        <p:blipFill rotWithShape="1">
          <a:blip r:embed="rId4"/>
          <a:srcRect l="17426" t="3729" r="12229" b="3914"/>
          <a:stretch/>
        </p:blipFill>
        <p:spPr>
          <a:xfrm>
            <a:off x="10914797" y="3801079"/>
            <a:ext cx="1157995" cy="851393"/>
          </a:xfrm>
          <a:prstGeom prst="rect">
            <a:avLst/>
          </a:prstGeom>
        </p:spPr>
      </p:pic>
      <p:pic>
        <p:nvPicPr>
          <p:cNvPr id="32" name="Picture 31">
            <a:extLst>
              <a:ext uri="{FF2B5EF4-FFF2-40B4-BE49-F238E27FC236}">
                <a16:creationId xmlns:a16="http://schemas.microsoft.com/office/drawing/2014/main" id="{F567462C-8AB3-AD4A-F633-9AC2EC5856A8}"/>
              </a:ext>
            </a:extLst>
          </p:cNvPr>
          <p:cNvPicPr>
            <a:picLocks noChangeAspect="1"/>
          </p:cNvPicPr>
          <p:nvPr/>
        </p:nvPicPr>
        <p:blipFill rotWithShape="1">
          <a:blip r:embed="rId5"/>
          <a:srcRect l="17877" t="29371" r="51351" b="29372"/>
          <a:stretch/>
        </p:blipFill>
        <p:spPr>
          <a:xfrm>
            <a:off x="10685492" y="4711025"/>
            <a:ext cx="1176618" cy="886938"/>
          </a:xfrm>
          <a:prstGeom prst="rect">
            <a:avLst/>
          </a:prstGeom>
        </p:spPr>
      </p:pic>
      <p:pic>
        <p:nvPicPr>
          <p:cNvPr id="35" name="Picture 34">
            <a:extLst>
              <a:ext uri="{FF2B5EF4-FFF2-40B4-BE49-F238E27FC236}">
                <a16:creationId xmlns:a16="http://schemas.microsoft.com/office/drawing/2014/main" id="{8C71EAF9-866B-EDA1-4202-632EC9DE72AB}"/>
              </a:ext>
            </a:extLst>
          </p:cNvPr>
          <p:cNvPicPr>
            <a:picLocks noChangeAspect="1"/>
          </p:cNvPicPr>
          <p:nvPr/>
        </p:nvPicPr>
        <p:blipFill>
          <a:blip r:embed="rId6"/>
          <a:stretch>
            <a:fillRect/>
          </a:stretch>
        </p:blipFill>
        <p:spPr>
          <a:xfrm rot="20841816">
            <a:off x="551039" y="2395289"/>
            <a:ext cx="1164849" cy="1645580"/>
          </a:xfrm>
          <a:prstGeom prst="rect">
            <a:avLst/>
          </a:prstGeom>
        </p:spPr>
      </p:pic>
      <p:pic>
        <p:nvPicPr>
          <p:cNvPr id="45" name="Picture 44">
            <a:extLst>
              <a:ext uri="{FF2B5EF4-FFF2-40B4-BE49-F238E27FC236}">
                <a16:creationId xmlns:a16="http://schemas.microsoft.com/office/drawing/2014/main" id="{374123C7-7140-E472-AE14-5089E4A21310}"/>
              </a:ext>
            </a:extLst>
          </p:cNvPr>
          <p:cNvPicPr>
            <a:picLocks noChangeAspect="1"/>
          </p:cNvPicPr>
          <p:nvPr/>
        </p:nvPicPr>
        <p:blipFill>
          <a:blip r:embed="rId7"/>
          <a:stretch>
            <a:fillRect/>
          </a:stretch>
        </p:blipFill>
        <p:spPr>
          <a:xfrm rot="649416">
            <a:off x="1549089" y="2538847"/>
            <a:ext cx="1235865" cy="855951"/>
          </a:xfrm>
          <a:prstGeom prst="rect">
            <a:avLst/>
          </a:prstGeom>
        </p:spPr>
      </p:pic>
      <p:pic>
        <p:nvPicPr>
          <p:cNvPr id="46" name="Picture 45">
            <a:extLst>
              <a:ext uri="{FF2B5EF4-FFF2-40B4-BE49-F238E27FC236}">
                <a16:creationId xmlns:a16="http://schemas.microsoft.com/office/drawing/2014/main" id="{CD0C26CD-5E59-D35D-AA91-D608B8EEB78D}"/>
              </a:ext>
            </a:extLst>
          </p:cNvPr>
          <p:cNvPicPr>
            <a:picLocks noChangeAspect="1"/>
          </p:cNvPicPr>
          <p:nvPr/>
        </p:nvPicPr>
        <p:blipFill>
          <a:blip r:embed="rId8"/>
          <a:stretch>
            <a:fillRect/>
          </a:stretch>
        </p:blipFill>
        <p:spPr>
          <a:xfrm rot="21081076">
            <a:off x="8797410" y="3832979"/>
            <a:ext cx="1863691" cy="1395969"/>
          </a:xfrm>
          <a:prstGeom prst="rect">
            <a:avLst/>
          </a:prstGeom>
        </p:spPr>
      </p:pic>
    </p:spTree>
    <p:extLst>
      <p:ext uri="{BB962C8B-B14F-4D97-AF65-F5344CB8AC3E}">
        <p14:creationId xmlns:p14="http://schemas.microsoft.com/office/powerpoint/2010/main" val="32555377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2FD5E81-1717-2E9F-4B4B-4527F2A3EF58}"/>
              </a:ext>
            </a:extLst>
          </p:cNvPr>
          <p:cNvSpPr txBox="1">
            <a:spLocks/>
          </p:cNvSpPr>
          <p:nvPr/>
        </p:nvSpPr>
        <p:spPr>
          <a:xfrm>
            <a:off x="1730567" y="225787"/>
            <a:ext cx="8778209" cy="739056"/>
          </a:xfrm>
          <a:prstGeom prst="rect">
            <a:avLst/>
          </a:prstGeom>
        </p:spPr>
        <p:txBody>
          <a:bodyPr vert="horz" lIns="91440" tIns="45720" rIns="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a:solidFill>
                  <a:srgbClr val="CC3399"/>
                </a:solidFill>
                <a:latin typeface="Segoe UI Black"/>
                <a:ea typeface="Segoe UI Black"/>
              </a:rPr>
              <a:t>Food- </a:t>
            </a:r>
            <a:r>
              <a:rPr lang="en-US" sz="2800">
                <a:latin typeface="Segoe UI Black"/>
                <a:ea typeface="Segoe UI Black"/>
              </a:rPr>
              <a:t>Learning Journey – Year 10</a:t>
            </a:r>
            <a:endParaRPr lang="en-US" sz="2800">
              <a:latin typeface="Segoe UI Black" panose="020B0A02040204020203" pitchFamily="34" charset="0"/>
              <a:ea typeface="Segoe UI Black" panose="020B0A02040204020203" pitchFamily="34" charset="0"/>
            </a:endParaRPr>
          </a:p>
        </p:txBody>
      </p:sp>
      <p:grpSp>
        <p:nvGrpSpPr>
          <p:cNvPr id="5" name="Group 4">
            <a:extLst>
              <a:ext uri="{FF2B5EF4-FFF2-40B4-BE49-F238E27FC236}">
                <a16:creationId xmlns:a16="http://schemas.microsoft.com/office/drawing/2014/main" id="{6FA01C2E-636B-FC54-CB71-4FF74FC670E3}"/>
              </a:ext>
            </a:extLst>
          </p:cNvPr>
          <p:cNvGrpSpPr/>
          <p:nvPr/>
        </p:nvGrpSpPr>
        <p:grpSpPr>
          <a:xfrm>
            <a:off x="1555848" y="2014925"/>
            <a:ext cx="9130352" cy="4092072"/>
            <a:chOff x="2249359" y="2305589"/>
            <a:chExt cx="7728733" cy="2834645"/>
          </a:xfrm>
        </p:grpSpPr>
        <p:grpSp>
          <p:nvGrpSpPr>
            <p:cNvPr id="6" name="Group 5">
              <a:extLst>
                <a:ext uri="{FF2B5EF4-FFF2-40B4-BE49-F238E27FC236}">
                  <a16:creationId xmlns:a16="http://schemas.microsoft.com/office/drawing/2014/main" id="{96A9EAFA-9E51-B751-0992-FB8161537BB1}"/>
                </a:ext>
              </a:extLst>
            </p:cNvPr>
            <p:cNvGrpSpPr/>
            <p:nvPr/>
          </p:nvGrpSpPr>
          <p:grpSpPr>
            <a:xfrm>
              <a:off x="2249359" y="2305589"/>
              <a:ext cx="7728733" cy="2834645"/>
              <a:chOff x="1475820" y="2305589"/>
              <a:chExt cx="7728733" cy="2834645"/>
            </a:xfrm>
          </p:grpSpPr>
          <p:sp>
            <p:nvSpPr>
              <p:cNvPr id="13" name="Arc 12">
                <a:extLst>
                  <a:ext uri="{FF2B5EF4-FFF2-40B4-BE49-F238E27FC236}">
                    <a16:creationId xmlns:a16="http://schemas.microsoft.com/office/drawing/2014/main" id="{57C8E1CE-0344-0F5F-8CC3-BF338A774D2A}"/>
                  </a:ext>
                </a:extLst>
              </p:cNvPr>
              <p:cNvSpPr/>
              <p:nvPr/>
            </p:nvSpPr>
            <p:spPr>
              <a:xfrm>
                <a:off x="6186325" y="2305594"/>
                <a:ext cx="1417320" cy="1417320"/>
              </a:xfrm>
              <a:prstGeom prst="arc">
                <a:avLst>
                  <a:gd name="adj1" fmla="val 16211550"/>
                  <a:gd name="adj2" fmla="val 5391112"/>
                </a:avLst>
              </a:prstGeom>
              <a:ln w="635000">
                <a:solidFill>
                  <a:schemeClr val="bg2">
                    <a:lumMod val="25000"/>
                  </a:schemeClr>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4" name="Arc 13">
                <a:extLst>
                  <a:ext uri="{FF2B5EF4-FFF2-40B4-BE49-F238E27FC236}">
                    <a16:creationId xmlns:a16="http://schemas.microsoft.com/office/drawing/2014/main" id="{225F8FB0-369B-DF87-FA48-D63044DDE73F}"/>
                  </a:ext>
                </a:extLst>
              </p:cNvPr>
              <p:cNvSpPr/>
              <p:nvPr/>
            </p:nvSpPr>
            <p:spPr>
              <a:xfrm rot="10800000">
                <a:off x="3011873" y="3722914"/>
                <a:ext cx="1417320" cy="1417320"/>
              </a:xfrm>
              <a:prstGeom prst="arc">
                <a:avLst>
                  <a:gd name="adj1" fmla="val 16211550"/>
                  <a:gd name="adj2" fmla="val 5391112"/>
                </a:avLst>
              </a:prstGeom>
              <a:ln w="635000">
                <a:solidFill>
                  <a:schemeClr val="bg2">
                    <a:lumMod val="25000"/>
                  </a:schemeClr>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cxnSp>
            <p:nvCxnSpPr>
              <p:cNvPr id="15" name="Straight Connector 14">
                <a:extLst>
                  <a:ext uri="{FF2B5EF4-FFF2-40B4-BE49-F238E27FC236}">
                    <a16:creationId xmlns:a16="http://schemas.microsoft.com/office/drawing/2014/main" id="{8510C9BA-3C72-66D2-867B-A3619EC48331}"/>
                  </a:ext>
                </a:extLst>
              </p:cNvPr>
              <p:cNvCxnSpPr>
                <a:cxnSpLocks/>
              </p:cNvCxnSpPr>
              <p:nvPr/>
            </p:nvCxnSpPr>
            <p:spPr>
              <a:xfrm flipV="1">
                <a:off x="3685084" y="3722912"/>
                <a:ext cx="3245350" cy="4"/>
              </a:xfrm>
              <a:prstGeom prst="line">
                <a:avLst/>
              </a:prstGeom>
              <a:ln w="6350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1CD4375-E177-3502-7483-312E8C03F3AC}"/>
                  </a:ext>
                </a:extLst>
              </p:cNvPr>
              <p:cNvCxnSpPr>
                <a:cxnSpLocks/>
                <a:stCxn id="14" idx="0"/>
              </p:cNvCxnSpPr>
              <p:nvPr/>
            </p:nvCxnSpPr>
            <p:spPr>
              <a:xfrm>
                <a:off x="3718153" y="5140230"/>
                <a:ext cx="5486400" cy="0"/>
              </a:xfrm>
              <a:prstGeom prst="line">
                <a:avLst/>
              </a:prstGeom>
              <a:ln w="635000" cap="rnd">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679490E-5756-C062-D85A-152114200814}"/>
                  </a:ext>
                </a:extLst>
              </p:cNvPr>
              <p:cNvCxnSpPr/>
              <p:nvPr/>
            </p:nvCxnSpPr>
            <p:spPr>
              <a:xfrm>
                <a:off x="1475820" y="2305589"/>
                <a:ext cx="5486400" cy="4"/>
              </a:xfrm>
              <a:prstGeom prst="line">
                <a:avLst/>
              </a:prstGeom>
              <a:ln w="635000" cap="rnd">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7B59A959-DE9B-9790-E796-48EA248C3AFC}"/>
                </a:ext>
              </a:extLst>
            </p:cNvPr>
            <p:cNvGrpSpPr/>
            <p:nvPr/>
          </p:nvGrpSpPr>
          <p:grpSpPr>
            <a:xfrm>
              <a:off x="2249359" y="2305589"/>
              <a:ext cx="7646957" cy="2834645"/>
              <a:chOff x="1475820" y="2305589"/>
              <a:chExt cx="7646957" cy="2834645"/>
            </a:xfrm>
          </p:grpSpPr>
          <p:sp>
            <p:nvSpPr>
              <p:cNvPr id="8" name="Arc 7">
                <a:extLst>
                  <a:ext uri="{FF2B5EF4-FFF2-40B4-BE49-F238E27FC236}">
                    <a16:creationId xmlns:a16="http://schemas.microsoft.com/office/drawing/2014/main" id="{E90CF955-351C-7F34-21BC-90994951C63C}"/>
                  </a:ext>
                </a:extLst>
              </p:cNvPr>
              <p:cNvSpPr/>
              <p:nvPr/>
            </p:nvSpPr>
            <p:spPr>
              <a:xfrm>
                <a:off x="6186325" y="2305594"/>
                <a:ext cx="1417320" cy="1417320"/>
              </a:xfrm>
              <a:prstGeom prst="arc">
                <a:avLst>
                  <a:gd name="adj1" fmla="val 16211550"/>
                  <a:gd name="adj2" fmla="val 5391112"/>
                </a:avLst>
              </a:prstGeom>
              <a:ln w="47625">
                <a:solidFill>
                  <a:schemeClr val="bg1"/>
                </a:solidFill>
                <a:prstDash val="dash"/>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9" name="Arc 8">
                <a:extLst>
                  <a:ext uri="{FF2B5EF4-FFF2-40B4-BE49-F238E27FC236}">
                    <a16:creationId xmlns:a16="http://schemas.microsoft.com/office/drawing/2014/main" id="{0CC7AEB4-3DC1-BF90-7C33-D7D798BAD805}"/>
                  </a:ext>
                </a:extLst>
              </p:cNvPr>
              <p:cNvSpPr/>
              <p:nvPr/>
            </p:nvSpPr>
            <p:spPr>
              <a:xfrm rot="10800000">
                <a:off x="2930098" y="3722914"/>
                <a:ext cx="1417320" cy="1417320"/>
              </a:xfrm>
              <a:prstGeom prst="arc">
                <a:avLst>
                  <a:gd name="adj1" fmla="val 16211550"/>
                  <a:gd name="adj2" fmla="val 5391112"/>
                </a:avLst>
              </a:prstGeom>
              <a:ln w="47625">
                <a:solidFill>
                  <a:schemeClr val="bg1"/>
                </a:solidFill>
                <a:prstDash val="dash"/>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cxnSp>
            <p:nvCxnSpPr>
              <p:cNvPr id="10" name="Straight Connector 9">
                <a:extLst>
                  <a:ext uri="{FF2B5EF4-FFF2-40B4-BE49-F238E27FC236}">
                    <a16:creationId xmlns:a16="http://schemas.microsoft.com/office/drawing/2014/main" id="{C9D66465-B305-1761-B5AD-EC1E419D9B94}"/>
                  </a:ext>
                </a:extLst>
              </p:cNvPr>
              <p:cNvCxnSpPr>
                <a:cxnSpLocks/>
                <a:endCxn id="8" idx="2"/>
              </p:cNvCxnSpPr>
              <p:nvPr/>
            </p:nvCxnSpPr>
            <p:spPr>
              <a:xfrm flipV="1">
                <a:off x="3685084" y="3722912"/>
                <a:ext cx="3211733" cy="7"/>
              </a:xfrm>
              <a:prstGeom prst="line">
                <a:avLst/>
              </a:prstGeom>
              <a:ln w="4762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5B963BE-15FD-BC49-ECE5-329FB192CCBF}"/>
                  </a:ext>
                </a:extLst>
              </p:cNvPr>
              <p:cNvCxnSpPr>
                <a:cxnSpLocks/>
                <a:stCxn id="14" idx="0"/>
              </p:cNvCxnSpPr>
              <p:nvPr/>
            </p:nvCxnSpPr>
            <p:spPr>
              <a:xfrm>
                <a:off x="3718153" y="5140230"/>
                <a:ext cx="5404624" cy="0"/>
              </a:xfrm>
              <a:prstGeom prst="line">
                <a:avLst/>
              </a:prstGeom>
              <a:ln w="4762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8BDCD59-8E2E-2A28-FA68-EA3543997D51}"/>
                  </a:ext>
                </a:extLst>
              </p:cNvPr>
              <p:cNvCxnSpPr>
                <a:cxnSpLocks/>
              </p:cNvCxnSpPr>
              <p:nvPr/>
            </p:nvCxnSpPr>
            <p:spPr>
              <a:xfrm>
                <a:off x="1475820" y="2305589"/>
                <a:ext cx="5306914" cy="0"/>
              </a:xfrm>
              <a:prstGeom prst="line">
                <a:avLst/>
              </a:prstGeom>
              <a:ln w="47625">
                <a:solidFill>
                  <a:schemeClr val="bg1"/>
                </a:solidFill>
                <a:prstDash val="dash"/>
              </a:ln>
            </p:spPr>
            <p:style>
              <a:lnRef idx="1">
                <a:schemeClr val="accent1"/>
              </a:lnRef>
              <a:fillRef idx="0">
                <a:schemeClr val="accent1"/>
              </a:fillRef>
              <a:effectRef idx="0">
                <a:schemeClr val="accent1"/>
              </a:effectRef>
              <a:fontRef idx="minor">
                <a:schemeClr val="tx1"/>
              </a:fontRef>
            </p:style>
          </p:cxnSp>
        </p:grpSp>
      </p:grpSp>
      <p:sp>
        <p:nvSpPr>
          <p:cNvPr id="18" name="Oval 17">
            <a:extLst>
              <a:ext uri="{FF2B5EF4-FFF2-40B4-BE49-F238E27FC236}">
                <a16:creationId xmlns:a16="http://schemas.microsoft.com/office/drawing/2014/main" id="{3B6D78DF-C51C-C349-E33C-6B6BEBF58DD7}"/>
              </a:ext>
            </a:extLst>
          </p:cNvPr>
          <p:cNvSpPr/>
          <p:nvPr/>
        </p:nvSpPr>
        <p:spPr>
          <a:xfrm>
            <a:off x="335434" y="1645631"/>
            <a:ext cx="853540" cy="724138"/>
          </a:xfrm>
          <a:prstGeom prst="ellipse">
            <a:avLst/>
          </a:prstGeom>
          <a:gradFill>
            <a:gsLst>
              <a:gs pos="0">
                <a:schemeClr val="bg1"/>
              </a:gs>
              <a:gs pos="50000">
                <a:schemeClr val="bg1">
                  <a:lumMod val="95000"/>
                </a:schemeClr>
              </a:gs>
              <a:gs pos="100000">
                <a:schemeClr val="bg1">
                  <a:lumMod val="85000"/>
                </a:schemeClr>
              </a:gs>
            </a:gsLst>
          </a:gradFill>
          <a:ln w="28575">
            <a:solidFill>
              <a:srgbClr val="DF361F"/>
            </a:solidFill>
          </a:ln>
          <a:effectLst>
            <a:outerShdw blurRad="101600" dist="19050" dir="5400000" algn="ctr" rotWithShape="0">
              <a:srgbClr val="000000">
                <a:alpha val="63000"/>
              </a:srgbClr>
            </a:outerShdw>
          </a:effectLst>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600" b="1">
                <a:solidFill>
                  <a:srgbClr val="DF361F"/>
                </a:solidFill>
              </a:rPr>
              <a:t>Year 10</a:t>
            </a:r>
          </a:p>
        </p:txBody>
      </p:sp>
      <p:pic>
        <p:nvPicPr>
          <p:cNvPr id="19" name="Picture 18" descr="A logo with text overlay&#10;&#10;Description automatically generated">
            <a:extLst>
              <a:ext uri="{FF2B5EF4-FFF2-40B4-BE49-F238E27FC236}">
                <a16:creationId xmlns:a16="http://schemas.microsoft.com/office/drawing/2014/main" id="{F1F99413-AA3E-83D4-7A9E-B83EB398E460}"/>
              </a:ext>
            </a:extLst>
          </p:cNvPr>
          <p:cNvPicPr>
            <a:picLocks noChangeAspect="1"/>
          </p:cNvPicPr>
          <p:nvPr/>
        </p:nvPicPr>
        <p:blipFill>
          <a:blip r:embed="rId2"/>
          <a:stretch>
            <a:fillRect/>
          </a:stretch>
        </p:blipFill>
        <p:spPr>
          <a:xfrm>
            <a:off x="115231" y="5868536"/>
            <a:ext cx="819234" cy="845493"/>
          </a:xfrm>
          <a:prstGeom prst="rect">
            <a:avLst/>
          </a:prstGeom>
        </p:spPr>
      </p:pic>
      <p:sp>
        <p:nvSpPr>
          <p:cNvPr id="20" name="Oval 19">
            <a:extLst>
              <a:ext uri="{FF2B5EF4-FFF2-40B4-BE49-F238E27FC236}">
                <a16:creationId xmlns:a16="http://schemas.microsoft.com/office/drawing/2014/main" id="{BAF95E04-B27A-9483-9680-E3882C54D36B}"/>
              </a:ext>
            </a:extLst>
          </p:cNvPr>
          <p:cNvSpPr/>
          <p:nvPr/>
        </p:nvSpPr>
        <p:spPr>
          <a:xfrm>
            <a:off x="11049353" y="5744928"/>
            <a:ext cx="783261" cy="724138"/>
          </a:xfrm>
          <a:prstGeom prst="ellipse">
            <a:avLst/>
          </a:prstGeom>
          <a:gradFill>
            <a:gsLst>
              <a:gs pos="0">
                <a:schemeClr val="bg1"/>
              </a:gs>
              <a:gs pos="50000">
                <a:schemeClr val="bg1">
                  <a:lumMod val="95000"/>
                </a:schemeClr>
              </a:gs>
              <a:gs pos="100000">
                <a:schemeClr val="bg1">
                  <a:lumMod val="85000"/>
                </a:schemeClr>
              </a:gs>
            </a:gsLst>
          </a:gradFill>
          <a:ln w="28575">
            <a:solidFill>
              <a:srgbClr val="DF361F"/>
            </a:solidFill>
          </a:ln>
          <a:effectLst>
            <a:outerShdw blurRad="101600" dist="19050" dir="5400000" algn="ctr" rotWithShape="0">
              <a:srgbClr val="000000">
                <a:alpha val="63000"/>
              </a:srgbClr>
            </a:outerShdw>
          </a:effectLst>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600" b="1">
                <a:solidFill>
                  <a:srgbClr val="DF361F"/>
                </a:solidFill>
              </a:rPr>
              <a:t>Year 11</a:t>
            </a:r>
          </a:p>
        </p:txBody>
      </p:sp>
      <p:sp>
        <p:nvSpPr>
          <p:cNvPr id="31" name="Rectangle: Rounded Corners 30">
            <a:extLst>
              <a:ext uri="{FF2B5EF4-FFF2-40B4-BE49-F238E27FC236}">
                <a16:creationId xmlns:a16="http://schemas.microsoft.com/office/drawing/2014/main" id="{98641973-90BB-7FFB-6103-0DB4C040C36F}"/>
              </a:ext>
            </a:extLst>
          </p:cNvPr>
          <p:cNvSpPr/>
          <p:nvPr/>
        </p:nvSpPr>
        <p:spPr>
          <a:xfrm>
            <a:off x="7120610" y="751528"/>
            <a:ext cx="4924455" cy="825893"/>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50" b="1" dirty="0">
                <a:solidFill>
                  <a:schemeClr val="tx1"/>
                </a:solidFill>
              </a:rPr>
              <a:t>Milk, Yoghurt &amp; Cheese: </a:t>
            </a:r>
            <a:r>
              <a:rPr lang="en-US" sz="1050" dirty="0">
                <a:solidFill>
                  <a:schemeClr val="tx1"/>
                </a:solidFill>
                <a:latin typeface="Calibri Light" panose="020F0302020204030204" pitchFamily="34" charset="0"/>
                <a:cs typeface="Calibri Light" panose="020F0302020204030204" pitchFamily="34" charset="0"/>
              </a:rPr>
              <a:t>How provenance is affected by climate, soil conditions and processes.  Consider food miles and local produce.  Consumer choice and how provenance impacts this.  How does the rearing of animals effect the quality of the commodity and the process.  What alternatives there are and the impact upon the diet.  Consider macronutrients and micronutrients.</a:t>
            </a:r>
            <a:endParaRPr lang="en-GB" sz="1050" dirty="0">
              <a:solidFill>
                <a:schemeClr val="tx1"/>
              </a:solidFill>
              <a:latin typeface="Calibri Light" panose="020F0302020204030204" pitchFamily="34" charset="0"/>
              <a:cs typeface="Calibri Light" panose="020F0302020204030204" pitchFamily="34" charset="0"/>
            </a:endParaRPr>
          </a:p>
        </p:txBody>
      </p:sp>
      <p:sp>
        <p:nvSpPr>
          <p:cNvPr id="46" name="Rectangle: Rounded Corners 45">
            <a:extLst>
              <a:ext uri="{FF2B5EF4-FFF2-40B4-BE49-F238E27FC236}">
                <a16:creationId xmlns:a16="http://schemas.microsoft.com/office/drawing/2014/main" id="{967E8BD1-76A7-17CE-231B-8F605826096F}"/>
              </a:ext>
            </a:extLst>
          </p:cNvPr>
          <p:cNvSpPr/>
          <p:nvPr/>
        </p:nvSpPr>
        <p:spPr>
          <a:xfrm>
            <a:off x="335434" y="681245"/>
            <a:ext cx="4735957" cy="927822"/>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50" b="1" dirty="0">
                <a:solidFill>
                  <a:schemeClr val="tx1"/>
                </a:solidFill>
              </a:rPr>
              <a:t>Fruit and Vegetables: </a:t>
            </a:r>
            <a:r>
              <a:rPr lang="en-US" sz="1050" dirty="0">
                <a:solidFill>
                  <a:schemeClr val="tx1"/>
                </a:solidFill>
                <a:latin typeface="Calibri Light" panose="020F0302020204030204" pitchFamily="34" charset="0"/>
                <a:cs typeface="Calibri Light" panose="020F0302020204030204" pitchFamily="34" charset="0"/>
              </a:rPr>
              <a:t>How and where fruit &amp; vegetables are grown and differences.  Difference between organic and non-organic &amp; how pesticides and herbicides affect health.  Preservation of fruit and vegetables, </a:t>
            </a:r>
            <a:r>
              <a:rPr lang="en-US" sz="1050" b="1" dirty="0">
                <a:solidFill>
                  <a:schemeClr val="tx1"/>
                </a:solidFill>
                <a:latin typeface="Calibri Light" panose="020F0302020204030204" pitchFamily="34" charset="0"/>
                <a:cs typeface="Calibri Light" panose="020F0302020204030204" pitchFamily="34" charset="0"/>
              </a:rPr>
              <a:t> </a:t>
            </a:r>
            <a:r>
              <a:rPr lang="en-US" sz="1050" dirty="0">
                <a:solidFill>
                  <a:schemeClr val="tx1"/>
                </a:solidFill>
                <a:latin typeface="Calibri Light" panose="020F0302020204030204" pitchFamily="34" charset="0"/>
                <a:cs typeface="Calibri Light" panose="020F0302020204030204" pitchFamily="34" charset="0"/>
              </a:rPr>
              <a:t>differences between two dietary fibers.  Introduction of principles of NEA. </a:t>
            </a:r>
            <a:endParaRPr lang="en-GB" sz="1050" dirty="0">
              <a:solidFill>
                <a:schemeClr val="tx1"/>
              </a:solidFill>
              <a:latin typeface="Calibri Light" panose="020F0302020204030204" pitchFamily="34" charset="0"/>
              <a:cs typeface="Calibri Light" panose="020F0302020204030204" pitchFamily="34" charset="0"/>
            </a:endParaRPr>
          </a:p>
        </p:txBody>
      </p:sp>
      <p:sp>
        <p:nvSpPr>
          <p:cNvPr id="50" name="Rectangle: Rounded Corners 49">
            <a:extLst>
              <a:ext uri="{FF2B5EF4-FFF2-40B4-BE49-F238E27FC236}">
                <a16:creationId xmlns:a16="http://schemas.microsoft.com/office/drawing/2014/main" id="{C0A35DC2-F640-8060-AE3C-8F0795E39F20}"/>
              </a:ext>
            </a:extLst>
          </p:cNvPr>
          <p:cNvSpPr/>
          <p:nvPr/>
        </p:nvSpPr>
        <p:spPr>
          <a:xfrm>
            <a:off x="3102414" y="2480042"/>
            <a:ext cx="5082798" cy="1175024"/>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50" b="1" dirty="0">
                <a:solidFill>
                  <a:schemeClr val="tx1"/>
                </a:solidFill>
              </a:rPr>
              <a:t>Cereals: </a:t>
            </a:r>
            <a:r>
              <a:rPr lang="en-US" sz="1050" dirty="0">
                <a:solidFill>
                  <a:schemeClr val="tx1"/>
                </a:solidFill>
                <a:latin typeface="Calibri Light" panose="020F0302020204030204" pitchFamily="34" charset="0"/>
                <a:cs typeface="Calibri Light" panose="020F0302020204030204" pitchFamily="34" charset="0"/>
              </a:rPr>
              <a:t>How provenance is affected by climate, soil conditions and processes. What are the classifications of flour and the secondary processes of the commodity.  Investigating how the consumer can choose the healthier option compared to another.  How the cereal can be stored whilst taking into consideration food safety &amp; hygiene.  What other cereals are grown across the world, Chemical and physical structure of the cereal grains and their food science – gluten formation, gelatinization etc. Continue developing understanding of NEAs.</a:t>
            </a:r>
            <a:endParaRPr lang="en-GB" sz="1050" b="1" dirty="0">
              <a:solidFill>
                <a:schemeClr val="tx1"/>
              </a:solidFill>
              <a:latin typeface="Calibri Light" panose="020F0302020204030204" pitchFamily="34" charset="0"/>
              <a:cs typeface="Calibri Light" panose="020F0302020204030204" pitchFamily="34" charset="0"/>
            </a:endParaRPr>
          </a:p>
        </p:txBody>
      </p:sp>
      <p:sp>
        <p:nvSpPr>
          <p:cNvPr id="54" name="Rectangle: Rounded Corners 53">
            <a:extLst>
              <a:ext uri="{FF2B5EF4-FFF2-40B4-BE49-F238E27FC236}">
                <a16:creationId xmlns:a16="http://schemas.microsoft.com/office/drawing/2014/main" id="{54C65A23-0566-8F67-98A4-D886CA884664}"/>
              </a:ext>
            </a:extLst>
          </p:cNvPr>
          <p:cNvSpPr/>
          <p:nvPr/>
        </p:nvSpPr>
        <p:spPr>
          <a:xfrm>
            <a:off x="4010526" y="4498475"/>
            <a:ext cx="5012704" cy="120259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50" b="1" dirty="0">
                <a:solidFill>
                  <a:schemeClr val="tx1"/>
                </a:solidFill>
              </a:rPr>
              <a:t>Soya, Tofu, Beans, Nuts and Seeds: </a:t>
            </a:r>
            <a:r>
              <a:rPr lang="en-US" sz="1050" dirty="0">
                <a:solidFill>
                  <a:schemeClr val="tx1"/>
                </a:solidFill>
                <a:latin typeface="Calibri Light" panose="020F0302020204030204" pitchFamily="34" charset="0"/>
                <a:cs typeface="Calibri Light" panose="020F0302020204030204" pitchFamily="34" charset="0"/>
              </a:rPr>
              <a:t>How does the provenance, climate and soil affect the process, cost and food mileage.  Develop an understanding of the how Soya and Tofu are cultivated and how beans (pulses / legumes), nuts and seeds are grown.  What are the secondary processes applied to beans (legumes), nuts and seeds.  Classification of soya products and Quorn and their nutritional values.  Dietary considerations of Soya and Quorn products.  Continue developing understanding of NEAs.</a:t>
            </a:r>
            <a:endParaRPr lang="en-GB" sz="1050" b="1" dirty="0">
              <a:solidFill>
                <a:schemeClr val="tx1"/>
              </a:solidFill>
              <a:latin typeface="Calibri Light" panose="020F0302020204030204" pitchFamily="34" charset="0"/>
              <a:cs typeface="Calibri Light" panose="020F0302020204030204" pitchFamily="34" charset="0"/>
            </a:endParaRPr>
          </a:p>
        </p:txBody>
      </p:sp>
      <p:sp>
        <p:nvSpPr>
          <p:cNvPr id="58" name="Rectangle: Rounded Corners 57">
            <a:extLst>
              <a:ext uri="{FF2B5EF4-FFF2-40B4-BE49-F238E27FC236}">
                <a16:creationId xmlns:a16="http://schemas.microsoft.com/office/drawing/2014/main" id="{454DAA75-7F9F-8958-426D-9246CFDB53F7}"/>
              </a:ext>
            </a:extLst>
          </p:cNvPr>
          <p:cNvSpPr/>
          <p:nvPr/>
        </p:nvSpPr>
        <p:spPr>
          <a:xfrm>
            <a:off x="146934" y="3558366"/>
            <a:ext cx="2798753" cy="2186552"/>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50" b="1" dirty="0">
                <a:solidFill>
                  <a:schemeClr val="tx1"/>
                </a:solidFill>
              </a:rPr>
              <a:t>Butter, Oils, Margarine, Sugar and Syrup: </a:t>
            </a:r>
            <a:r>
              <a:rPr lang="en-US" sz="1050" dirty="0">
                <a:solidFill>
                  <a:schemeClr val="tx1"/>
                </a:solidFill>
                <a:latin typeface="Calibri Light" panose="020F0302020204030204" pitchFamily="34" charset="0"/>
                <a:cs typeface="Calibri Light" panose="020F0302020204030204" pitchFamily="34" charset="0"/>
              </a:rPr>
              <a:t>How does local verses imported butter  and the cost.  Provenance of sugar cane and sugar beet.  How does organic, non-organic and GMF compare?  Nutritional values of butter, oils, margarine, sugar and syrup.  Classifications of  butter, oils, margarine, sugar and syrup and how does the storage affect the classifications.  Chemical and physical structure of the  butter, oils, margarine, sugar and syrup. Continue developing understanding of NEAs.</a:t>
            </a:r>
            <a:endParaRPr lang="en-GB" sz="1050" dirty="0">
              <a:solidFill>
                <a:schemeClr val="tx1"/>
              </a:solidFill>
              <a:latin typeface="Calibri Light" panose="020F0302020204030204" pitchFamily="34" charset="0"/>
              <a:cs typeface="Calibri Light" panose="020F0302020204030204" pitchFamily="34" charset="0"/>
            </a:endParaRPr>
          </a:p>
        </p:txBody>
      </p:sp>
      <p:sp>
        <p:nvSpPr>
          <p:cNvPr id="61" name="Rectangle: Rounded Corners 60">
            <a:extLst>
              <a:ext uri="{FF2B5EF4-FFF2-40B4-BE49-F238E27FC236}">
                <a16:creationId xmlns:a16="http://schemas.microsoft.com/office/drawing/2014/main" id="{5077B4EE-88D7-4C90-8455-54FA459C71AA}"/>
              </a:ext>
            </a:extLst>
          </p:cNvPr>
          <p:cNvSpPr/>
          <p:nvPr/>
        </p:nvSpPr>
        <p:spPr>
          <a:xfrm>
            <a:off x="9180030" y="2377317"/>
            <a:ext cx="2865035" cy="212111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50" b="1" dirty="0">
                <a:solidFill>
                  <a:schemeClr val="tx1"/>
                </a:solidFill>
              </a:rPr>
              <a:t>Meat, Fish, Poultry and Eggs: </a:t>
            </a:r>
            <a:r>
              <a:rPr lang="en-GB" sz="1050" dirty="0">
                <a:solidFill>
                  <a:schemeClr val="tx1"/>
                </a:solidFill>
                <a:effectLst/>
                <a:latin typeface="Calibri Light" panose="020F0302020204030204" pitchFamily="34" charset="0"/>
                <a:ea typeface="Calibri" panose="020F0502020204030204" pitchFamily="34" charset="0"/>
                <a:cs typeface="Calibri Light" panose="020F0302020204030204" pitchFamily="34" charset="0"/>
              </a:rPr>
              <a:t>How does geographical areas where meat, fish, poultry and eggs are produced / reared compare (when referring to fishing. Differences between imported and local eggs. How does the farming / rearing and slaughtering of the animal impact upon the quality of the meat / poultry.  Difference in egg production and the secondary processes.  Classification of animals, cuts of meat, categories of fish and types of eggs.  Food science associated to the topic and ways of cooking them.</a:t>
            </a:r>
            <a:endParaRPr lang="en-GB" sz="1050" b="1" dirty="0">
              <a:solidFill>
                <a:schemeClr val="tx1"/>
              </a:solidFill>
              <a:latin typeface="Calibri Light" panose="020F0302020204030204" pitchFamily="34" charset="0"/>
              <a:cs typeface="Calibri Light" panose="020F0302020204030204" pitchFamily="34" charset="0"/>
            </a:endParaRPr>
          </a:p>
        </p:txBody>
      </p:sp>
      <p:pic>
        <p:nvPicPr>
          <p:cNvPr id="2" name="Picture 1">
            <a:extLst>
              <a:ext uri="{FF2B5EF4-FFF2-40B4-BE49-F238E27FC236}">
                <a16:creationId xmlns:a16="http://schemas.microsoft.com/office/drawing/2014/main" id="{4A997DA4-35F1-AC1C-96C2-DB616B66F8C5}"/>
              </a:ext>
            </a:extLst>
          </p:cNvPr>
          <p:cNvPicPr>
            <a:picLocks noChangeAspect="1"/>
          </p:cNvPicPr>
          <p:nvPr/>
        </p:nvPicPr>
        <p:blipFill>
          <a:blip r:embed="rId3"/>
          <a:stretch>
            <a:fillRect/>
          </a:stretch>
        </p:blipFill>
        <p:spPr>
          <a:xfrm>
            <a:off x="5094474" y="821598"/>
            <a:ext cx="885713" cy="589402"/>
          </a:xfrm>
          <a:prstGeom prst="rect">
            <a:avLst/>
          </a:prstGeom>
        </p:spPr>
      </p:pic>
      <p:pic>
        <p:nvPicPr>
          <p:cNvPr id="3" name="Picture 2">
            <a:extLst>
              <a:ext uri="{FF2B5EF4-FFF2-40B4-BE49-F238E27FC236}">
                <a16:creationId xmlns:a16="http://schemas.microsoft.com/office/drawing/2014/main" id="{63D18808-4CE2-E721-E177-3C0CEE3351CE}"/>
              </a:ext>
            </a:extLst>
          </p:cNvPr>
          <p:cNvPicPr>
            <a:picLocks noChangeAspect="1"/>
          </p:cNvPicPr>
          <p:nvPr/>
        </p:nvPicPr>
        <p:blipFill>
          <a:blip r:embed="rId4"/>
          <a:stretch>
            <a:fillRect/>
          </a:stretch>
        </p:blipFill>
        <p:spPr>
          <a:xfrm>
            <a:off x="6096000" y="821598"/>
            <a:ext cx="982337" cy="589402"/>
          </a:xfrm>
          <a:prstGeom prst="rect">
            <a:avLst/>
          </a:prstGeom>
        </p:spPr>
      </p:pic>
      <p:pic>
        <p:nvPicPr>
          <p:cNvPr id="2050" name="Picture 2" descr="Nutrition | Fresh meat, Meat, Soy products">
            <a:extLst>
              <a:ext uri="{FF2B5EF4-FFF2-40B4-BE49-F238E27FC236}">
                <a16:creationId xmlns:a16="http://schemas.microsoft.com/office/drawing/2014/main" id="{4AB82BD9-40B9-0FF4-1EB6-42E2F54426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82837" y="1622491"/>
            <a:ext cx="1603027" cy="69778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ereals and grains top of FAO and WHO's risk ranking | Food Safety News">
            <a:extLst>
              <a:ext uri="{FF2B5EF4-FFF2-40B4-BE49-F238E27FC236}">
                <a16:creationId xmlns:a16="http://schemas.microsoft.com/office/drawing/2014/main" id="{653F5F4E-EB6E-C407-43E9-667E60B3336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9080" y="2426308"/>
            <a:ext cx="1825160" cy="103507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E363A33D-861E-EB30-A8BB-3E80C0BD8252}"/>
              </a:ext>
            </a:extLst>
          </p:cNvPr>
          <p:cNvPicPr>
            <a:picLocks noChangeAspect="1"/>
          </p:cNvPicPr>
          <p:nvPr/>
        </p:nvPicPr>
        <p:blipFill>
          <a:blip r:embed="rId7"/>
          <a:stretch>
            <a:fillRect/>
          </a:stretch>
        </p:blipFill>
        <p:spPr>
          <a:xfrm>
            <a:off x="882570" y="5868536"/>
            <a:ext cx="886261" cy="496306"/>
          </a:xfrm>
          <a:prstGeom prst="rect">
            <a:avLst/>
          </a:prstGeom>
        </p:spPr>
      </p:pic>
      <p:pic>
        <p:nvPicPr>
          <p:cNvPr id="22" name="Picture 21">
            <a:extLst>
              <a:ext uri="{FF2B5EF4-FFF2-40B4-BE49-F238E27FC236}">
                <a16:creationId xmlns:a16="http://schemas.microsoft.com/office/drawing/2014/main" id="{B8A509EB-D89F-2104-8E1B-DA5A928CC25A}"/>
              </a:ext>
            </a:extLst>
          </p:cNvPr>
          <p:cNvPicPr>
            <a:picLocks noChangeAspect="1"/>
          </p:cNvPicPr>
          <p:nvPr/>
        </p:nvPicPr>
        <p:blipFill>
          <a:blip r:embed="rId8"/>
          <a:stretch>
            <a:fillRect/>
          </a:stretch>
        </p:blipFill>
        <p:spPr>
          <a:xfrm>
            <a:off x="1874527" y="5804789"/>
            <a:ext cx="876242" cy="656336"/>
          </a:xfrm>
          <a:prstGeom prst="rect">
            <a:avLst/>
          </a:prstGeom>
        </p:spPr>
      </p:pic>
      <p:pic>
        <p:nvPicPr>
          <p:cNvPr id="23" name="Picture 22">
            <a:extLst>
              <a:ext uri="{FF2B5EF4-FFF2-40B4-BE49-F238E27FC236}">
                <a16:creationId xmlns:a16="http://schemas.microsoft.com/office/drawing/2014/main" id="{F1F2AD8F-0558-7BC3-87B5-71540AF795F5}"/>
              </a:ext>
            </a:extLst>
          </p:cNvPr>
          <p:cNvPicPr>
            <a:picLocks noChangeAspect="1"/>
          </p:cNvPicPr>
          <p:nvPr/>
        </p:nvPicPr>
        <p:blipFill>
          <a:blip r:embed="rId9"/>
          <a:stretch>
            <a:fillRect/>
          </a:stretch>
        </p:blipFill>
        <p:spPr>
          <a:xfrm>
            <a:off x="10015483" y="4593360"/>
            <a:ext cx="1425500" cy="948605"/>
          </a:xfrm>
          <a:prstGeom prst="rect">
            <a:avLst/>
          </a:prstGeom>
        </p:spPr>
      </p:pic>
    </p:spTree>
    <p:extLst>
      <p:ext uri="{BB962C8B-B14F-4D97-AF65-F5344CB8AC3E}">
        <p14:creationId xmlns:p14="http://schemas.microsoft.com/office/powerpoint/2010/main" val="19893566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2FD5E81-1717-2E9F-4B4B-4527F2A3EF58}"/>
              </a:ext>
            </a:extLst>
          </p:cNvPr>
          <p:cNvSpPr txBox="1">
            <a:spLocks/>
          </p:cNvSpPr>
          <p:nvPr/>
        </p:nvSpPr>
        <p:spPr>
          <a:xfrm>
            <a:off x="1730567" y="225787"/>
            <a:ext cx="8778209" cy="739056"/>
          </a:xfrm>
          <a:prstGeom prst="rect">
            <a:avLst/>
          </a:prstGeom>
        </p:spPr>
        <p:txBody>
          <a:bodyPr vert="horz" lIns="91440" tIns="45720" rIns="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a:solidFill>
                  <a:srgbClr val="CC3399"/>
                </a:solidFill>
                <a:latin typeface="Segoe UI Black"/>
                <a:ea typeface="Segoe UI Black"/>
              </a:rPr>
              <a:t>Food- </a:t>
            </a:r>
            <a:r>
              <a:rPr lang="en-US" sz="2800">
                <a:latin typeface="Segoe UI Black"/>
                <a:ea typeface="Segoe UI Black"/>
              </a:rPr>
              <a:t>Learning Journey – Year 11</a:t>
            </a:r>
            <a:endParaRPr lang="en-US" sz="2800">
              <a:latin typeface="Segoe UI Black" panose="020B0A02040204020203" pitchFamily="34" charset="0"/>
              <a:ea typeface="Segoe UI Black" panose="020B0A02040204020203" pitchFamily="34" charset="0"/>
            </a:endParaRPr>
          </a:p>
        </p:txBody>
      </p:sp>
      <p:grpSp>
        <p:nvGrpSpPr>
          <p:cNvPr id="5" name="Group 4">
            <a:extLst>
              <a:ext uri="{FF2B5EF4-FFF2-40B4-BE49-F238E27FC236}">
                <a16:creationId xmlns:a16="http://schemas.microsoft.com/office/drawing/2014/main" id="{6FA01C2E-636B-FC54-CB71-4FF74FC670E3}"/>
              </a:ext>
            </a:extLst>
          </p:cNvPr>
          <p:cNvGrpSpPr/>
          <p:nvPr/>
        </p:nvGrpSpPr>
        <p:grpSpPr>
          <a:xfrm>
            <a:off x="1555848" y="2014925"/>
            <a:ext cx="9130352" cy="4092072"/>
            <a:chOff x="2249359" y="2305589"/>
            <a:chExt cx="7728733" cy="2834645"/>
          </a:xfrm>
        </p:grpSpPr>
        <p:grpSp>
          <p:nvGrpSpPr>
            <p:cNvPr id="6" name="Group 5">
              <a:extLst>
                <a:ext uri="{FF2B5EF4-FFF2-40B4-BE49-F238E27FC236}">
                  <a16:creationId xmlns:a16="http://schemas.microsoft.com/office/drawing/2014/main" id="{96A9EAFA-9E51-B751-0992-FB8161537BB1}"/>
                </a:ext>
              </a:extLst>
            </p:cNvPr>
            <p:cNvGrpSpPr/>
            <p:nvPr/>
          </p:nvGrpSpPr>
          <p:grpSpPr>
            <a:xfrm>
              <a:off x="2249359" y="2305589"/>
              <a:ext cx="7728733" cy="2834645"/>
              <a:chOff x="1475820" y="2305589"/>
              <a:chExt cx="7728733" cy="2834645"/>
            </a:xfrm>
          </p:grpSpPr>
          <p:sp>
            <p:nvSpPr>
              <p:cNvPr id="13" name="Arc 12">
                <a:extLst>
                  <a:ext uri="{FF2B5EF4-FFF2-40B4-BE49-F238E27FC236}">
                    <a16:creationId xmlns:a16="http://schemas.microsoft.com/office/drawing/2014/main" id="{57C8E1CE-0344-0F5F-8CC3-BF338A774D2A}"/>
                  </a:ext>
                </a:extLst>
              </p:cNvPr>
              <p:cNvSpPr/>
              <p:nvPr/>
            </p:nvSpPr>
            <p:spPr>
              <a:xfrm>
                <a:off x="6186325" y="2305594"/>
                <a:ext cx="1417320" cy="1417320"/>
              </a:xfrm>
              <a:prstGeom prst="arc">
                <a:avLst>
                  <a:gd name="adj1" fmla="val 16211550"/>
                  <a:gd name="adj2" fmla="val 5391112"/>
                </a:avLst>
              </a:prstGeom>
              <a:ln w="635000">
                <a:solidFill>
                  <a:schemeClr val="bg2">
                    <a:lumMod val="25000"/>
                  </a:schemeClr>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4" name="Arc 13">
                <a:extLst>
                  <a:ext uri="{FF2B5EF4-FFF2-40B4-BE49-F238E27FC236}">
                    <a16:creationId xmlns:a16="http://schemas.microsoft.com/office/drawing/2014/main" id="{225F8FB0-369B-DF87-FA48-D63044DDE73F}"/>
                  </a:ext>
                </a:extLst>
              </p:cNvPr>
              <p:cNvSpPr/>
              <p:nvPr/>
            </p:nvSpPr>
            <p:spPr>
              <a:xfrm rot="10800000">
                <a:off x="3011873" y="3722914"/>
                <a:ext cx="1417320" cy="1417320"/>
              </a:xfrm>
              <a:prstGeom prst="arc">
                <a:avLst>
                  <a:gd name="adj1" fmla="val 16211550"/>
                  <a:gd name="adj2" fmla="val 5391112"/>
                </a:avLst>
              </a:prstGeom>
              <a:ln w="635000">
                <a:solidFill>
                  <a:schemeClr val="bg2">
                    <a:lumMod val="25000"/>
                  </a:schemeClr>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cxnSp>
            <p:nvCxnSpPr>
              <p:cNvPr id="15" name="Straight Connector 14">
                <a:extLst>
                  <a:ext uri="{FF2B5EF4-FFF2-40B4-BE49-F238E27FC236}">
                    <a16:creationId xmlns:a16="http://schemas.microsoft.com/office/drawing/2014/main" id="{8510C9BA-3C72-66D2-867B-A3619EC48331}"/>
                  </a:ext>
                </a:extLst>
              </p:cNvPr>
              <p:cNvCxnSpPr>
                <a:cxnSpLocks/>
              </p:cNvCxnSpPr>
              <p:nvPr/>
            </p:nvCxnSpPr>
            <p:spPr>
              <a:xfrm flipV="1">
                <a:off x="3685084" y="3722912"/>
                <a:ext cx="3245350" cy="4"/>
              </a:xfrm>
              <a:prstGeom prst="line">
                <a:avLst/>
              </a:prstGeom>
              <a:ln w="6350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1CD4375-E177-3502-7483-312E8C03F3AC}"/>
                  </a:ext>
                </a:extLst>
              </p:cNvPr>
              <p:cNvCxnSpPr>
                <a:cxnSpLocks/>
                <a:stCxn id="14" idx="0"/>
              </p:cNvCxnSpPr>
              <p:nvPr/>
            </p:nvCxnSpPr>
            <p:spPr>
              <a:xfrm>
                <a:off x="3718153" y="5140230"/>
                <a:ext cx="5486400" cy="0"/>
              </a:xfrm>
              <a:prstGeom prst="line">
                <a:avLst/>
              </a:prstGeom>
              <a:ln w="635000" cap="rnd">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679490E-5756-C062-D85A-152114200814}"/>
                  </a:ext>
                </a:extLst>
              </p:cNvPr>
              <p:cNvCxnSpPr/>
              <p:nvPr/>
            </p:nvCxnSpPr>
            <p:spPr>
              <a:xfrm>
                <a:off x="1475820" y="2305589"/>
                <a:ext cx="5486400" cy="4"/>
              </a:xfrm>
              <a:prstGeom prst="line">
                <a:avLst/>
              </a:prstGeom>
              <a:ln w="635000" cap="rnd">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7B59A959-DE9B-9790-E796-48EA248C3AFC}"/>
                </a:ext>
              </a:extLst>
            </p:cNvPr>
            <p:cNvGrpSpPr/>
            <p:nvPr/>
          </p:nvGrpSpPr>
          <p:grpSpPr>
            <a:xfrm>
              <a:off x="2249359" y="2305589"/>
              <a:ext cx="7646957" cy="2834645"/>
              <a:chOff x="1475820" y="2305589"/>
              <a:chExt cx="7646957" cy="2834645"/>
            </a:xfrm>
          </p:grpSpPr>
          <p:sp>
            <p:nvSpPr>
              <p:cNvPr id="8" name="Arc 7">
                <a:extLst>
                  <a:ext uri="{FF2B5EF4-FFF2-40B4-BE49-F238E27FC236}">
                    <a16:creationId xmlns:a16="http://schemas.microsoft.com/office/drawing/2014/main" id="{E90CF955-351C-7F34-21BC-90994951C63C}"/>
                  </a:ext>
                </a:extLst>
              </p:cNvPr>
              <p:cNvSpPr/>
              <p:nvPr/>
            </p:nvSpPr>
            <p:spPr>
              <a:xfrm>
                <a:off x="6186325" y="2305594"/>
                <a:ext cx="1417320" cy="1417320"/>
              </a:xfrm>
              <a:prstGeom prst="arc">
                <a:avLst>
                  <a:gd name="adj1" fmla="val 16211550"/>
                  <a:gd name="adj2" fmla="val 5391112"/>
                </a:avLst>
              </a:prstGeom>
              <a:ln w="47625">
                <a:solidFill>
                  <a:schemeClr val="bg1"/>
                </a:solidFill>
                <a:prstDash val="dash"/>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9" name="Arc 8">
                <a:extLst>
                  <a:ext uri="{FF2B5EF4-FFF2-40B4-BE49-F238E27FC236}">
                    <a16:creationId xmlns:a16="http://schemas.microsoft.com/office/drawing/2014/main" id="{0CC7AEB4-3DC1-BF90-7C33-D7D798BAD805}"/>
                  </a:ext>
                </a:extLst>
              </p:cNvPr>
              <p:cNvSpPr/>
              <p:nvPr/>
            </p:nvSpPr>
            <p:spPr>
              <a:xfrm rot="10800000">
                <a:off x="2930098" y="3722914"/>
                <a:ext cx="1417320" cy="1417320"/>
              </a:xfrm>
              <a:prstGeom prst="arc">
                <a:avLst>
                  <a:gd name="adj1" fmla="val 16211550"/>
                  <a:gd name="adj2" fmla="val 5391112"/>
                </a:avLst>
              </a:prstGeom>
              <a:ln w="47625">
                <a:solidFill>
                  <a:schemeClr val="bg1"/>
                </a:solidFill>
                <a:prstDash val="dash"/>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cxnSp>
            <p:nvCxnSpPr>
              <p:cNvPr id="10" name="Straight Connector 9">
                <a:extLst>
                  <a:ext uri="{FF2B5EF4-FFF2-40B4-BE49-F238E27FC236}">
                    <a16:creationId xmlns:a16="http://schemas.microsoft.com/office/drawing/2014/main" id="{C9D66465-B305-1761-B5AD-EC1E419D9B94}"/>
                  </a:ext>
                </a:extLst>
              </p:cNvPr>
              <p:cNvCxnSpPr>
                <a:cxnSpLocks/>
                <a:endCxn id="8" idx="2"/>
              </p:cNvCxnSpPr>
              <p:nvPr/>
            </p:nvCxnSpPr>
            <p:spPr>
              <a:xfrm flipV="1">
                <a:off x="3685084" y="3722912"/>
                <a:ext cx="3211733" cy="7"/>
              </a:xfrm>
              <a:prstGeom prst="line">
                <a:avLst/>
              </a:prstGeom>
              <a:ln w="4762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5B963BE-15FD-BC49-ECE5-329FB192CCBF}"/>
                  </a:ext>
                </a:extLst>
              </p:cNvPr>
              <p:cNvCxnSpPr>
                <a:cxnSpLocks/>
                <a:stCxn id="14" idx="0"/>
              </p:cNvCxnSpPr>
              <p:nvPr/>
            </p:nvCxnSpPr>
            <p:spPr>
              <a:xfrm>
                <a:off x="3718153" y="5140230"/>
                <a:ext cx="5404624" cy="0"/>
              </a:xfrm>
              <a:prstGeom prst="line">
                <a:avLst/>
              </a:prstGeom>
              <a:ln w="4762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8BDCD59-8E2E-2A28-FA68-EA3543997D51}"/>
                  </a:ext>
                </a:extLst>
              </p:cNvPr>
              <p:cNvCxnSpPr>
                <a:cxnSpLocks/>
              </p:cNvCxnSpPr>
              <p:nvPr/>
            </p:nvCxnSpPr>
            <p:spPr>
              <a:xfrm>
                <a:off x="1475820" y="2305589"/>
                <a:ext cx="5306914" cy="0"/>
              </a:xfrm>
              <a:prstGeom prst="line">
                <a:avLst/>
              </a:prstGeom>
              <a:ln w="47625">
                <a:solidFill>
                  <a:schemeClr val="bg1"/>
                </a:solidFill>
                <a:prstDash val="dash"/>
              </a:ln>
            </p:spPr>
            <p:style>
              <a:lnRef idx="1">
                <a:schemeClr val="accent1"/>
              </a:lnRef>
              <a:fillRef idx="0">
                <a:schemeClr val="accent1"/>
              </a:fillRef>
              <a:effectRef idx="0">
                <a:schemeClr val="accent1"/>
              </a:effectRef>
              <a:fontRef idx="minor">
                <a:schemeClr val="tx1"/>
              </a:fontRef>
            </p:style>
          </p:cxnSp>
        </p:grpSp>
      </p:grpSp>
      <p:sp>
        <p:nvSpPr>
          <p:cNvPr id="18" name="Oval 17">
            <a:extLst>
              <a:ext uri="{FF2B5EF4-FFF2-40B4-BE49-F238E27FC236}">
                <a16:creationId xmlns:a16="http://schemas.microsoft.com/office/drawing/2014/main" id="{3B6D78DF-C51C-C349-E33C-6B6BEBF58DD7}"/>
              </a:ext>
            </a:extLst>
          </p:cNvPr>
          <p:cNvSpPr/>
          <p:nvPr/>
        </p:nvSpPr>
        <p:spPr>
          <a:xfrm>
            <a:off x="335434" y="1645631"/>
            <a:ext cx="853540" cy="724138"/>
          </a:xfrm>
          <a:prstGeom prst="ellipse">
            <a:avLst/>
          </a:prstGeom>
          <a:gradFill>
            <a:gsLst>
              <a:gs pos="0">
                <a:schemeClr val="bg1"/>
              </a:gs>
              <a:gs pos="50000">
                <a:schemeClr val="bg1">
                  <a:lumMod val="95000"/>
                </a:schemeClr>
              </a:gs>
              <a:gs pos="100000">
                <a:schemeClr val="bg1">
                  <a:lumMod val="85000"/>
                </a:schemeClr>
              </a:gs>
            </a:gsLst>
          </a:gradFill>
          <a:ln w="28575">
            <a:solidFill>
              <a:srgbClr val="DF361F"/>
            </a:solidFill>
          </a:ln>
          <a:effectLst>
            <a:outerShdw blurRad="101600" dist="19050" dir="5400000" algn="ctr" rotWithShape="0">
              <a:srgbClr val="000000">
                <a:alpha val="63000"/>
              </a:srgbClr>
            </a:outerShdw>
          </a:effectLst>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600" b="1">
                <a:solidFill>
                  <a:srgbClr val="DF361F"/>
                </a:solidFill>
              </a:rPr>
              <a:t>Year 11</a:t>
            </a:r>
          </a:p>
        </p:txBody>
      </p:sp>
      <p:pic>
        <p:nvPicPr>
          <p:cNvPr id="19" name="Picture 18" descr="A logo with text overlay&#10;&#10;Description automatically generated">
            <a:extLst>
              <a:ext uri="{FF2B5EF4-FFF2-40B4-BE49-F238E27FC236}">
                <a16:creationId xmlns:a16="http://schemas.microsoft.com/office/drawing/2014/main" id="{F1F99413-AA3E-83D4-7A9E-B83EB398E460}"/>
              </a:ext>
            </a:extLst>
          </p:cNvPr>
          <p:cNvPicPr>
            <a:picLocks noChangeAspect="1"/>
          </p:cNvPicPr>
          <p:nvPr/>
        </p:nvPicPr>
        <p:blipFill>
          <a:blip r:embed="rId2"/>
          <a:stretch>
            <a:fillRect/>
          </a:stretch>
        </p:blipFill>
        <p:spPr>
          <a:xfrm>
            <a:off x="115231" y="5868536"/>
            <a:ext cx="819234" cy="845493"/>
          </a:xfrm>
          <a:prstGeom prst="rect">
            <a:avLst/>
          </a:prstGeom>
        </p:spPr>
      </p:pic>
      <p:sp>
        <p:nvSpPr>
          <p:cNvPr id="20" name="Oval 19">
            <a:extLst>
              <a:ext uri="{FF2B5EF4-FFF2-40B4-BE49-F238E27FC236}">
                <a16:creationId xmlns:a16="http://schemas.microsoft.com/office/drawing/2014/main" id="{BAF95E04-B27A-9483-9680-E3882C54D36B}"/>
              </a:ext>
            </a:extLst>
          </p:cNvPr>
          <p:cNvSpPr/>
          <p:nvPr/>
        </p:nvSpPr>
        <p:spPr>
          <a:xfrm>
            <a:off x="11049353" y="5744928"/>
            <a:ext cx="783261" cy="724138"/>
          </a:xfrm>
          <a:prstGeom prst="ellipse">
            <a:avLst/>
          </a:prstGeom>
          <a:gradFill>
            <a:gsLst>
              <a:gs pos="0">
                <a:schemeClr val="bg1"/>
              </a:gs>
              <a:gs pos="50000">
                <a:schemeClr val="bg1">
                  <a:lumMod val="95000"/>
                </a:schemeClr>
              </a:gs>
              <a:gs pos="100000">
                <a:schemeClr val="bg1">
                  <a:lumMod val="85000"/>
                </a:schemeClr>
              </a:gs>
            </a:gsLst>
          </a:gradFill>
          <a:ln w="28575">
            <a:solidFill>
              <a:srgbClr val="DF361F"/>
            </a:solidFill>
          </a:ln>
          <a:effectLst>
            <a:outerShdw blurRad="101600" dist="19050" dir="5400000" algn="ctr" rotWithShape="0">
              <a:srgbClr val="000000">
                <a:alpha val="63000"/>
              </a:srgbClr>
            </a:outerShdw>
          </a:effectLst>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600" b="1">
              <a:solidFill>
                <a:srgbClr val="DF361F"/>
              </a:solidFill>
            </a:endParaRPr>
          </a:p>
        </p:txBody>
      </p:sp>
      <p:sp>
        <p:nvSpPr>
          <p:cNvPr id="31" name="Rectangle: Rounded Corners 30">
            <a:extLst>
              <a:ext uri="{FF2B5EF4-FFF2-40B4-BE49-F238E27FC236}">
                <a16:creationId xmlns:a16="http://schemas.microsoft.com/office/drawing/2014/main" id="{98641973-90BB-7FFB-6103-0DB4C040C36F}"/>
              </a:ext>
            </a:extLst>
          </p:cNvPr>
          <p:cNvSpPr/>
          <p:nvPr/>
        </p:nvSpPr>
        <p:spPr>
          <a:xfrm>
            <a:off x="7469653" y="751528"/>
            <a:ext cx="4294798" cy="876814"/>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b="1" dirty="0">
                <a:solidFill>
                  <a:schemeClr val="tx1"/>
                </a:solidFill>
              </a:rPr>
              <a:t>NEA Assessment 1: </a:t>
            </a:r>
            <a:r>
              <a:rPr lang="en-US" sz="1200" dirty="0">
                <a:solidFill>
                  <a:schemeClr val="tx1"/>
                </a:solidFill>
                <a:latin typeface="Calibri Light" panose="020F0302020204030204" pitchFamily="34" charset="0"/>
                <a:cs typeface="Calibri Light" panose="020F0302020204030204" pitchFamily="34" charset="0"/>
              </a:rPr>
              <a:t>Students to conduct 2 hour practical relating to the task brief.  Write up all pieces of information under specific headings (as given in booklet) and the answer brief and hypothesis.  </a:t>
            </a:r>
            <a:endParaRPr lang="en-GB" sz="1200" dirty="0">
              <a:solidFill>
                <a:schemeClr val="tx1"/>
              </a:solidFill>
              <a:latin typeface="Calibri Light" panose="020F0302020204030204" pitchFamily="34" charset="0"/>
              <a:cs typeface="Calibri Light" panose="020F0302020204030204" pitchFamily="34" charset="0"/>
            </a:endParaRPr>
          </a:p>
        </p:txBody>
      </p:sp>
      <p:sp>
        <p:nvSpPr>
          <p:cNvPr id="46" name="Rectangle: Rounded Corners 45">
            <a:extLst>
              <a:ext uri="{FF2B5EF4-FFF2-40B4-BE49-F238E27FC236}">
                <a16:creationId xmlns:a16="http://schemas.microsoft.com/office/drawing/2014/main" id="{967E8BD1-76A7-17CE-231B-8F605826096F}"/>
              </a:ext>
            </a:extLst>
          </p:cNvPr>
          <p:cNvSpPr/>
          <p:nvPr/>
        </p:nvSpPr>
        <p:spPr>
          <a:xfrm>
            <a:off x="1243026" y="653259"/>
            <a:ext cx="4678379" cy="999452"/>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b="1" dirty="0">
                <a:solidFill>
                  <a:schemeClr val="tx1"/>
                </a:solidFill>
              </a:rPr>
              <a:t>NEA Assessment 1: </a:t>
            </a:r>
            <a:r>
              <a:rPr lang="en-US" sz="1200" dirty="0">
                <a:solidFill>
                  <a:schemeClr val="tx1"/>
                </a:solidFill>
                <a:latin typeface="Calibri Light" panose="020F0302020204030204" pitchFamily="34" charset="0"/>
                <a:cs typeface="Calibri Light" panose="020F0302020204030204" pitchFamily="34" charset="0"/>
              </a:rPr>
              <a:t>Recap over the process of NEA and the expectations of the assessment.  Application of knowledge when researching the scientific properties of the given commodity as per the </a:t>
            </a:r>
            <a:r>
              <a:rPr lang="en-US" sz="1200" dirty="0" err="1">
                <a:solidFill>
                  <a:schemeClr val="tx1"/>
                </a:solidFill>
                <a:latin typeface="Calibri Light" panose="020F0302020204030204" pitchFamily="34" charset="0"/>
                <a:cs typeface="Calibri Light" panose="020F0302020204030204" pitchFamily="34" charset="0"/>
              </a:rPr>
              <a:t>Eduqas</a:t>
            </a:r>
            <a:r>
              <a:rPr lang="en-US" sz="1200" dirty="0">
                <a:solidFill>
                  <a:schemeClr val="tx1"/>
                </a:solidFill>
                <a:latin typeface="Calibri Light" panose="020F0302020204030204" pitchFamily="34" charset="0"/>
                <a:cs typeface="Calibri Light" panose="020F0302020204030204" pitchFamily="34" charset="0"/>
              </a:rPr>
              <a:t> brief.  Students to </a:t>
            </a:r>
            <a:r>
              <a:rPr lang="en-US" sz="1200" dirty="0" err="1">
                <a:solidFill>
                  <a:schemeClr val="tx1"/>
                </a:solidFill>
                <a:latin typeface="Calibri Light" panose="020F0302020204030204" pitchFamily="34" charset="0"/>
                <a:cs typeface="Calibri Light" panose="020F0302020204030204" pitchFamily="34" charset="0"/>
              </a:rPr>
              <a:t>analyse</a:t>
            </a:r>
            <a:r>
              <a:rPr lang="en-US" sz="1200" dirty="0">
                <a:solidFill>
                  <a:schemeClr val="tx1"/>
                </a:solidFill>
                <a:latin typeface="Calibri Light" panose="020F0302020204030204" pitchFamily="34" charset="0"/>
                <a:cs typeface="Calibri Light" panose="020F0302020204030204" pitchFamily="34" charset="0"/>
              </a:rPr>
              <a:t> task analysis, conduct research and create hypothesis. </a:t>
            </a:r>
            <a:endParaRPr lang="en-GB" sz="1200" dirty="0">
              <a:solidFill>
                <a:schemeClr val="tx1"/>
              </a:solidFill>
              <a:latin typeface="Calibri Light" panose="020F0302020204030204" pitchFamily="34" charset="0"/>
              <a:cs typeface="Calibri Light" panose="020F0302020204030204" pitchFamily="34" charset="0"/>
            </a:endParaRPr>
          </a:p>
        </p:txBody>
      </p:sp>
      <p:sp>
        <p:nvSpPr>
          <p:cNvPr id="50" name="Rectangle: Rounded Corners 49">
            <a:extLst>
              <a:ext uri="{FF2B5EF4-FFF2-40B4-BE49-F238E27FC236}">
                <a16:creationId xmlns:a16="http://schemas.microsoft.com/office/drawing/2014/main" id="{C0A35DC2-F640-8060-AE3C-8F0795E39F20}"/>
              </a:ext>
            </a:extLst>
          </p:cNvPr>
          <p:cNvSpPr/>
          <p:nvPr/>
        </p:nvSpPr>
        <p:spPr>
          <a:xfrm>
            <a:off x="3150717" y="2401510"/>
            <a:ext cx="4608365" cy="1209734"/>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b="1" dirty="0">
                <a:solidFill>
                  <a:schemeClr val="tx1"/>
                </a:solidFill>
              </a:rPr>
              <a:t>NEA Assessment 2: </a:t>
            </a:r>
            <a:r>
              <a:rPr lang="en-US" sz="1200" dirty="0">
                <a:solidFill>
                  <a:schemeClr val="tx1"/>
                </a:solidFill>
                <a:latin typeface="Calibri Light" panose="020F0302020204030204" pitchFamily="34" charset="0"/>
                <a:cs typeface="Calibri Light" panose="020F0302020204030204" pitchFamily="34" charset="0"/>
              </a:rPr>
              <a:t>Decision on either task A or B.  Students to </a:t>
            </a:r>
            <a:r>
              <a:rPr lang="en-US" sz="1200" dirty="0" err="1">
                <a:solidFill>
                  <a:schemeClr val="tx1"/>
                </a:solidFill>
                <a:latin typeface="Calibri Light" panose="020F0302020204030204" pitchFamily="34" charset="0"/>
                <a:cs typeface="Calibri Light" panose="020F0302020204030204" pitchFamily="34" charset="0"/>
              </a:rPr>
              <a:t>analyse</a:t>
            </a:r>
            <a:r>
              <a:rPr lang="en-US" sz="1200" dirty="0">
                <a:solidFill>
                  <a:schemeClr val="tx1"/>
                </a:solidFill>
                <a:latin typeface="Calibri Light" panose="020F0302020204030204" pitchFamily="34" charset="0"/>
                <a:cs typeface="Calibri Light" panose="020F0302020204030204" pitchFamily="34" charset="0"/>
              </a:rPr>
              <a:t> the task and what they are required to do.  Consider different recipes and reasons for decision and to conduct trials of an element of the dish or of an accompaniment. Students to carry out visits to restaurants / cafes, research menu’s, conduct survey’s / questionnaires.</a:t>
            </a:r>
            <a:endParaRPr lang="en-GB" sz="1200" dirty="0">
              <a:solidFill>
                <a:schemeClr val="tx1"/>
              </a:solidFill>
              <a:latin typeface="Calibri Light" panose="020F0302020204030204" pitchFamily="34" charset="0"/>
              <a:cs typeface="Calibri Light" panose="020F0302020204030204" pitchFamily="34" charset="0"/>
            </a:endParaRPr>
          </a:p>
        </p:txBody>
      </p:sp>
      <p:sp>
        <p:nvSpPr>
          <p:cNvPr id="54" name="Rectangle: Rounded Corners 53">
            <a:extLst>
              <a:ext uri="{FF2B5EF4-FFF2-40B4-BE49-F238E27FC236}">
                <a16:creationId xmlns:a16="http://schemas.microsoft.com/office/drawing/2014/main" id="{54C65A23-0566-8F67-98A4-D886CA884664}"/>
              </a:ext>
            </a:extLst>
          </p:cNvPr>
          <p:cNvSpPr/>
          <p:nvPr/>
        </p:nvSpPr>
        <p:spPr>
          <a:xfrm>
            <a:off x="6359468" y="4780589"/>
            <a:ext cx="4294798" cy="876814"/>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200">
              <a:solidFill>
                <a:schemeClr val="tx1"/>
              </a:solidFill>
            </a:endParaRPr>
          </a:p>
        </p:txBody>
      </p:sp>
      <p:sp>
        <p:nvSpPr>
          <p:cNvPr id="58" name="Rectangle: Rounded Corners 57">
            <a:extLst>
              <a:ext uri="{FF2B5EF4-FFF2-40B4-BE49-F238E27FC236}">
                <a16:creationId xmlns:a16="http://schemas.microsoft.com/office/drawing/2014/main" id="{454DAA75-7F9F-8958-426D-9246CFDB53F7}"/>
              </a:ext>
            </a:extLst>
          </p:cNvPr>
          <p:cNvSpPr/>
          <p:nvPr/>
        </p:nvSpPr>
        <p:spPr>
          <a:xfrm>
            <a:off x="80652" y="3558366"/>
            <a:ext cx="2865036" cy="204346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200">
              <a:solidFill>
                <a:schemeClr val="tx1"/>
              </a:solidFill>
            </a:endParaRPr>
          </a:p>
        </p:txBody>
      </p:sp>
      <p:sp>
        <p:nvSpPr>
          <p:cNvPr id="61" name="Rectangle: Rounded Corners 60">
            <a:extLst>
              <a:ext uri="{FF2B5EF4-FFF2-40B4-BE49-F238E27FC236}">
                <a16:creationId xmlns:a16="http://schemas.microsoft.com/office/drawing/2014/main" id="{5077B4EE-88D7-4C90-8455-54FA459C71AA}"/>
              </a:ext>
            </a:extLst>
          </p:cNvPr>
          <p:cNvSpPr/>
          <p:nvPr/>
        </p:nvSpPr>
        <p:spPr>
          <a:xfrm>
            <a:off x="9180030" y="2454944"/>
            <a:ext cx="2865036" cy="204346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b="1" dirty="0">
                <a:solidFill>
                  <a:schemeClr val="tx1"/>
                </a:solidFill>
              </a:rPr>
              <a:t>NEA Assessment 2:  </a:t>
            </a:r>
            <a:r>
              <a:rPr lang="en-US" sz="1200" dirty="0">
                <a:solidFill>
                  <a:schemeClr val="tx1"/>
                </a:solidFill>
                <a:latin typeface="Calibri Light" panose="020F0302020204030204" pitchFamily="34" charset="0"/>
                <a:cs typeface="Calibri Light" panose="020F0302020204030204" pitchFamily="34" charset="0"/>
              </a:rPr>
              <a:t>Conduct further food trials in preparation of three hour practical exam, whilst meeting the brief.  Students to write up time plan prior to practical exam.  Practical exam conducted.  Finally, students to write up all research, </a:t>
            </a:r>
            <a:r>
              <a:rPr lang="en-US" sz="1200" dirty="0" err="1">
                <a:solidFill>
                  <a:schemeClr val="tx1"/>
                </a:solidFill>
                <a:latin typeface="Calibri Light" panose="020F0302020204030204" pitchFamily="34" charset="0"/>
                <a:cs typeface="Calibri Light" panose="020F0302020204030204" pitchFamily="34" charset="0"/>
              </a:rPr>
              <a:t>analysing</a:t>
            </a:r>
            <a:r>
              <a:rPr lang="en-US" sz="1200" dirty="0">
                <a:solidFill>
                  <a:schemeClr val="tx1"/>
                </a:solidFill>
                <a:latin typeface="Calibri Light" panose="020F0302020204030204" pitchFamily="34" charset="0"/>
                <a:cs typeface="Calibri Light" panose="020F0302020204030204" pitchFamily="34" charset="0"/>
              </a:rPr>
              <a:t> results from research, sensory analysis and evaluating the three dishes and the accompaniments. </a:t>
            </a:r>
            <a:endParaRPr lang="en-GB" sz="1200" dirty="0">
              <a:solidFill>
                <a:schemeClr val="tx1"/>
              </a:solidFill>
              <a:latin typeface="Calibri Light" panose="020F0302020204030204" pitchFamily="34" charset="0"/>
              <a:cs typeface="Calibri Light" panose="020F0302020204030204" pitchFamily="34" charset="0"/>
            </a:endParaRPr>
          </a:p>
        </p:txBody>
      </p:sp>
      <p:pic>
        <p:nvPicPr>
          <p:cNvPr id="3076" name="Picture 4" descr="GCSE Food Preparation and Nutrition | Eduqas">
            <a:extLst>
              <a:ext uri="{FF2B5EF4-FFF2-40B4-BE49-F238E27FC236}">
                <a16:creationId xmlns:a16="http://schemas.microsoft.com/office/drawing/2014/main" id="{FB58473D-678C-F2B8-395F-586E4E1165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1761" y="611094"/>
            <a:ext cx="883956" cy="124916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FF7B126-A12C-3DA3-7ADF-5F0FE2DF0C39}"/>
              </a:ext>
            </a:extLst>
          </p:cNvPr>
          <p:cNvPicPr>
            <a:picLocks noChangeAspect="1"/>
          </p:cNvPicPr>
          <p:nvPr/>
        </p:nvPicPr>
        <p:blipFill>
          <a:blip r:embed="rId4"/>
          <a:stretch>
            <a:fillRect/>
          </a:stretch>
        </p:blipFill>
        <p:spPr>
          <a:xfrm>
            <a:off x="9025236" y="1652717"/>
            <a:ext cx="1351562" cy="695212"/>
          </a:xfrm>
          <a:prstGeom prst="rect">
            <a:avLst/>
          </a:prstGeom>
        </p:spPr>
      </p:pic>
      <p:pic>
        <p:nvPicPr>
          <p:cNvPr id="3" name="Picture 2">
            <a:extLst>
              <a:ext uri="{FF2B5EF4-FFF2-40B4-BE49-F238E27FC236}">
                <a16:creationId xmlns:a16="http://schemas.microsoft.com/office/drawing/2014/main" id="{C251ACEA-D3E8-3B60-5577-00E0D24C6CB7}"/>
              </a:ext>
            </a:extLst>
          </p:cNvPr>
          <p:cNvPicPr>
            <a:picLocks noChangeAspect="1"/>
          </p:cNvPicPr>
          <p:nvPr/>
        </p:nvPicPr>
        <p:blipFill>
          <a:blip r:embed="rId5"/>
          <a:stretch>
            <a:fillRect/>
          </a:stretch>
        </p:blipFill>
        <p:spPr>
          <a:xfrm>
            <a:off x="245098" y="225449"/>
            <a:ext cx="943876" cy="1304624"/>
          </a:xfrm>
          <a:prstGeom prst="rect">
            <a:avLst/>
          </a:prstGeom>
        </p:spPr>
      </p:pic>
    </p:spTree>
    <p:extLst>
      <p:ext uri="{BB962C8B-B14F-4D97-AF65-F5344CB8AC3E}">
        <p14:creationId xmlns:p14="http://schemas.microsoft.com/office/powerpoint/2010/main" val="25129386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520714A61E51D40A56158CF68E17747" ma:contentTypeVersion="15" ma:contentTypeDescription="Create a new document." ma:contentTypeScope="" ma:versionID="fd7275094652d5519fb00659330817f4">
  <xsd:schema xmlns:xsd="http://www.w3.org/2001/XMLSchema" xmlns:xs="http://www.w3.org/2001/XMLSchema" xmlns:p="http://schemas.microsoft.com/office/2006/metadata/properties" xmlns:ns2="529c40e8-0bab-43d5-8ec0-07f08635fbc7" xmlns:ns3="e5b96425-6c5e-47e5-8e3c-66a165e9bc6d" targetNamespace="http://schemas.microsoft.com/office/2006/metadata/properties" ma:root="true" ma:fieldsID="e52f0d2fd811c64ec73feda7a57d86d0" ns2:_="" ns3:_="">
    <xsd:import namespace="529c40e8-0bab-43d5-8ec0-07f08635fbc7"/>
    <xsd:import namespace="e5b96425-6c5e-47e5-8e3c-66a165e9bc6d"/>
    <xsd:element name="properties">
      <xsd:complexType>
        <xsd:sequence>
          <xsd:element name="documentManagement">
            <xsd:complexType>
              <xsd:all>
                <xsd:element ref="ns2:MediaServiceMetadata" minOccurs="0"/>
                <xsd:element ref="ns2:MediaServiceFastMetadata" minOccurs="0"/>
                <xsd:element ref="ns2:MediaLengthInSecond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29c40e8-0bab-43d5-8ec0-07f08635fbc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f65895cd-c2e5-4ee0-a44a-cd0d712d9405"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5b96425-6c5e-47e5-8e3c-66a165e9bc6d"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f79d6281-3d9d-4448-85d5-7aea755fb040}" ma:internalName="TaxCatchAll" ma:showField="CatchAllData" ma:web="e5b96425-6c5e-47e5-8e3c-66a165e9bc6d">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e5b96425-6c5e-47e5-8e3c-66a165e9bc6d" xsi:nil="true"/>
    <lcf76f155ced4ddcb4097134ff3c332f xmlns="529c40e8-0bab-43d5-8ec0-07f08635fbc7">
      <Terms xmlns="http://schemas.microsoft.com/office/infopath/2007/PartnerControls"/>
    </lcf76f155ced4ddcb4097134ff3c332f>
    <SharedWithUsers xmlns="e5b96425-6c5e-47e5-8e3c-66a165e9bc6d">
      <UserInfo>
        <DisplayName>Mrs L Hampton (Ridgeway Secondary School)</DisplayName>
        <AccountId>16</AccountId>
        <AccountType/>
      </UserInfo>
      <UserInfo>
        <DisplayName>Ms A Page (Ridgeway Secondary School)</DisplayName>
        <AccountId>13</AccountId>
        <AccountType/>
      </UserInfo>
    </SharedWithUsers>
  </documentManagement>
</p:properties>
</file>

<file path=customXml/itemProps1.xml><?xml version="1.0" encoding="utf-8"?>
<ds:datastoreItem xmlns:ds="http://schemas.openxmlformats.org/officeDocument/2006/customXml" ds:itemID="{984D4171-9AD4-4171-8D72-754E27BD13A0}"/>
</file>

<file path=customXml/itemProps2.xml><?xml version="1.0" encoding="utf-8"?>
<ds:datastoreItem xmlns:ds="http://schemas.openxmlformats.org/officeDocument/2006/customXml" ds:itemID="{18C576CA-88F2-4E5D-A6A0-F9EA9F0CCBE8}">
  <ds:schemaRefs>
    <ds:schemaRef ds:uri="http://schemas.microsoft.com/sharepoint/v3/contenttype/forms"/>
  </ds:schemaRefs>
</ds:datastoreItem>
</file>

<file path=customXml/itemProps3.xml><?xml version="1.0" encoding="utf-8"?>
<ds:datastoreItem xmlns:ds="http://schemas.openxmlformats.org/officeDocument/2006/customXml" ds:itemID="{488C0217-9315-4A70-8E68-68C1A354B940}">
  <ds:schemaRefs>
    <ds:schemaRef ds:uri="529c40e8-0bab-43d5-8ec0-07f08635fbc7"/>
    <ds:schemaRef ds:uri="http://www.w3.org/XML/1998/namespace"/>
    <ds:schemaRef ds:uri="http://purl.org/dc/dcmitype/"/>
    <ds:schemaRef ds:uri="http://schemas.microsoft.com/office/2006/metadata/properties"/>
    <ds:schemaRef ds:uri="http://schemas.microsoft.com/office/2006/documentManagement/types"/>
    <ds:schemaRef ds:uri="http://purl.org/dc/terms/"/>
    <ds:schemaRef ds:uri="http://schemas.microsoft.com/office/infopath/2007/PartnerControls"/>
    <ds:schemaRef ds:uri="http://schemas.openxmlformats.org/package/2006/metadata/core-properties"/>
    <ds:schemaRef ds:uri="e5b96425-6c5e-47e5-8e3c-66a165e9bc6d"/>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0</TotalTime>
  <Words>1994</Words>
  <Application>Microsoft Office PowerPoint</Application>
  <PresentationFormat>Widescreen</PresentationFormat>
  <Paragraphs>111</Paragraphs>
  <Slides>7</Slides>
  <Notes>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vt:i4>
      </vt:variant>
    </vt:vector>
  </HeadingPairs>
  <TitlesOfParts>
    <vt:vector size="14" baseType="lpstr">
      <vt:lpstr>Aptos</vt:lpstr>
      <vt:lpstr>Aptos Body</vt:lpstr>
      <vt:lpstr>Aptos Display</vt:lpstr>
      <vt:lpstr>Arial</vt:lpstr>
      <vt:lpstr>Calibri Light</vt:lpstr>
      <vt:lpstr>Segoe UI Black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Mrs L Hampton (Ridgeway Secondary School)</dc:creator>
  <cp:lastModifiedBy>Mrs L Hampton (Ridgeway Secondary School)</cp:lastModifiedBy>
  <cp:revision>2</cp:revision>
  <dcterms:created xsi:type="dcterms:W3CDTF">2024-03-13T20:00:05Z</dcterms:created>
  <dcterms:modified xsi:type="dcterms:W3CDTF">2024-07-15T20:47:05Z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0x0101003520714A61E51D40A56158CF68E17747</vt:lpwstr>
  </property>
  <property fmtid="{D5CDD505-2E9C-101B-9397-08002B2CF9AE}" pid="3" name="MediaServiceImageTags">
    <vt:lpwstr/>
  </property>
</Properties>
</file>