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notesMasterIdLst>
    <p:notesMasterId r:id="rId6"/>
  </p:notesMasterIdLst>
  <p:sldIdLst>
    <p:sldId id="256" r:id="rId5"/>
  </p:sldIdLst>
  <p:sldSz cx="9720263" cy="17640300"/>
  <p:notesSz cx="6797675" cy="9982200"/>
  <p:defaultTextStyle>
    <a:defPPr>
      <a:defRPr lang="en-US"/>
    </a:defPPr>
    <a:lvl1pPr marL="0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1pPr>
    <a:lvl2pPr marL="547237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2pPr>
    <a:lvl3pPr marL="1094475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3pPr>
    <a:lvl4pPr marL="164171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4pPr>
    <a:lvl5pPr marL="2188951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5pPr>
    <a:lvl6pPr marL="2736188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6pPr>
    <a:lvl7pPr marL="3283426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7pPr>
    <a:lvl8pPr marL="3830663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8pPr>
    <a:lvl9pPr marL="4377902" algn="l" defTabSz="1094475" rtl="0" eaLnBrk="1" latinLnBrk="0" hangingPunct="1">
      <a:defRPr sz="215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56">
          <p15:clr>
            <a:srgbClr val="A4A3A4"/>
          </p15:clr>
        </p15:guide>
        <p15:guide id="2" pos="30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39D"/>
    <a:srgbClr val="144856"/>
    <a:srgbClr val="175A68"/>
    <a:srgbClr val="FE5E00"/>
    <a:srgbClr val="F8B308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D6654C-7CCB-4287-BC71-463802DE60AE}" v="176" dt="2024-07-09T11:29:49.4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50000" autoAdjust="0"/>
    <p:restoredTop sz="95833" autoAdjust="0"/>
  </p:normalViewPr>
  <p:slideViewPr>
    <p:cSldViewPr snapToGrid="0">
      <p:cViewPr>
        <p:scale>
          <a:sx n="66" d="100"/>
          <a:sy n="66" d="100"/>
        </p:scale>
        <p:origin x="692" y="-740"/>
      </p:cViewPr>
      <p:guideLst>
        <p:guide orient="horz" pos="5556"/>
        <p:guide pos="3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A94C-77A3-2040-8584-2856F8330D11}" type="datetimeFigureOut">
              <a:rPr lang="en-US" smtClean="0"/>
              <a:t>9/5/2024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1738" y="1247775"/>
            <a:ext cx="185420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803526"/>
            <a:ext cx="5438775" cy="39303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8253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82531"/>
            <a:ext cx="2946400" cy="4996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A575A-FE42-F34E-BE8D-35435E3FE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48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1pPr>
    <a:lvl2pPr marL="465338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2pPr>
    <a:lvl3pPr marL="930676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3pPr>
    <a:lvl4pPr marL="1396014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4pPr>
    <a:lvl5pPr marL="1861353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5pPr>
    <a:lvl6pPr marL="2326691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6pPr>
    <a:lvl7pPr marL="2792029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7pPr>
    <a:lvl8pPr marL="3257367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8pPr>
    <a:lvl9pPr marL="3722705" algn="l" defTabSz="930676" rtl="0" eaLnBrk="1" latinLnBrk="0" hangingPunct="1">
      <a:defRPr sz="122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71738" y="1247775"/>
            <a:ext cx="1854200" cy="3368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0A575A-FE42-F34E-BE8D-35435E3FEA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475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9020" y="2886967"/>
            <a:ext cx="8262224" cy="6141438"/>
          </a:xfrm>
        </p:spPr>
        <p:txBody>
          <a:bodyPr anchor="b"/>
          <a:lstStyle>
            <a:lvl1pPr algn="ctr"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5033" y="9265242"/>
            <a:ext cx="7290197" cy="4258988"/>
          </a:xfrm>
        </p:spPr>
        <p:txBody>
          <a:bodyPr/>
          <a:lstStyle>
            <a:lvl1pPr marL="0" indent="0" algn="ctr">
              <a:buNone/>
              <a:defRPr sz="2551"/>
            </a:lvl1pPr>
            <a:lvl2pPr marL="486004" indent="0" algn="ctr">
              <a:buNone/>
              <a:defRPr sz="2126"/>
            </a:lvl2pPr>
            <a:lvl3pPr marL="972007" indent="0" algn="ctr">
              <a:buNone/>
              <a:defRPr sz="1913"/>
            </a:lvl3pPr>
            <a:lvl4pPr marL="1458011" indent="0" algn="ctr">
              <a:buNone/>
              <a:defRPr sz="1701"/>
            </a:lvl4pPr>
            <a:lvl5pPr marL="1944014" indent="0" algn="ctr">
              <a:buNone/>
              <a:defRPr sz="1701"/>
            </a:lvl5pPr>
            <a:lvl6pPr marL="2430018" indent="0" algn="ctr">
              <a:buNone/>
              <a:defRPr sz="1701"/>
            </a:lvl6pPr>
            <a:lvl7pPr marL="2916022" indent="0" algn="ctr">
              <a:buNone/>
              <a:defRPr sz="1701"/>
            </a:lvl7pPr>
            <a:lvl8pPr marL="3402025" indent="0" algn="ctr">
              <a:buNone/>
              <a:defRPr sz="1701"/>
            </a:lvl8pPr>
            <a:lvl9pPr marL="3888029" indent="0" algn="ctr">
              <a:buNone/>
              <a:defRPr sz="170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835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88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064" y="939183"/>
            <a:ext cx="2095932" cy="14949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8269" y="939183"/>
            <a:ext cx="6166292" cy="1494933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78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520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206" y="4397830"/>
            <a:ext cx="8383727" cy="7337874"/>
          </a:xfrm>
        </p:spPr>
        <p:txBody>
          <a:bodyPr anchor="b"/>
          <a:lstStyle>
            <a:lvl1pPr>
              <a:defRPr sz="63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3206" y="11805123"/>
            <a:ext cx="8383727" cy="3858814"/>
          </a:xfrm>
        </p:spPr>
        <p:txBody>
          <a:bodyPr/>
          <a:lstStyle>
            <a:lvl1pPr marL="0" indent="0">
              <a:buNone/>
              <a:defRPr sz="2551">
                <a:solidFill>
                  <a:schemeClr val="tx1"/>
                </a:solidFill>
              </a:defRPr>
            </a:lvl1pPr>
            <a:lvl2pPr marL="486004" indent="0">
              <a:buNone/>
              <a:defRPr sz="2126">
                <a:solidFill>
                  <a:schemeClr val="tx1">
                    <a:tint val="75000"/>
                  </a:schemeClr>
                </a:solidFill>
              </a:defRPr>
            </a:lvl2pPr>
            <a:lvl3pPr marL="972007" indent="0">
              <a:buNone/>
              <a:defRPr sz="1913">
                <a:solidFill>
                  <a:schemeClr val="tx1">
                    <a:tint val="75000"/>
                  </a:schemeClr>
                </a:solidFill>
              </a:defRPr>
            </a:lvl3pPr>
            <a:lvl4pPr marL="1458011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4pPr>
            <a:lvl5pPr marL="1944014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5pPr>
            <a:lvl6pPr marL="2430018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6pPr>
            <a:lvl7pPr marL="2916022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7pPr>
            <a:lvl8pPr marL="34020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8pPr>
            <a:lvl9pPr marL="3888029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705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8268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20883" y="4695913"/>
            <a:ext cx="4131112" cy="1119260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587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939186"/>
            <a:ext cx="8383727" cy="340964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535" y="4324325"/>
            <a:ext cx="4112126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9535" y="6443610"/>
            <a:ext cx="4112126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20884" y="4324325"/>
            <a:ext cx="4132378" cy="2119285"/>
          </a:xfrm>
        </p:spPr>
        <p:txBody>
          <a:bodyPr anchor="b"/>
          <a:lstStyle>
            <a:lvl1pPr marL="0" indent="0">
              <a:buNone/>
              <a:defRPr sz="2551" b="1"/>
            </a:lvl1pPr>
            <a:lvl2pPr marL="486004" indent="0">
              <a:buNone/>
              <a:defRPr sz="2126" b="1"/>
            </a:lvl2pPr>
            <a:lvl3pPr marL="972007" indent="0">
              <a:buNone/>
              <a:defRPr sz="1913" b="1"/>
            </a:lvl3pPr>
            <a:lvl4pPr marL="1458011" indent="0">
              <a:buNone/>
              <a:defRPr sz="1701" b="1"/>
            </a:lvl4pPr>
            <a:lvl5pPr marL="1944014" indent="0">
              <a:buNone/>
              <a:defRPr sz="1701" b="1"/>
            </a:lvl5pPr>
            <a:lvl6pPr marL="2430018" indent="0">
              <a:buNone/>
              <a:defRPr sz="1701" b="1"/>
            </a:lvl6pPr>
            <a:lvl7pPr marL="2916022" indent="0">
              <a:buNone/>
              <a:defRPr sz="1701" b="1"/>
            </a:lvl7pPr>
            <a:lvl8pPr marL="3402025" indent="0">
              <a:buNone/>
              <a:defRPr sz="1701" b="1"/>
            </a:lvl8pPr>
            <a:lvl9pPr marL="3888029" indent="0">
              <a:buNone/>
              <a:defRPr sz="1701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20884" y="6443610"/>
            <a:ext cx="4132378" cy="94775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76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11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32378" y="2539880"/>
            <a:ext cx="4920883" cy="12536047"/>
          </a:xfrm>
        </p:spPr>
        <p:txBody>
          <a:bodyPr/>
          <a:lstStyle>
            <a:lvl1pPr>
              <a:defRPr sz="3402"/>
            </a:lvl1pPr>
            <a:lvl2pPr>
              <a:defRPr sz="2976"/>
            </a:lvl2pPr>
            <a:lvl3pPr>
              <a:defRPr sz="2551"/>
            </a:lvl3pPr>
            <a:lvl4pPr>
              <a:defRPr sz="2126"/>
            </a:lvl4pPr>
            <a:lvl5pPr>
              <a:defRPr sz="2126"/>
            </a:lvl5pPr>
            <a:lvl6pPr>
              <a:defRPr sz="2126"/>
            </a:lvl6pPr>
            <a:lvl7pPr>
              <a:defRPr sz="2126"/>
            </a:lvl7pPr>
            <a:lvl8pPr>
              <a:defRPr sz="2126"/>
            </a:lvl8pPr>
            <a:lvl9pPr>
              <a:defRPr sz="2126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96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534" y="1176020"/>
            <a:ext cx="3135038" cy="4116070"/>
          </a:xfrm>
        </p:spPr>
        <p:txBody>
          <a:bodyPr anchor="b"/>
          <a:lstStyle>
            <a:lvl1pPr>
              <a:defRPr sz="340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2378" y="2539880"/>
            <a:ext cx="4920883" cy="12536047"/>
          </a:xfrm>
        </p:spPr>
        <p:txBody>
          <a:bodyPr anchor="t"/>
          <a:lstStyle>
            <a:lvl1pPr marL="0" indent="0">
              <a:buNone/>
              <a:defRPr sz="3402"/>
            </a:lvl1pPr>
            <a:lvl2pPr marL="486004" indent="0">
              <a:buNone/>
              <a:defRPr sz="2976"/>
            </a:lvl2pPr>
            <a:lvl3pPr marL="972007" indent="0">
              <a:buNone/>
              <a:defRPr sz="2551"/>
            </a:lvl3pPr>
            <a:lvl4pPr marL="1458011" indent="0">
              <a:buNone/>
              <a:defRPr sz="2126"/>
            </a:lvl4pPr>
            <a:lvl5pPr marL="1944014" indent="0">
              <a:buNone/>
              <a:defRPr sz="2126"/>
            </a:lvl5pPr>
            <a:lvl6pPr marL="2430018" indent="0">
              <a:buNone/>
              <a:defRPr sz="2126"/>
            </a:lvl6pPr>
            <a:lvl7pPr marL="2916022" indent="0">
              <a:buNone/>
              <a:defRPr sz="2126"/>
            </a:lvl7pPr>
            <a:lvl8pPr marL="3402025" indent="0">
              <a:buNone/>
              <a:defRPr sz="2126"/>
            </a:lvl8pPr>
            <a:lvl9pPr marL="3888029" indent="0">
              <a:buNone/>
              <a:defRPr sz="212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9534" y="5292090"/>
            <a:ext cx="3135038" cy="9804251"/>
          </a:xfrm>
        </p:spPr>
        <p:txBody>
          <a:bodyPr/>
          <a:lstStyle>
            <a:lvl1pPr marL="0" indent="0">
              <a:buNone/>
              <a:defRPr sz="1701"/>
            </a:lvl1pPr>
            <a:lvl2pPr marL="486004" indent="0">
              <a:buNone/>
              <a:defRPr sz="1488"/>
            </a:lvl2pPr>
            <a:lvl3pPr marL="972007" indent="0">
              <a:buNone/>
              <a:defRPr sz="1276"/>
            </a:lvl3pPr>
            <a:lvl4pPr marL="1458011" indent="0">
              <a:buNone/>
              <a:defRPr sz="1063"/>
            </a:lvl4pPr>
            <a:lvl5pPr marL="1944014" indent="0">
              <a:buNone/>
              <a:defRPr sz="1063"/>
            </a:lvl5pPr>
            <a:lvl6pPr marL="2430018" indent="0">
              <a:buNone/>
              <a:defRPr sz="1063"/>
            </a:lvl6pPr>
            <a:lvl7pPr marL="2916022" indent="0">
              <a:buNone/>
              <a:defRPr sz="1063"/>
            </a:lvl7pPr>
            <a:lvl8pPr marL="3402025" indent="0">
              <a:buNone/>
              <a:defRPr sz="1063"/>
            </a:lvl8pPr>
            <a:lvl9pPr marL="3888029" indent="0">
              <a:buNone/>
              <a:defRPr sz="10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055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8268" y="939186"/>
            <a:ext cx="8383727" cy="340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268" y="4695913"/>
            <a:ext cx="8383727" cy="11192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268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CC7FA-4DC8-4AC2-8BC3-7D8537098B71}" type="datetimeFigureOut">
              <a:rPr lang="en-GB" smtClean="0"/>
              <a:t>05/09/2024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19837" y="16349948"/>
            <a:ext cx="328058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64936" y="16349948"/>
            <a:ext cx="2187059" cy="93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9427D-ACDB-44CB-AE16-16FE043BA3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23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72007" rtl="0" eaLnBrk="1" latinLnBrk="0" hangingPunct="1">
        <a:lnSpc>
          <a:spcPct val="90000"/>
        </a:lnSpc>
        <a:spcBef>
          <a:spcPct val="0"/>
        </a:spcBef>
        <a:buNone/>
        <a:defRPr sz="467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002" indent="-243002" algn="l" defTabSz="972007" rtl="0" eaLnBrk="1" latinLnBrk="0" hangingPunct="1">
        <a:lnSpc>
          <a:spcPct val="90000"/>
        </a:lnSpc>
        <a:spcBef>
          <a:spcPts val="1063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29005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15009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2126" kern="1200">
          <a:solidFill>
            <a:schemeClr val="tx1"/>
          </a:solidFill>
          <a:latin typeface="+mn-lt"/>
          <a:ea typeface="+mn-ea"/>
          <a:cs typeface="+mn-cs"/>
        </a:defRPr>
      </a:lvl3pPr>
      <a:lvl4pPr marL="170101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2187016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3159023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645027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4131031" indent="-243002" algn="l" defTabSz="972007" rtl="0" eaLnBrk="1" latinLnBrk="0" hangingPunct="1">
        <a:lnSpc>
          <a:spcPct val="90000"/>
        </a:lnSpc>
        <a:spcBef>
          <a:spcPts val="532"/>
        </a:spcBef>
        <a:buFont typeface="Arial" panose="020B0604020202020204" pitchFamily="34" charset="0"/>
        <a:buChar char="•"/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1pPr>
      <a:lvl2pPr marL="48600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2pPr>
      <a:lvl3pPr marL="972007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3pPr>
      <a:lvl4pPr marL="1458011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4pPr>
      <a:lvl5pPr marL="1944014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5pPr>
      <a:lvl6pPr marL="2430018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6pPr>
      <a:lvl7pPr marL="2916022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7pPr>
      <a:lvl8pPr marL="3402025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8pPr>
      <a:lvl9pPr marL="3888029" algn="l" defTabSz="972007" rtl="0" eaLnBrk="1" latinLnBrk="0" hangingPunct="1">
        <a:defRPr sz="19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Straight Connector 415">
            <a:extLst>
              <a:ext uri="{FF2B5EF4-FFF2-40B4-BE49-F238E27FC236}">
                <a16:creationId xmlns:a16="http://schemas.microsoft.com/office/drawing/2014/main" id="{AF52F4AD-7FD7-46EA-8CF6-709D7AEBBF7E}"/>
              </a:ext>
            </a:extLst>
          </p:cNvPr>
          <p:cNvCxnSpPr>
            <a:cxnSpLocks/>
          </p:cNvCxnSpPr>
          <p:nvPr/>
        </p:nvCxnSpPr>
        <p:spPr>
          <a:xfrm flipH="1">
            <a:off x="7086400" y="12793780"/>
            <a:ext cx="9049" cy="71435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Speech Bubble: Rectangle with Corners Rounded 73">
            <a:extLst>
              <a:ext uri="{FF2B5EF4-FFF2-40B4-BE49-F238E27FC236}">
                <a16:creationId xmlns:a16="http://schemas.microsoft.com/office/drawing/2014/main" id="{BDC2A4FA-DFC1-4BBB-8C7C-AA926C23DCE4}"/>
              </a:ext>
            </a:extLst>
          </p:cNvPr>
          <p:cNvSpPr/>
          <p:nvPr/>
        </p:nvSpPr>
        <p:spPr>
          <a:xfrm>
            <a:off x="7055876" y="14874391"/>
            <a:ext cx="1196063" cy="461665"/>
          </a:xfrm>
          <a:prstGeom prst="wedgeRoundRect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77E6DF-4EA3-D14D-8E13-28AB8D609DDE}"/>
              </a:ext>
            </a:extLst>
          </p:cNvPr>
          <p:cNvSpPr/>
          <p:nvPr/>
        </p:nvSpPr>
        <p:spPr>
          <a:xfrm>
            <a:off x="176761" y="2115879"/>
            <a:ext cx="9366739" cy="1513034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800" dirty="0"/>
              <a:t>Identifying and understanding customer needs</a:t>
            </a:r>
            <a:endParaRPr lang="en-US" sz="800" dirty="0"/>
          </a:p>
        </p:txBody>
      </p:sp>
      <p:sp>
        <p:nvSpPr>
          <p:cNvPr id="15" name="Block Arc 14">
            <a:extLst>
              <a:ext uri="{FF2B5EF4-FFF2-40B4-BE49-F238E27FC236}">
                <a16:creationId xmlns:a16="http://schemas.microsoft.com/office/drawing/2014/main" id="{D2F97453-494C-5746-8E17-4A67EE1BF309}"/>
              </a:ext>
            </a:extLst>
          </p:cNvPr>
          <p:cNvSpPr/>
          <p:nvPr/>
        </p:nvSpPr>
        <p:spPr>
          <a:xfrm rot="16200000">
            <a:off x="608268" y="13652220"/>
            <a:ext cx="2780712" cy="2184400"/>
          </a:xfrm>
          <a:prstGeom prst="blockArc">
            <a:avLst>
              <a:gd name="adj1" fmla="val 10794188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361D24CC-941E-4C47-B0EC-E144352A4A74}"/>
              </a:ext>
            </a:extLst>
          </p:cNvPr>
          <p:cNvSpPr/>
          <p:nvPr/>
        </p:nvSpPr>
        <p:spPr>
          <a:xfrm>
            <a:off x="1953674" y="15522198"/>
            <a:ext cx="6575417" cy="6107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Block Arc 131">
            <a:extLst>
              <a:ext uri="{FF2B5EF4-FFF2-40B4-BE49-F238E27FC236}">
                <a16:creationId xmlns:a16="http://schemas.microsoft.com/office/drawing/2014/main" id="{2ABDDAA7-1330-5846-8957-036F466F9A01}"/>
              </a:ext>
            </a:extLst>
          </p:cNvPr>
          <p:cNvSpPr/>
          <p:nvPr/>
        </p:nvSpPr>
        <p:spPr>
          <a:xfrm rot="5400000" flipH="1">
            <a:off x="6418957" y="11395806"/>
            <a:ext cx="2847721" cy="2325134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E221F3-E29A-7E44-BA3E-4DDEF353168D}"/>
              </a:ext>
            </a:extLst>
          </p:cNvPr>
          <p:cNvSpPr/>
          <p:nvPr/>
        </p:nvSpPr>
        <p:spPr>
          <a:xfrm>
            <a:off x="1928849" y="13352216"/>
            <a:ext cx="5942715" cy="62184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BBA4EACD-79B2-9047-926C-4179677F6DF3}"/>
              </a:ext>
            </a:extLst>
          </p:cNvPr>
          <p:cNvSpPr/>
          <p:nvPr/>
        </p:nvSpPr>
        <p:spPr>
          <a:xfrm>
            <a:off x="2032661" y="11131055"/>
            <a:ext cx="5841604" cy="65497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Block Arc 135">
            <a:extLst>
              <a:ext uri="{FF2B5EF4-FFF2-40B4-BE49-F238E27FC236}">
                <a16:creationId xmlns:a16="http://schemas.microsoft.com/office/drawing/2014/main" id="{28EF7BC0-BD7F-BD4C-8DBE-13C9030B0FE6}"/>
              </a:ext>
            </a:extLst>
          </p:cNvPr>
          <p:cNvSpPr/>
          <p:nvPr/>
        </p:nvSpPr>
        <p:spPr>
          <a:xfrm rot="16200000">
            <a:off x="670067" y="9270881"/>
            <a:ext cx="2800986" cy="2229301"/>
          </a:xfrm>
          <a:prstGeom prst="blockArc">
            <a:avLst>
              <a:gd name="adj1" fmla="val 10532807"/>
              <a:gd name="adj2" fmla="val 263439"/>
              <a:gd name="adj3" fmla="val 28511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0" name="Block Arc 139">
            <a:extLst>
              <a:ext uri="{FF2B5EF4-FFF2-40B4-BE49-F238E27FC236}">
                <a16:creationId xmlns:a16="http://schemas.microsoft.com/office/drawing/2014/main" id="{E050A4CB-2DFF-4C43-B71B-CB7634BAF8C7}"/>
              </a:ext>
            </a:extLst>
          </p:cNvPr>
          <p:cNvSpPr/>
          <p:nvPr/>
        </p:nvSpPr>
        <p:spPr>
          <a:xfrm rot="5400000" flipH="1">
            <a:off x="6344822" y="7080634"/>
            <a:ext cx="2805423" cy="2287911"/>
          </a:xfrm>
          <a:prstGeom prst="blockArc">
            <a:avLst>
              <a:gd name="adj1" fmla="val 10800000"/>
              <a:gd name="adj2" fmla="val 1572"/>
              <a:gd name="adj3" fmla="val 2764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ED9223C-B305-724C-860B-8788F8ED72BC}"/>
              </a:ext>
            </a:extLst>
          </p:cNvPr>
          <p:cNvSpPr/>
          <p:nvPr/>
        </p:nvSpPr>
        <p:spPr>
          <a:xfrm>
            <a:off x="2032660" y="8981637"/>
            <a:ext cx="5935711" cy="652772"/>
          </a:xfrm>
          <a:custGeom>
            <a:avLst/>
            <a:gdLst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42380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0"/>
              <a:gd name="connsiteX1" fmla="*/ 5909338 w 5909338"/>
              <a:gd name="connsiteY1" fmla="*/ 0 h 642380"/>
              <a:gd name="connsiteX2" fmla="*/ 5909338 w 5909338"/>
              <a:gd name="connsiteY2" fmla="*/ 637185 h 642380"/>
              <a:gd name="connsiteX3" fmla="*/ 0 w 5909338"/>
              <a:gd name="connsiteY3" fmla="*/ 642380 h 642380"/>
              <a:gd name="connsiteX4" fmla="*/ 0 w 5909338"/>
              <a:gd name="connsiteY4" fmla="*/ 0 h 642380"/>
              <a:gd name="connsiteX0" fmla="*/ 0 w 5909338"/>
              <a:gd name="connsiteY0" fmla="*/ 0 h 642381"/>
              <a:gd name="connsiteX1" fmla="*/ 5909338 w 5909338"/>
              <a:gd name="connsiteY1" fmla="*/ 0 h 642381"/>
              <a:gd name="connsiteX2" fmla="*/ 5831406 w 5909338"/>
              <a:gd name="connsiteY2" fmla="*/ 642381 h 642381"/>
              <a:gd name="connsiteX3" fmla="*/ 0 w 5909338"/>
              <a:gd name="connsiteY3" fmla="*/ 642380 h 642381"/>
              <a:gd name="connsiteX4" fmla="*/ 0 w 5909338"/>
              <a:gd name="connsiteY4" fmla="*/ 0 h 642381"/>
              <a:gd name="connsiteX0" fmla="*/ 0 w 5909338"/>
              <a:gd name="connsiteY0" fmla="*/ 0 h 652772"/>
              <a:gd name="connsiteX1" fmla="*/ 5909338 w 5909338"/>
              <a:gd name="connsiteY1" fmla="*/ 0 h 652772"/>
              <a:gd name="connsiteX2" fmla="*/ 5826211 w 5909338"/>
              <a:gd name="connsiteY2" fmla="*/ 652772 h 652772"/>
              <a:gd name="connsiteX3" fmla="*/ 0 w 5909338"/>
              <a:gd name="connsiteY3" fmla="*/ 642380 h 652772"/>
              <a:gd name="connsiteX4" fmla="*/ 0 w 5909338"/>
              <a:gd name="connsiteY4" fmla="*/ 0 h 652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9338" h="652772">
                <a:moveTo>
                  <a:pt x="0" y="0"/>
                </a:moveTo>
                <a:lnTo>
                  <a:pt x="5909338" y="0"/>
                </a:lnTo>
                <a:lnTo>
                  <a:pt x="5826211" y="652772"/>
                </a:lnTo>
                <a:lnTo>
                  <a:pt x="0" y="64238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5B6ECEE5-8B0A-BE49-88D6-380CCB5771D4}"/>
              </a:ext>
            </a:extLst>
          </p:cNvPr>
          <p:cNvSpPr/>
          <p:nvPr/>
        </p:nvSpPr>
        <p:spPr>
          <a:xfrm>
            <a:off x="2114179" y="6821733"/>
            <a:ext cx="5827821" cy="6173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Block Arc 142">
            <a:extLst>
              <a:ext uri="{FF2B5EF4-FFF2-40B4-BE49-F238E27FC236}">
                <a16:creationId xmlns:a16="http://schemas.microsoft.com/office/drawing/2014/main" id="{F9A4C65A-77AF-D444-B52E-87C937A7CC66}"/>
              </a:ext>
            </a:extLst>
          </p:cNvPr>
          <p:cNvSpPr/>
          <p:nvPr/>
        </p:nvSpPr>
        <p:spPr>
          <a:xfrm rot="16200000">
            <a:off x="758789" y="4966051"/>
            <a:ext cx="2763038" cy="2184400"/>
          </a:xfrm>
          <a:prstGeom prst="blockArc">
            <a:avLst>
              <a:gd name="adj1" fmla="val 10800000"/>
              <a:gd name="adj2" fmla="val 156513"/>
              <a:gd name="adj3" fmla="val 28217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19CB39D4-AD12-0B45-8E85-C9D1845FD3AE}"/>
              </a:ext>
            </a:extLst>
          </p:cNvPr>
          <p:cNvSpPr/>
          <p:nvPr/>
        </p:nvSpPr>
        <p:spPr>
          <a:xfrm>
            <a:off x="2147479" y="4675978"/>
            <a:ext cx="6414909" cy="6041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>
            <a:extLst>
              <a:ext uri="{FF2B5EF4-FFF2-40B4-BE49-F238E27FC236}">
                <a16:creationId xmlns:a16="http://schemas.microsoft.com/office/drawing/2014/main" id="{AB96207F-9876-7A4C-8CB8-0378596E3D43}"/>
              </a:ext>
            </a:extLst>
          </p:cNvPr>
          <p:cNvSpPr/>
          <p:nvPr/>
        </p:nvSpPr>
        <p:spPr>
          <a:xfrm>
            <a:off x="8229059" y="7540893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78D87C2B-4ED1-1C4B-B314-D95374A7846D}"/>
              </a:ext>
            </a:extLst>
          </p:cNvPr>
          <p:cNvSpPr/>
          <p:nvPr/>
        </p:nvSpPr>
        <p:spPr>
          <a:xfrm>
            <a:off x="8419586" y="7699120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riangle 45">
            <a:extLst>
              <a:ext uri="{FF2B5EF4-FFF2-40B4-BE49-F238E27FC236}">
                <a16:creationId xmlns:a16="http://schemas.microsoft.com/office/drawing/2014/main" id="{B85D31BE-9BE0-3341-86C3-0BFD563EAA1B}"/>
              </a:ext>
            </a:extLst>
          </p:cNvPr>
          <p:cNvSpPr/>
          <p:nvPr/>
        </p:nvSpPr>
        <p:spPr>
          <a:xfrm rot="16200000" flipV="1">
            <a:off x="8345491" y="4604418"/>
            <a:ext cx="938427" cy="656754"/>
          </a:xfrm>
          <a:prstGeom prst="triangle">
            <a:avLst>
              <a:gd name="adj" fmla="val 48759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2392CED-199C-044B-8C83-9528D182044C}"/>
              </a:ext>
            </a:extLst>
          </p:cNvPr>
          <p:cNvSpPr txBox="1"/>
          <p:nvPr/>
        </p:nvSpPr>
        <p:spPr>
          <a:xfrm>
            <a:off x="8433312" y="7745918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EC6A36B-BE5D-9742-9412-BEDB5350E9B4}"/>
              </a:ext>
            </a:extLst>
          </p:cNvPr>
          <p:cNvSpPr txBox="1"/>
          <p:nvPr/>
        </p:nvSpPr>
        <p:spPr>
          <a:xfrm>
            <a:off x="8440800" y="7857695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9</a:t>
            </a: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67D857C8-6DBF-1441-BED6-4FF1EB531C36}"/>
              </a:ext>
            </a:extLst>
          </p:cNvPr>
          <p:cNvSpPr/>
          <p:nvPr/>
        </p:nvSpPr>
        <p:spPr>
          <a:xfrm>
            <a:off x="8218466" y="15274802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FA468CC4-DA3D-D04C-A0F3-908B66B1ED58}"/>
              </a:ext>
            </a:extLst>
          </p:cNvPr>
          <p:cNvSpPr/>
          <p:nvPr/>
        </p:nvSpPr>
        <p:spPr>
          <a:xfrm>
            <a:off x="8437907" y="15430675"/>
            <a:ext cx="841075" cy="90330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432DE9D9-B0B5-F742-8942-7B37AAB3C019}"/>
              </a:ext>
            </a:extLst>
          </p:cNvPr>
          <p:cNvCxnSpPr>
            <a:cxnSpLocks/>
          </p:cNvCxnSpPr>
          <p:nvPr/>
        </p:nvCxnSpPr>
        <p:spPr>
          <a:xfrm flipV="1">
            <a:off x="7249952" y="16011481"/>
            <a:ext cx="270" cy="6533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ED5654B3-6730-9743-8B5B-BB63078882F5}"/>
              </a:ext>
            </a:extLst>
          </p:cNvPr>
          <p:cNvCxnSpPr>
            <a:cxnSpLocks/>
          </p:cNvCxnSpPr>
          <p:nvPr/>
        </p:nvCxnSpPr>
        <p:spPr>
          <a:xfrm>
            <a:off x="6352967" y="15259369"/>
            <a:ext cx="1" cy="41624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A43FCBD3-15AC-074B-89C1-9811AED33C3A}"/>
              </a:ext>
            </a:extLst>
          </p:cNvPr>
          <p:cNvCxnSpPr>
            <a:cxnSpLocks/>
          </p:cNvCxnSpPr>
          <p:nvPr/>
        </p:nvCxnSpPr>
        <p:spPr>
          <a:xfrm flipV="1">
            <a:off x="5538966" y="16032681"/>
            <a:ext cx="0" cy="6020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>
            <a:extLst>
              <a:ext uri="{FF2B5EF4-FFF2-40B4-BE49-F238E27FC236}">
                <a16:creationId xmlns:a16="http://schemas.microsoft.com/office/drawing/2014/main" id="{754347FA-8CA5-B64D-85BC-64ED9061E462}"/>
              </a:ext>
            </a:extLst>
          </p:cNvPr>
          <p:cNvSpPr txBox="1"/>
          <p:nvPr/>
        </p:nvSpPr>
        <p:spPr>
          <a:xfrm>
            <a:off x="5868741" y="14996811"/>
            <a:ext cx="942102" cy="374571"/>
          </a:xfrm>
          <a:prstGeom prst="wedgeRoundRectCallout">
            <a:avLst>
              <a:gd name="adj1" fmla="val 10734"/>
              <a:gd name="adj2" fmla="val 50641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Cartographic Skills</a:t>
            </a:r>
          </a:p>
        </p:txBody>
      </p: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06BE152-910A-2843-A2AB-7EEE1AB8E0D0}"/>
              </a:ext>
            </a:extLst>
          </p:cNvPr>
          <p:cNvCxnSpPr>
            <a:cxnSpLocks/>
          </p:cNvCxnSpPr>
          <p:nvPr/>
        </p:nvCxnSpPr>
        <p:spPr>
          <a:xfrm flipV="1">
            <a:off x="3330939" y="16032681"/>
            <a:ext cx="0" cy="4682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6" name="Straight Connector 385">
            <a:extLst>
              <a:ext uri="{FF2B5EF4-FFF2-40B4-BE49-F238E27FC236}">
                <a16:creationId xmlns:a16="http://schemas.microsoft.com/office/drawing/2014/main" id="{B16335DF-B3E6-9C43-8DA5-AD74166C867F}"/>
              </a:ext>
            </a:extLst>
          </p:cNvPr>
          <p:cNvCxnSpPr>
            <a:cxnSpLocks/>
          </p:cNvCxnSpPr>
          <p:nvPr/>
        </p:nvCxnSpPr>
        <p:spPr>
          <a:xfrm flipH="1" flipV="1">
            <a:off x="1691073" y="5434435"/>
            <a:ext cx="186214" cy="26218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4B049-F74B-48F1-A036-FC00BC393C00}"/>
              </a:ext>
            </a:extLst>
          </p:cNvPr>
          <p:cNvSpPr txBox="1"/>
          <p:nvPr/>
        </p:nvSpPr>
        <p:spPr>
          <a:xfrm>
            <a:off x="2070560" y="324935"/>
            <a:ext cx="5645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Aharoni" panose="020B0604020202020204" pitchFamily="2" charset="-79"/>
                <a:cs typeface="Aharoni" panose="020B0604020202020204" pitchFamily="2" charset="-79"/>
              </a:rPr>
              <a:t>Key Stage </a:t>
            </a:r>
            <a:r>
              <a:rPr lang="en-GB" sz="4400" b="1" dirty="0">
                <a:latin typeface="Aharoni" panose="020B0604020202020204" pitchFamily="2" charset="-79"/>
                <a:cs typeface="Aharoni" panose="020B0604020202020204" pitchFamily="2" charset="-79"/>
              </a:rPr>
              <a:t>3</a:t>
            </a:r>
            <a:r>
              <a:rPr lang="en-GB" sz="2800" b="1" dirty="0">
                <a:latin typeface="Aharoni" panose="020B0604020202020204" pitchFamily="2" charset="-79"/>
                <a:cs typeface="Aharoni" panose="020B0604020202020204" pitchFamily="2" charset="-79"/>
              </a:rPr>
              <a:t> Geography </a:t>
            </a:r>
          </a:p>
          <a:p>
            <a:pPr algn="ctr"/>
            <a:r>
              <a:rPr lang="en-GB" sz="2800" b="1" dirty="0">
                <a:latin typeface="Aharoni" panose="020B0604020202020204" pitchFamily="2" charset="-79"/>
                <a:cs typeface="Aharoni" panose="020B0604020202020204" pitchFamily="2" charset="-79"/>
              </a:rPr>
              <a:t>Learning Journey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87A07DE-C984-5043-ABB4-D3D967D43357}"/>
              </a:ext>
            </a:extLst>
          </p:cNvPr>
          <p:cNvSpPr txBox="1"/>
          <p:nvPr/>
        </p:nvSpPr>
        <p:spPr>
          <a:xfrm>
            <a:off x="8448224" y="15558461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BE9DFE9-D2AE-C14C-AB63-41C6DF192559}"/>
              </a:ext>
            </a:extLst>
          </p:cNvPr>
          <p:cNvSpPr txBox="1"/>
          <p:nvPr/>
        </p:nvSpPr>
        <p:spPr>
          <a:xfrm>
            <a:off x="8437907" y="1548234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370" name="TextBox 369">
            <a:extLst>
              <a:ext uri="{FF2B5EF4-FFF2-40B4-BE49-F238E27FC236}">
                <a16:creationId xmlns:a16="http://schemas.microsoft.com/office/drawing/2014/main" id="{8F2FCE06-B784-40AE-99FE-6BE6AEB80DF4}"/>
              </a:ext>
            </a:extLst>
          </p:cNvPr>
          <p:cNvSpPr txBox="1"/>
          <p:nvPr/>
        </p:nvSpPr>
        <p:spPr>
          <a:xfrm>
            <a:off x="6972311" y="12979125"/>
            <a:ext cx="1151275" cy="238363"/>
          </a:xfrm>
          <a:prstGeom prst="wedgeRoundRectCallout">
            <a:avLst>
              <a:gd name="adj1" fmla="val 24006"/>
              <a:gd name="adj2" fmla="val 129279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6 Crime</a:t>
            </a:r>
            <a:endParaRPr lang="en-GB" sz="800" dirty="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9F6593FB-5247-4B4E-A446-6EB069AC1072}"/>
              </a:ext>
            </a:extLst>
          </p:cNvPr>
          <p:cNvSpPr txBox="1"/>
          <p:nvPr/>
        </p:nvSpPr>
        <p:spPr>
          <a:xfrm>
            <a:off x="6677392" y="16298028"/>
            <a:ext cx="1073630" cy="374571"/>
          </a:xfrm>
          <a:prstGeom prst="wedgeRoundRectCallout">
            <a:avLst>
              <a:gd name="adj1" fmla="val -19095"/>
              <a:gd name="adj2" fmla="val -51645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different types of Geography</a:t>
            </a:r>
            <a:endParaRPr lang="en-US" sz="100" dirty="0"/>
          </a:p>
        </p:txBody>
      </p:sp>
      <p:cxnSp>
        <p:nvCxnSpPr>
          <p:cNvPr id="391" name="Straight Connector 390">
            <a:extLst>
              <a:ext uri="{FF2B5EF4-FFF2-40B4-BE49-F238E27FC236}">
                <a16:creationId xmlns:a16="http://schemas.microsoft.com/office/drawing/2014/main" id="{39981D08-B8AF-4086-AE03-C44C8CE55DC7}"/>
              </a:ext>
            </a:extLst>
          </p:cNvPr>
          <p:cNvCxnSpPr>
            <a:cxnSpLocks/>
          </p:cNvCxnSpPr>
          <p:nvPr/>
        </p:nvCxnSpPr>
        <p:spPr>
          <a:xfrm>
            <a:off x="2314553" y="15173661"/>
            <a:ext cx="0" cy="49187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4C8A4E39-A5D3-4E3C-B675-233EEF1AD624}"/>
              </a:ext>
            </a:extLst>
          </p:cNvPr>
          <p:cNvCxnSpPr>
            <a:cxnSpLocks/>
          </p:cNvCxnSpPr>
          <p:nvPr/>
        </p:nvCxnSpPr>
        <p:spPr>
          <a:xfrm>
            <a:off x="874796" y="13795051"/>
            <a:ext cx="218007" cy="2891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1" name="Straight Connector 420">
            <a:extLst>
              <a:ext uri="{FF2B5EF4-FFF2-40B4-BE49-F238E27FC236}">
                <a16:creationId xmlns:a16="http://schemas.microsoft.com/office/drawing/2014/main" id="{9B445240-399E-4288-B61F-011BC64B8806}"/>
              </a:ext>
            </a:extLst>
          </p:cNvPr>
          <p:cNvCxnSpPr>
            <a:cxnSpLocks/>
            <a:stCxn id="315" idx="0"/>
          </p:cNvCxnSpPr>
          <p:nvPr/>
        </p:nvCxnSpPr>
        <p:spPr>
          <a:xfrm flipH="1" flipV="1">
            <a:off x="4770120" y="13767906"/>
            <a:ext cx="231987" cy="49484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2" name="Straight Connector 421">
            <a:extLst>
              <a:ext uri="{FF2B5EF4-FFF2-40B4-BE49-F238E27FC236}">
                <a16:creationId xmlns:a16="http://schemas.microsoft.com/office/drawing/2014/main" id="{7FEBCA52-4E69-4E21-AABE-C6B6046DDF5B}"/>
              </a:ext>
            </a:extLst>
          </p:cNvPr>
          <p:cNvCxnSpPr>
            <a:cxnSpLocks/>
          </p:cNvCxnSpPr>
          <p:nvPr/>
        </p:nvCxnSpPr>
        <p:spPr>
          <a:xfrm>
            <a:off x="5891749" y="13176865"/>
            <a:ext cx="0" cy="25286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Connector 424">
            <a:extLst>
              <a:ext uri="{FF2B5EF4-FFF2-40B4-BE49-F238E27FC236}">
                <a16:creationId xmlns:a16="http://schemas.microsoft.com/office/drawing/2014/main" id="{866897A3-A6FE-40C7-8A62-80E372D7DDE7}"/>
              </a:ext>
            </a:extLst>
          </p:cNvPr>
          <p:cNvCxnSpPr>
            <a:cxnSpLocks/>
            <a:stCxn id="316" idx="0"/>
          </p:cNvCxnSpPr>
          <p:nvPr/>
        </p:nvCxnSpPr>
        <p:spPr>
          <a:xfrm flipH="1" flipV="1">
            <a:off x="7465966" y="13943977"/>
            <a:ext cx="353984" cy="1759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5" name="Straight Connector 434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>
            <a:off x="7186071" y="10957426"/>
            <a:ext cx="26735" cy="20330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7" name="Straight Connector 436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 flipV="1">
            <a:off x="7510911" y="11653803"/>
            <a:ext cx="0" cy="15112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0" name="Straight Connector 529">
            <a:extLst>
              <a:ext uri="{FF2B5EF4-FFF2-40B4-BE49-F238E27FC236}">
                <a16:creationId xmlns:a16="http://schemas.microsoft.com/office/drawing/2014/main" id="{A35A5061-95DD-4F04-8D1C-A5AE0DF4AA54}"/>
              </a:ext>
            </a:extLst>
          </p:cNvPr>
          <p:cNvCxnSpPr>
            <a:cxnSpLocks/>
          </p:cNvCxnSpPr>
          <p:nvPr/>
        </p:nvCxnSpPr>
        <p:spPr>
          <a:xfrm flipH="1">
            <a:off x="1499341" y="10327444"/>
            <a:ext cx="441356" cy="23310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0" name="Straight Connector 549">
            <a:extLst>
              <a:ext uri="{FF2B5EF4-FFF2-40B4-BE49-F238E27FC236}">
                <a16:creationId xmlns:a16="http://schemas.microsoft.com/office/drawing/2014/main" id="{BAB821FE-ABED-48FC-AF5C-5F449419C1B0}"/>
              </a:ext>
            </a:extLst>
          </p:cNvPr>
          <p:cNvCxnSpPr>
            <a:cxnSpLocks/>
          </p:cNvCxnSpPr>
          <p:nvPr/>
        </p:nvCxnSpPr>
        <p:spPr>
          <a:xfrm>
            <a:off x="2573174" y="8500694"/>
            <a:ext cx="562977" cy="5476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3" name="Straight Connector 562">
            <a:extLst>
              <a:ext uri="{FF2B5EF4-FFF2-40B4-BE49-F238E27FC236}">
                <a16:creationId xmlns:a16="http://schemas.microsoft.com/office/drawing/2014/main" id="{9C6FAEDB-5712-418B-A720-799299F38636}"/>
              </a:ext>
            </a:extLst>
          </p:cNvPr>
          <p:cNvCxnSpPr>
            <a:cxnSpLocks/>
          </p:cNvCxnSpPr>
          <p:nvPr/>
        </p:nvCxnSpPr>
        <p:spPr>
          <a:xfrm flipV="1">
            <a:off x="4320957" y="9391584"/>
            <a:ext cx="0" cy="5527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6" name="Straight Connector 565">
            <a:extLst>
              <a:ext uri="{FF2B5EF4-FFF2-40B4-BE49-F238E27FC236}">
                <a16:creationId xmlns:a16="http://schemas.microsoft.com/office/drawing/2014/main" id="{6DB874D9-09C2-4F69-9FD9-FEE3C6AD48B3}"/>
              </a:ext>
            </a:extLst>
          </p:cNvPr>
          <p:cNvCxnSpPr>
            <a:cxnSpLocks/>
          </p:cNvCxnSpPr>
          <p:nvPr/>
        </p:nvCxnSpPr>
        <p:spPr>
          <a:xfrm flipH="1">
            <a:off x="4770120" y="8557448"/>
            <a:ext cx="198193" cy="4746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9" name="Straight Connector 568">
            <a:extLst>
              <a:ext uri="{FF2B5EF4-FFF2-40B4-BE49-F238E27FC236}">
                <a16:creationId xmlns:a16="http://schemas.microsoft.com/office/drawing/2014/main" id="{FFCE5675-9D40-40A7-8E16-77BF44D6D036}"/>
              </a:ext>
            </a:extLst>
          </p:cNvPr>
          <p:cNvCxnSpPr>
            <a:cxnSpLocks/>
          </p:cNvCxnSpPr>
          <p:nvPr/>
        </p:nvCxnSpPr>
        <p:spPr>
          <a:xfrm flipV="1">
            <a:off x="5862610" y="9541371"/>
            <a:ext cx="0" cy="37575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5" name="Straight Connector 584">
            <a:extLst>
              <a:ext uri="{FF2B5EF4-FFF2-40B4-BE49-F238E27FC236}">
                <a16:creationId xmlns:a16="http://schemas.microsoft.com/office/drawing/2014/main" id="{ED97350C-F515-4F00-B9C2-7F4F13347875}"/>
              </a:ext>
            </a:extLst>
          </p:cNvPr>
          <p:cNvCxnSpPr>
            <a:cxnSpLocks/>
            <a:stCxn id="286" idx="1"/>
          </p:cNvCxnSpPr>
          <p:nvPr/>
        </p:nvCxnSpPr>
        <p:spPr>
          <a:xfrm flipH="1" flipV="1">
            <a:off x="7906185" y="9541371"/>
            <a:ext cx="147883" cy="22164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4" name="Straight Connector 603">
            <a:extLst>
              <a:ext uri="{FF2B5EF4-FFF2-40B4-BE49-F238E27FC236}">
                <a16:creationId xmlns:a16="http://schemas.microsoft.com/office/drawing/2014/main" id="{52614DFF-0EF6-4C6A-AD7D-9B4446A681E6}"/>
              </a:ext>
            </a:extLst>
          </p:cNvPr>
          <p:cNvCxnSpPr>
            <a:cxnSpLocks/>
            <a:stCxn id="284" idx="2"/>
          </p:cNvCxnSpPr>
          <p:nvPr/>
        </p:nvCxnSpPr>
        <p:spPr>
          <a:xfrm flipH="1">
            <a:off x="6859944" y="6556721"/>
            <a:ext cx="188959" cy="3272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3" name="Straight Connector 622">
            <a:extLst>
              <a:ext uri="{FF2B5EF4-FFF2-40B4-BE49-F238E27FC236}">
                <a16:creationId xmlns:a16="http://schemas.microsoft.com/office/drawing/2014/main" id="{7D1A76D7-946A-434B-9E20-E66593C9A965}"/>
              </a:ext>
            </a:extLst>
          </p:cNvPr>
          <p:cNvCxnSpPr>
            <a:cxnSpLocks/>
          </p:cNvCxnSpPr>
          <p:nvPr/>
        </p:nvCxnSpPr>
        <p:spPr>
          <a:xfrm flipV="1">
            <a:off x="4675190" y="7304387"/>
            <a:ext cx="0" cy="2500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8" name="Straight Connector 647">
            <a:extLst>
              <a:ext uri="{FF2B5EF4-FFF2-40B4-BE49-F238E27FC236}">
                <a16:creationId xmlns:a16="http://schemas.microsoft.com/office/drawing/2014/main" id="{C0BEB16A-81E4-439A-91F4-67D0A5E911AE}"/>
              </a:ext>
            </a:extLst>
          </p:cNvPr>
          <p:cNvCxnSpPr>
            <a:cxnSpLocks/>
          </p:cNvCxnSpPr>
          <p:nvPr/>
        </p:nvCxnSpPr>
        <p:spPr>
          <a:xfrm flipH="1">
            <a:off x="4786907" y="4521593"/>
            <a:ext cx="241182" cy="22068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6" name="Straight Connector 665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V="1">
            <a:off x="918354" y="6000534"/>
            <a:ext cx="129753" cy="29936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7" name="TextBox 296">
            <a:extLst>
              <a:ext uri="{FF2B5EF4-FFF2-40B4-BE49-F238E27FC236}">
                <a16:creationId xmlns:a16="http://schemas.microsoft.com/office/drawing/2014/main" id="{45959225-B58A-4FF0-821B-A266608598AA}"/>
              </a:ext>
            </a:extLst>
          </p:cNvPr>
          <p:cNvSpPr txBox="1"/>
          <p:nvPr/>
        </p:nvSpPr>
        <p:spPr>
          <a:xfrm>
            <a:off x="4957227" y="16260123"/>
            <a:ext cx="1073630" cy="374571"/>
          </a:xfrm>
          <a:prstGeom prst="wedgeRoundRectCallout">
            <a:avLst>
              <a:gd name="adj1" fmla="val 11605"/>
              <a:gd name="adj2" fmla="val -51456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Good descriptions and explanations</a:t>
            </a:r>
            <a:endParaRPr lang="en-US" sz="800" dirty="0"/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FBEEFA35-C662-44B4-9AB7-7F7AAC6BE1CA}"/>
              </a:ext>
            </a:extLst>
          </p:cNvPr>
          <p:cNvSpPr txBox="1"/>
          <p:nvPr/>
        </p:nvSpPr>
        <p:spPr>
          <a:xfrm>
            <a:off x="2704229" y="16260123"/>
            <a:ext cx="1214438" cy="510778"/>
          </a:xfrm>
          <a:prstGeom prst="wedgeRoundRectCallout">
            <a:avLst>
              <a:gd name="adj1" fmla="val 10615"/>
              <a:gd name="adj2" fmla="val -4554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Explaining Rainforest and Desert environments</a:t>
            </a:r>
          </a:p>
        </p:txBody>
      </p:sp>
      <p:sp>
        <p:nvSpPr>
          <p:cNvPr id="305" name="TextBox 304">
            <a:extLst>
              <a:ext uri="{FF2B5EF4-FFF2-40B4-BE49-F238E27FC236}">
                <a16:creationId xmlns:a16="http://schemas.microsoft.com/office/drawing/2014/main" id="{29A8ABBA-AE72-418D-93AD-B42B2925FB9C}"/>
              </a:ext>
            </a:extLst>
          </p:cNvPr>
          <p:cNvSpPr txBox="1"/>
          <p:nvPr/>
        </p:nvSpPr>
        <p:spPr>
          <a:xfrm>
            <a:off x="1585881" y="15026010"/>
            <a:ext cx="1457344" cy="374571"/>
          </a:xfrm>
          <a:prstGeom prst="wedgeRoundRectCallout">
            <a:avLst>
              <a:gd name="adj1" fmla="val 17547"/>
              <a:gd name="adj2" fmla="val 49912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are the challenges in these environments?</a:t>
            </a:r>
          </a:p>
        </p:txBody>
      </p:sp>
      <p:sp>
        <p:nvSpPr>
          <p:cNvPr id="306" name="TextBox 305">
            <a:extLst>
              <a:ext uri="{FF2B5EF4-FFF2-40B4-BE49-F238E27FC236}">
                <a16:creationId xmlns:a16="http://schemas.microsoft.com/office/drawing/2014/main" id="{C4A9A47B-F5F9-4E41-BDF9-B42111AEADF2}"/>
              </a:ext>
            </a:extLst>
          </p:cNvPr>
          <p:cNvSpPr txBox="1"/>
          <p:nvPr/>
        </p:nvSpPr>
        <p:spPr>
          <a:xfrm>
            <a:off x="258949" y="13387272"/>
            <a:ext cx="1073630" cy="374571"/>
          </a:xfrm>
          <a:prstGeom prst="wedgeRoundRectCallout">
            <a:avLst>
              <a:gd name="adj1" fmla="val 19653"/>
              <a:gd name="adj2" fmla="val 5300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Measuring Weather and  Climate</a:t>
            </a:r>
            <a:endParaRPr lang="en-US" sz="800" dirty="0"/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D2FECCA-1B4B-4FDC-A71D-5F386D74549E}"/>
              </a:ext>
            </a:extLst>
          </p:cNvPr>
          <p:cNvSpPr txBox="1"/>
          <p:nvPr/>
        </p:nvSpPr>
        <p:spPr>
          <a:xfrm>
            <a:off x="5384584" y="12800602"/>
            <a:ext cx="1073630" cy="374571"/>
          </a:xfrm>
          <a:prstGeom prst="wedgeRoundRectCallout">
            <a:avLst>
              <a:gd name="adj1" fmla="val 16557"/>
              <a:gd name="adj2" fmla="val 4173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China’s human geography</a:t>
            </a:r>
            <a:endParaRPr lang="en-US" sz="800" dirty="0"/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D5B0514D-96EE-4A7C-BF5A-C07470A26A8C}"/>
              </a:ext>
            </a:extLst>
          </p:cNvPr>
          <p:cNvSpPr txBox="1"/>
          <p:nvPr/>
        </p:nvSpPr>
        <p:spPr>
          <a:xfrm>
            <a:off x="4329955" y="14262748"/>
            <a:ext cx="1344304" cy="238363"/>
          </a:xfrm>
          <a:prstGeom prst="wedgeRoundRectCallout">
            <a:avLst>
              <a:gd name="adj1" fmla="val 9624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China’s physical geography</a:t>
            </a:r>
            <a:endParaRPr lang="en-US" sz="800" dirty="0"/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978F2586-2C8D-4AAC-BE3B-4496F9C3ACB5}"/>
              </a:ext>
            </a:extLst>
          </p:cNvPr>
          <p:cNvSpPr txBox="1"/>
          <p:nvPr/>
        </p:nvSpPr>
        <p:spPr>
          <a:xfrm>
            <a:off x="7283135" y="14119973"/>
            <a:ext cx="1073630" cy="374571"/>
          </a:xfrm>
          <a:prstGeom prst="wedgeRoundRectCallout">
            <a:avLst>
              <a:gd name="adj1" fmla="val 13586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Chinese industry and ethics</a:t>
            </a:r>
            <a:endParaRPr lang="en-US" sz="800" dirty="0"/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950299" y="11834750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Weathering, Erosion and Deposition</a:t>
            </a:r>
            <a:endParaRPr lang="en-US" sz="800" dirty="0"/>
          </a:p>
        </p:txBody>
      </p:sp>
      <p:sp>
        <p:nvSpPr>
          <p:cNvPr id="256" name="TextBox 25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731189" y="10565465"/>
            <a:ext cx="1073630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Physical geography of Extreme Environments</a:t>
            </a:r>
          </a:p>
        </p:txBody>
      </p:sp>
      <p:sp>
        <p:nvSpPr>
          <p:cNvPr id="257" name="TextBox 256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649256" y="10550053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Landforms at the coast</a:t>
            </a: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2983423" y="11944535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Living in Extreme Environments </a:t>
            </a:r>
          </a:p>
        </p:txBody>
      </p:sp>
      <p:cxnSp>
        <p:nvCxnSpPr>
          <p:cNvPr id="259" name="Straight Connector 258">
            <a:extLst>
              <a:ext uri="{FF2B5EF4-FFF2-40B4-BE49-F238E27FC236}">
                <a16:creationId xmlns:a16="http://schemas.microsoft.com/office/drawing/2014/main" id="{BEAF29EE-0050-4A4F-AF4B-0518661AE57E}"/>
              </a:ext>
            </a:extLst>
          </p:cNvPr>
          <p:cNvCxnSpPr>
            <a:cxnSpLocks/>
          </p:cNvCxnSpPr>
          <p:nvPr/>
        </p:nvCxnSpPr>
        <p:spPr>
          <a:xfrm>
            <a:off x="4292255" y="11076243"/>
            <a:ext cx="0" cy="8448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>
            <a:extLst>
              <a:ext uri="{FF2B5EF4-FFF2-40B4-BE49-F238E27FC236}">
                <a16:creationId xmlns:a16="http://schemas.microsoft.com/office/drawing/2014/main" id="{C4ECEB2E-E6FD-418B-9711-CB52089CF1F2}"/>
              </a:ext>
            </a:extLst>
          </p:cNvPr>
          <p:cNvCxnSpPr>
            <a:cxnSpLocks/>
          </p:cNvCxnSpPr>
          <p:nvPr/>
        </p:nvCxnSpPr>
        <p:spPr>
          <a:xfrm flipV="1">
            <a:off x="3520238" y="11711256"/>
            <a:ext cx="0" cy="23327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3" name="TextBox 272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928849" y="10134460"/>
            <a:ext cx="1073630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positives and negatives of Tourism</a:t>
            </a:r>
            <a:endParaRPr lang="en-US" sz="800" dirty="0"/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806280" y="8241901"/>
            <a:ext cx="1509626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global Fashion Industry</a:t>
            </a:r>
            <a:endParaRPr lang="en-US" sz="800" dirty="0"/>
          </a:p>
        </p:txBody>
      </p:sp>
      <p:sp>
        <p:nvSpPr>
          <p:cNvPr id="275" name="TextBox 274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445343" y="9865901"/>
            <a:ext cx="1675764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Landforms of Erosion and Deposition (3 courses of a River)</a:t>
            </a:r>
            <a:endParaRPr lang="en-US" sz="800" dirty="0"/>
          </a:p>
        </p:txBody>
      </p:sp>
      <p:sp>
        <p:nvSpPr>
          <p:cNvPr id="276" name="TextBox 27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4491274" y="8360456"/>
            <a:ext cx="1073630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Sustainable Fashion</a:t>
            </a:r>
            <a:endParaRPr lang="en-US" sz="800" dirty="0"/>
          </a:p>
        </p:txBody>
      </p:sp>
      <p:sp>
        <p:nvSpPr>
          <p:cNvPr id="277" name="TextBox 276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5183779" y="9899421"/>
            <a:ext cx="1097341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Russia’s physical geography</a:t>
            </a:r>
          </a:p>
        </p:txBody>
      </p:sp>
      <p:sp>
        <p:nvSpPr>
          <p:cNvPr id="283" name="TextBox 282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918667" y="7554401"/>
            <a:ext cx="1513046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Renewable and Non-renewable resources</a:t>
            </a:r>
            <a:endParaRPr lang="en-US" sz="800" dirty="0"/>
          </a:p>
        </p:txBody>
      </p:sp>
      <p:sp>
        <p:nvSpPr>
          <p:cNvPr id="284" name="TextBox 283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6512088" y="6182150"/>
            <a:ext cx="1073630" cy="374571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Africa’s history?</a:t>
            </a:r>
            <a:endParaRPr lang="en-US" sz="800" dirty="0"/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8054068" y="9575732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Exploitation and Conservation</a:t>
            </a:r>
          </a:p>
        </p:txBody>
      </p:sp>
      <p:sp>
        <p:nvSpPr>
          <p:cNvPr id="292" name="TextBox 291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1814652" y="5622544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Comparing HIC and LICs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893013" y="5378582"/>
            <a:ext cx="1073630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physical geography of the USA</a:t>
            </a:r>
          </a:p>
        </p:txBody>
      </p:sp>
      <p:sp>
        <p:nvSpPr>
          <p:cNvPr id="319" name="TextBox 318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4463700" y="4045562"/>
            <a:ext cx="1073630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human geography of the USA</a:t>
            </a:r>
          </a:p>
        </p:txBody>
      </p:sp>
      <p:sp>
        <p:nvSpPr>
          <p:cNvPr id="320" name="TextBox 319">
            <a:extLst>
              <a:ext uri="{FF2B5EF4-FFF2-40B4-BE49-F238E27FC236}">
                <a16:creationId xmlns:a16="http://schemas.microsoft.com/office/drawing/2014/main" id="{780ECF31-AEDA-453E-80F6-99DCCA176A7A}"/>
              </a:ext>
            </a:extLst>
          </p:cNvPr>
          <p:cNvSpPr txBox="1"/>
          <p:nvPr/>
        </p:nvSpPr>
        <p:spPr>
          <a:xfrm>
            <a:off x="381539" y="6307975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Measuring development</a:t>
            </a:r>
          </a:p>
        </p:txBody>
      </p:sp>
      <p:cxnSp>
        <p:nvCxnSpPr>
          <p:cNvPr id="321" name="Straight Connector 320">
            <a:extLst>
              <a:ext uri="{FF2B5EF4-FFF2-40B4-BE49-F238E27FC236}">
                <a16:creationId xmlns:a16="http://schemas.microsoft.com/office/drawing/2014/main" id="{19AED11F-99FB-48BD-8EE7-538D5AFF930F}"/>
              </a:ext>
            </a:extLst>
          </p:cNvPr>
          <p:cNvCxnSpPr>
            <a:cxnSpLocks/>
          </p:cNvCxnSpPr>
          <p:nvPr/>
        </p:nvCxnSpPr>
        <p:spPr>
          <a:xfrm flipH="1" flipV="1">
            <a:off x="3918667" y="5218338"/>
            <a:ext cx="503949" cy="140459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3" name="Picture 6" descr="Image result for ridgeway academ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35" y="394647"/>
            <a:ext cx="1001316" cy="109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D8C689F-8925-F5C5-AF0E-2597E81FA75A}"/>
              </a:ext>
            </a:extLst>
          </p:cNvPr>
          <p:cNvSpPr txBox="1"/>
          <p:nvPr/>
        </p:nvSpPr>
        <p:spPr>
          <a:xfrm>
            <a:off x="5564904" y="11968918"/>
            <a:ext cx="1073630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Managing the coast </a:t>
            </a:r>
            <a:endParaRPr lang="en-US" sz="8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72407C-750D-E466-0EB7-F62E2E44DAB4}"/>
              </a:ext>
            </a:extLst>
          </p:cNvPr>
          <p:cNvCxnSpPr>
            <a:cxnSpLocks/>
          </p:cNvCxnSpPr>
          <p:nvPr/>
        </p:nvCxnSpPr>
        <p:spPr>
          <a:xfrm flipV="1">
            <a:off x="6143239" y="11711256"/>
            <a:ext cx="249019" cy="2458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982FD8D-B82C-DB29-75DE-74A1E9B24DAE}"/>
              </a:ext>
            </a:extLst>
          </p:cNvPr>
          <p:cNvSpPr txBox="1"/>
          <p:nvPr/>
        </p:nvSpPr>
        <p:spPr>
          <a:xfrm>
            <a:off x="3618403" y="12401989"/>
            <a:ext cx="1125148" cy="510778"/>
          </a:xfrm>
          <a:prstGeom prst="wedgeRoundRectCallout">
            <a:avLst>
              <a:gd name="adj1" fmla="val -75312"/>
              <a:gd name="adj2" fmla="val 147928"/>
              <a:gd name="adj3" fmla="val 16667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Local Settlement Fieldwork in Astwood Bank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F3E6F32-FD07-AA15-00A2-AAE37FFC8205}"/>
              </a:ext>
            </a:extLst>
          </p:cNvPr>
          <p:cNvSpPr txBox="1"/>
          <p:nvPr/>
        </p:nvSpPr>
        <p:spPr>
          <a:xfrm>
            <a:off x="1481775" y="4170913"/>
            <a:ext cx="1073630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Where do we live?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EAFC08E-FB9E-F084-F25A-9A93AF69F723}"/>
              </a:ext>
            </a:extLst>
          </p:cNvPr>
          <p:cNvCxnSpPr>
            <a:cxnSpLocks/>
            <a:stCxn id="33" idx="2"/>
          </p:cNvCxnSpPr>
          <p:nvPr/>
        </p:nvCxnSpPr>
        <p:spPr>
          <a:xfrm>
            <a:off x="2018590" y="4409276"/>
            <a:ext cx="253523" cy="33300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D4D671A4-6F45-E3D1-571F-BD678B0B9CE4}"/>
              </a:ext>
            </a:extLst>
          </p:cNvPr>
          <p:cNvSpPr txBox="1"/>
          <p:nvPr/>
        </p:nvSpPr>
        <p:spPr>
          <a:xfrm>
            <a:off x="2316892" y="3690843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Controlling populations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8951F84-92F1-1596-78AA-1AF03F933836}"/>
              </a:ext>
            </a:extLst>
          </p:cNvPr>
          <p:cNvCxnSpPr>
            <a:cxnSpLocks/>
            <a:stCxn id="48" idx="2"/>
          </p:cNvCxnSpPr>
          <p:nvPr/>
        </p:nvCxnSpPr>
        <p:spPr>
          <a:xfrm>
            <a:off x="2853707" y="4065414"/>
            <a:ext cx="16596" cy="67686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Ecosystem - Free people icons">
            <a:extLst>
              <a:ext uri="{FF2B5EF4-FFF2-40B4-BE49-F238E27FC236}">
                <a16:creationId xmlns:a16="http://schemas.microsoft.com/office/drawing/2014/main" id="{0D2FC213-2347-C3C4-5BD9-6617939DA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52" y="14866350"/>
            <a:ext cx="588277" cy="588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esert icon line symbol premium quality isolated Vector Image">
            <a:extLst>
              <a:ext uri="{FF2B5EF4-FFF2-40B4-BE49-F238E27FC236}">
                <a16:creationId xmlns:a16="http://schemas.microsoft.com/office/drawing/2014/main" id="{7D28A624-935C-140F-0B0B-FF026AE612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0" t="33583" r="23199" b="36201"/>
          <a:stretch/>
        </p:blipFill>
        <p:spPr bwMode="auto">
          <a:xfrm>
            <a:off x="4035817" y="16365407"/>
            <a:ext cx="751090" cy="46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Tropical Rainforest - Green Grass Background - CleanPNG / KissPNG">
            <a:extLst>
              <a:ext uri="{FF2B5EF4-FFF2-40B4-BE49-F238E27FC236}">
                <a16:creationId xmlns:a16="http://schemas.microsoft.com/office/drawing/2014/main" id="{5B244080-B8B2-9067-1366-48D7758554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5" y="16156474"/>
            <a:ext cx="1434443" cy="994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CB962F4-BB97-FF5E-44CE-1D9B2122403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1171" t="35532" r="13404" b="37453"/>
          <a:stretch/>
        </p:blipFill>
        <p:spPr>
          <a:xfrm>
            <a:off x="7791959" y="16454462"/>
            <a:ext cx="600326" cy="591425"/>
          </a:xfrm>
          <a:prstGeom prst="rect">
            <a:avLst/>
          </a:prstGeom>
        </p:spPr>
      </p:pic>
      <p:pic>
        <p:nvPicPr>
          <p:cNvPr id="1040" name="Picture 16" descr="16,639 Beach Groyne Royalty-Free Images, Stock Photos &amp; Pictures |  Shutterstock">
            <a:extLst>
              <a:ext uri="{FF2B5EF4-FFF2-40B4-BE49-F238E27FC236}">
                <a16:creationId xmlns:a16="http://schemas.microsoft.com/office/drawing/2014/main" id="{173BDBA9-6BCE-B62E-D966-E850220BE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24" y="12295101"/>
            <a:ext cx="929319" cy="45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New Symbol To Express Concern About Climate Change | Scoop News">
            <a:extLst>
              <a:ext uri="{FF2B5EF4-FFF2-40B4-BE49-F238E27FC236}">
                <a16:creationId xmlns:a16="http://schemas.microsoft.com/office/drawing/2014/main" id="{844DAA1F-459E-D0DC-3750-56B39BC39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868" y="6094333"/>
            <a:ext cx="900246" cy="683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870 Coastal Erosion Icons, Logos, Symbols - Free in SVG, PNG, GIF |  IconScout">
            <a:extLst>
              <a:ext uri="{FF2B5EF4-FFF2-40B4-BE49-F238E27FC236}">
                <a16:creationId xmlns:a16="http://schemas.microsoft.com/office/drawing/2014/main" id="{F11163AB-5F07-D657-9ABF-24FBABC37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165" y="9968924"/>
            <a:ext cx="919368" cy="91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Flag of Brazil - Wikipedia">
            <a:extLst>
              <a:ext uri="{FF2B5EF4-FFF2-40B4-BE49-F238E27FC236}">
                <a16:creationId xmlns:a16="http://schemas.microsoft.com/office/drawing/2014/main" id="{34C214C8-47E1-B661-4648-EF7D61B00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00" y="5299475"/>
            <a:ext cx="722040" cy="50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ndicators of development - ReviseSociology">
            <a:extLst>
              <a:ext uri="{FF2B5EF4-FFF2-40B4-BE49-F238E27FC236}">
                <a16:creationId xmlns:a16="http://schemas.microsoft.com/office/drawing/2014/main" id="{77C2BA89-9B16-6E2B-248A-A15F5F39E4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128" y="7506652"/>
            <a:ext cx="1391708" cy="770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Energy symbol - Free icons">
            <a:extLst>
              <a:ext uri="{FF2B5EF4-FFF2-40B4-BE49-F238E27FC236}">
                <a16:creationId xmlns:a16="http://schemas.microsoft.com/office/drawing/2014/main" id="{A26AD5DF-EDFA-A9F2-02E1-9F364EBE6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149" y="6046206"/>
            <a:ext cx="734558" cy="73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Geographic Skills">
            <a:extLst>
              <a:ext uri="{FF2B5EF4-FFF2-40B4-BE49-F238E27FC236}">
                <a16:creationId xmlns:a16="http://schemas.microsoft.com/office/drawing/2014/main" id="{EB5ED0DD-3839-C39C-6C7F-73BCEDC03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20" y="14682082"/>
            <a:ext cx="774785" cy="73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8BC6382F-3DAE-DE43-73B9-ADF8A5E30D92}"/>
              </a:ext>
            </a:extLst>
          </p:cNvPr>
          <p:cNvSpPr/>
          <p:nvPr/>
        </p:nvSpPr>
        <p:spPr>
          <a:xfrm>
            <a:off x="8353518" y="11561439"/>
            <a:ext cx="1214980" cy="130486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D66F25-8019-F6FD-6694-14EB85709E0F}"/>
              </a:ext>
            </a:extLst>
          </p:cNvPr>
          <p:cNvSpPr txBox="1"/>
          <p:nvPr/>
        </p:nvSpPr>
        <p:spPr>
          <a:xfrm>
            <a:off x="8554241" y="11860796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50438B-E1B6-973D-E3B7-B76589B693B4}"/>
              </a:ext>
            </a:extLst>
          </p:cNvPr>
          <p:cNvSpPr txBox="1"/>
          <p:nvPr/>
        </p:nvSpPr>
        <p:spPr>
          <a:xfrm>
            <a:off x="8578428" y="11814894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A76428-C93A-FBFC-CAF1-1A2A110A440F}"/>
              </a:ext>
            </a:extLst>
          </p:cNvPr>
          <p:cNvSpPr/>
          <p:nvPr/>
        </p:nvSpPr>
        <p:spPr>
          <a:xfrm>
            <a:off x="8532700" y="11728004"/>
            <a:ext cx="857346" cy="9580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C1E74B-7E3F-668D-D3FA-7DAF25FCA0AB}"/>
              </a:ext>
            </a:extLst>
          </p:cNvPr>
          <p:cNvSpPr txBox="1"/>
          <p:nvPr/>
        </p:nvSpPr>
        <p:spPr>
          <a:xfrm>
            <a:off x="8556322" y="11864782"/>
            <a:ext cx="841074" cy="827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8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B49BB6F-B033-7C41-581D-E506EF59ACB9}"/>
              </a:ext>
            </a:extLst>
          </p:cNvPr>
          <p:cNvSpPr txBox="1"/>
          <p:nvPr/>
        </p:nvSpPr>
        <p:spPr>
          <a:xfrm>
            <a:off x="8532135" y="11760673"/>
            <a:ext cx="8410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YEAR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3D3D031-93C7-C1C6-2597-69C61D5D6873}"/>
              </a:ext>
            </a:extLst>
          </p:cNvPr>
          <p:cNvSpPr txBox="1"/>
          <p:nvPr/>
        </p:nvSpPr>
        <p:spPr>
          <a:xfrm>
            <a:off x="7737104" y="14804722"/>
            <a:ext cx="1151275" cy="374571"/>
          </a:xfrm>
          <a:prstGeom prst="wedgeRoundRectCallout">
            <a:avLst>
              <a:gd name="adj1" fmla="val -37862"/>
              <a:gd name="adj2" fmla="val 145431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1 What is Geography</a:t>
            </a:r>
            <a:endParaRPr lang="en-GB" sz="8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C207EAD-A7B6-AC08-8059-D0F5D08717A6}"/>
              </a:ext>
            </a:extLst>
          </p:cNvPr>
          <p:cNvSpPr txBox="1"/>
          <p:nvPr/>
        </p:nvSpPr>
        <p:spPr>
          <a:xfrm>
            <a:off x="4057053" y="13049952"/>
            <a:ext cx="1151275" cy="238363"/>
          </a:xfrm>
          <a:prstGeom prst="wedgeRoundRectCallout">
            <a:avLst>
              <a:gd name="adj1" fmla="val -37862"/>
              <a:gd name="adj2" fmla="val 145431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5 China</a:t>
            </a:r>
            <a:endParaRPr lang="en-GB" sz="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B984426-B65D-709B-C54B-B321E5F4A993}"/>
              </a:ext>
            </a:extLst>
          </p:cNvPr>
          <p:cNvSpPr txBox="1"/>
          <p:nvPr/>
        </p:nvSpPr>
        <p:spPr>
          <a:xfrm>
            <a:off x="1630025" y="13020782"/>
            <a:ext cx="1151275" cy="238363"/>
          </a:xfrm>
          <a:prstGeom prst="wedgeRoundRectCallout">
            <a:avLst>
              <a:gd name="adj1" fmla="val -37862"/>
              <a:gd name="adj2" fmla="val 145431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4 Settlement</a:t>
            </a:r>
            <a:endParaRPr lang="en-GB" sz="8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E321D2F-5F52-BD31-5823-BD30A58538BA}"/>
              </a:ext>
            </a:extLst>
          </p:cNvPr>
          <p:cNvSpPr txBox="1"/>
          <p:nvPr/>
        </p:nvSpPr>
        <p:spPr>
          <a:xfrm>
            <a:off x="289128" y="14535163"/>
            <a:ext cx="1151275" cy="238363"/>
          </a:xfrm>
          <a:prstGeom prst="wedgeRoundRectCallout">
            <a:avLst>
              <a:gd name="adj1" fmla="val 7284"/>
              <a:gd name="adj2" fmla="val 145430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3 weather</a:t>
            </a:r>
            <a:endParaRPr lang="en-GB" sz="8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44AC97-D445-A968-B090-2E9086D73E58}"/>
              </a:ext>
            </a:extLst>
          </p:cNvPr>
          <p:cNvSpPr txBox="1"/>
          <p:nvPr/>
        </p:nvSpPr>
        <p:spPr>
          <a:xfrm>
            <a:off x="3817038" y="14986376"/>
            <a:ext cx="1151275" cy="374571"/>
          </a:xfrm>
          <a:prstGeom prst="wedgeRoundRectCallout">
            <a:avLst>
              <a:gd name="adj1" fmla="val -37862"/>
              <a:gd name="adj2" fmla="val 145431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2 Rainforests and Deserts</a:t>
            </a:r>
            <a:endParaRPr lang="en-GB" sz="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932DDDA-D7E5-CB07-24AF-8B76B8E7C9FB}"/>
              </a:ext>
            </a:extLst>
          </p:cNvPr>
          <p:cNvSpPr txBox="1"/>
          <p:nvPr/>
        </p:nvSpPr>
        <p:spPr>
          <a:xfrm>
            <a:off x="8108098" y="10888801"/>
            <a:ext cx="1125148" cy="238363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1 Coasts</a:t>
            </a:r>
            <a:endParaRPr lang="en-US" sz="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5AB051-2EED-F5B4-BFB2-F488F79BBEC8}"/>
              </a:ext>
            </a:extLst>
          </p:cNvPr>
          <p:cNvSpPr txBox="1"/>
          <p:nvPr/>
        </p:nvSpPr>
        <p:spPr>
          <a:xfrm>
            <a:off x="7025373" y="8500694"/>
            <a:ext cx="1125148" cy="374571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6 Fragile Environments</a:t>
            </a:r>
            <a:endParaRPr lang="en-US" sz="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87D0B2-E1F4-0BFB-0456-F521CF8FDCAA}"/>
              </a:ext>
            </a:extLst>
          </p:cNvPr>
          <p:cNvSpPr txBox="1"/>
          <p:nvPr/>
        </p:nvSpPr>
        <p:spPr>
          <a:xfrm>
            <a:off x="5155972" y="8644143"/>
            <a:ext cx="1125148" cy="238363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5 Russia</a:t>
            </a:r>
            <a:endParaRPr lang="en-US" sz="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CFB6C3D-1E17-204C-9F33-0F5E92B957DB}"/>
              </a:ext>
            </a:extLst>
          </p:cNvPr>
          <p:cNvSpPr txBox="1"/>
          <p:nvPr/>
        </p:nvSpPr>
        <p:spPr>
          <a:xfrm>
            <a:off x="1413464" y="8793699"/>
            <a:ext cx="1125148" cy="238363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4 Fashion</a:t>
            </a:r>
            <a:endParaRPr lang="en-US" sz="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42BD8A5-5794-37C5-7862-1C37ED801242}"/>
              </a:ext>
            </a:extLst>
          </p:cNvPr>
          <p:cNvSpPr txBox="1"/>
          <p:nvPr/>
        </p:nvSpPr>
        <p:spPr>
          <a:xfrm>
            <a:off x="1579081" y="10719063"/>
            <a:ext cx="1125148" cy="238363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3 Tourism</a:t>
            </a:r>
            <a:endParaRPr lang="en-US" sz="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01CD5B-A326-77E9-DA1F-05CDD9F746E4}"/>
              </a:ext>
            </a:extLst>
          </p:cNvPr>
          <p:cNvSpPr txBox="1"/>
          <p:nvPr/>
        </p:nvSpPr>
        <p:spPr>
          <a:xfrm>
            <a:off x="5038802" y="10583533"/>
            <a:ext cx="1125148" cy="374571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2 Extreme Environments</a:t>
            </a:r>
            <a:endParaRPr lang="en-US" sz="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82814ED-EAC4-E2C3-7164-BA7ABC07E089}"/>
              </a:ext>
            </a:extLst>
          </p:cNvPr>
          <p:cNvSpPr txBox="1"/>
          <p:nvPr/>
        </p:nvSpPr>
        <p:spPr>
          <a:xfrm>
            <a:off x="1806280" y="14095676"/>
            <a:ext cx="1073630" cy="374571"/>
          </a:xfrm>
          <a:prstGeom prst="wedgeRoundRectCallout">
            <a:avLst>
              <a:gd name="adj1" fmla="val 19653"/>
              <a:gd name="adj2" fmla="val 5300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Explaining weather and Climate</a:t>
            </a:r>
            <a:endParaRPr lang="en-US" sz="800" dirty="0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84DB1E6-8447-D75F-FEFF-5331BC1D2378}"/>
              </a:ext>
            </a:extLst>
          </p:cNvPr>
          <p:cNvCxnSpPr>
            <a:cxnSpLocks/>
          </p:cNvCxnSpPr>
          <p:nvPr/>
        </p:nvCxnSpPr>
        <p:spPr>
          <a:xfrm flipH="1" flipV="1">
            <a:off x="1691073" y="13968482"/>
            <a:ext cx="123875" cy="28021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C0CDB35-E659-2F13-0B9D-9D0DDC678308}"/>
              </a:ext>
            </a:extLst>
          </p:cNvPr>
          <p:cNvCxnSpPr>
            <a:cxnSpLocks/>
          </p:cNvCxnSpPr>
          <p:nvPr/>
        </p:nvCxnSpPr>
        <p:spPr>
          <a:xfrm flipH="1">
            <a:off x="2781300" y="12924002"/>
            <a:ext cx="306258" cy="473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30527D98-D0DC-6996-1444-AC2FDF5D10FF}"/>
              </a:ext>
            </a:extLst>
          </p:cNvPr>
          <p:cNvSpPr txBox="1"/>
          <p:nvPr/>
        </p:nvSpPr>
        <p:spPr>
          <a:xfrm>
            <a:off x="2729773" y="12598751"/>
            <a:ext cx="715570" cy="510778"/>
          </a:xfrm>
          <a:prstGeom prst="wedgeRoundRectCallout">
            <a:avLst>
              <a:gd name="adj1" fmla="val 16557"/>
              <a:gd name="adj2" fmla="val 4173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Where we live and why</a:t>
            </a:r>
            <a:endParaRPr lang="en-US" sz="800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C563AB-59CA-AD75-00F2-7DBFD8BF302C}"/>
              </a:ext>
            </a:extLst>
          </p:cNvPr>
          <p:cNvCxnSpPr>
            <a:cxnSpLocks/>
          </p:cNvCxnSpPr>
          <p:nvPr/>
        </p:nvCxnSpPr>
        <p:spPr>
          <a:xfrm flipV="1">
            <a:off x="3669921" y="13888274"/>
            <a:ext cx="0" cy="14094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91BF454E-B2AF-1F63-7607-DFF151822D4B}"/>
              </a:ext>
            </a:extLst>
          </p:cNvPr>
          <p:cNvSpPr txBox="1"/>
          <p:nvPr/>
        </p:nvSpPr>
        <p:spPr>
          <a:xfrm>
            <a:off x="3086490" y="14029220"/>
            <a:ext cx="1073630" cy="374571"/>
          </a:xfrm>
          <a:prstGeom prst="wedgeRoundRectCallout">
            <a:avLst>
              <a:gd name="adj1" fmla="val 16557"/>
              <a:gd name="adj2" fmla="val 41730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Developing Settlements</a:t>
            </a:r>
            <a:endParaRPr lang="en-US" sz="800" dirty="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FF9EEC5-E880-6853-51A7-229AE3D39C7A}"/>
              </a:ext>
            </a:extLst>
          </p:cNvPr>
          <p:cNvSpPr txBox="1"/>
          <p:nvPr/>
        </p:nvSpPr>
        <p:spPr>
          <a:xfrm>
            <a:off x="5868502" y="14068471"/>
            <a:ext cx="1344304" cy="238363"/>
          </a:xfrm>
          <a:prstGeom prst="wedgeRoundRectCallout">
            <a:avLst>
              <a:gd name="adj1" fmla="val 9624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China in the modern world</a:t>
            </a:r>
            <a:endParaRPr lang="en-US" sz="800" dirty="0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B0111E78-F831-1572-9F32-4FE19328DEB8}"/>
              </a:ext>
            </a:extLst>
          </p:cNvPr>
          <p:cNvCxnSpPr>
            <a:cxnSpLocks/>
            <a:stCxn id="52" idx="0"/>
          </p:cNvCxnSpPr>
          <p:nvPr/>
        </p:nvCxnSpPr>
        <p:spPr>
          <a:xfrm flipH="1" flipV="1">
            <a:off x="6397337" y="13861167"/>
            <a:ext cx="143317" cy="20730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4995FA3-E77E-8682-7F9D-E8D333F014E6}"/>
              </a:ext>
            </a:extLst>
          </p:cNvPr>
          <p:cNvSpPr txBox="1"/>
          <p:nvPr/>
        </p:nvSpPr>
        <p:spPr>
          <a:xfrm>
            <a:off x="8495734" y="13838635"/>
            <a:ext cx="919995" cy="374571"/>
          </a:xfrm>
          <a:prstGeom prst="wedgeRoundRectCallout">
            <a:avLst>
              <a:gd name="adj1" fmla="val 13586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Different types of crime</a:t>
            </a:r>
            <a:endParaRPr lang="en-US" sz="800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41B6D9F-A54E-6434-01E3-16C20BEECFFE}"/>
              </a:ext>
            </a:extLst>
          </p:cNvPr>
          <p:cNvCxnSpPr>
            <a:cxnSpLocks/>
          </p:cNvCxnSpPr>
          <p:nvPr/>
        </p:nvCxnSpPr>
        <p:spPr>
          <a:xfrm flipH="1" flipV="1">
            <a:off x="8378699" y="13655128"/>
            <a:ext cx="353984" cy="17599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1951D308-E74D-AC78-BD68-8C6AE793E45D}"/>
              </a:ext>
            </a:extLst>
          </p:cNvPr>
          <p:cNvSpPr txBox="1"/>
          <p:nvPr/>
        </p:nvSpPr>
        <p:spPr>
          <a:xfrm>
            <a:off x="8642270" y="13375423"/>
            <a:ext cx="919995" cy="238363"/>
          </a:xfrm>
          <a:prstGeom prst="wedgeRoundRectCallout">
            <a:avLst>
              <a:gd name="adj1" fmla="val 13586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Mapping crime</a:t>
            </a:r>
            <a:endParaRPr lang="en-US" sz="800" dirty="0"/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A34A7F0-EB86-64B8-17C7-1F64FC8FD25D}"/>
              </a:ext>
            </a:extLst>
          </p:cNvPr>
          <p:cNvCxnSpPr>
            <a:cxnSpLocks/>
          </p:cNvCxnSpPr>
          <p:nvPr/>
        </p:nvCxnSpPr>
        <p:spPr>
          <a:xfrm flipH="1" flipV="1">
            <a:off x="8703367" y="13285697"/>
            <a:ext cx="175852" cy="8221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17DB1425-46D7-156A-7A56-06D784B05116}"/>
              </a:ext>
            </a:extLst>
          </p:cNvPr>
          <p:cNvSpPr txBox="1"/>
          <p:nvPr/>
        </p:nvSpPr>
        <p:spPr>
          <a:xfrm>
            <a:off x="7408804" y="12498427"/>
            <a:ext cx="826718" cy="374571"/>
          </a:xfrm>
          <a:prstGeom prst="wedgeRoundRectCallout">
            <a:avLst>
              <a:gd name="adj1" fmla="val 13586"/>
              <a:gd name="adj2" fmla="val -44644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GB" sz="800" dirty="0"/>
              <a:t>Crime and statistics</a:t>
            </a:r>
            <a:endParaRPr lang="en-US" sz="800" dirty="0"/>
          </a:p>
        </p:txBody>
      </p: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DE6A8126-5BB4-5389-F76C-2B7E424C0A6B}"/>
              </a:ext>
            </a:extLst>
          </p:cNvPr>
          <p:cNvCxnSpPr>
            <a:cxnSpLocks/>
          </p:cNvCxnSpPr>
          <p:nvPr/>
        </p:nvCxnSpPr>
        <p:spPr>
          <a:xfrm>
            <a:off x="8241049" y="12723100"/>
            <a:ext cx="173655" cy="99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A464C370-2461-AFFB-432B-53DC75EE6787}"/>
              </a:ext>
            </a:extLst>
          </p:cNvPr>
          <p:cNvSpPr txBox="1"/>
          <p:nvPr/>
        </p:nvSpPr>
        <p:spPr>
          <a:xfrm>
            <a:off x="1796673" y="11933116"/>
            <a:ext cx="1073630" cy="510778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Examples of Extreme Environments 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4A5147E2-B57B-BF95-D293-107009C62B41}"/>
              </a:ext>
            </a:extLst>
          </p:cNvPr>
          <p:cNvCxnSpPr>
            <a:cxnSpLocks/>
          </p:cNvCxnSpPr>
          <p:nvPr/>
        </p:nvCxnSpPr>
        <p:spPr>
          <a:xfrm flipH="1" flipV="1">
            <a:off x="2272113" y="11653803"/>
            <a:ext cx="120315" cy="27118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>
            <a:extLst>
              <a:ext uri="{FF2B5EF4-FFF2-40B4-BE49-F238E27FC236}">
                <a16:creationId xmlns:a16="http://schemas.microsoft.com/office/drawing/2014/main" id="{2D72D5F1-1841-F833-9552-25AB6285F112}"/>
              </a:ext>
            </a:extLst>
          </p:cNvPr>
          <p:cNvSpPr txBox="1"/>
          <p:nvPr/>
        </p:nvSpPr>
        <p:spPr>
          <a:xfrm>
            <a:off x="188338" y="9914952"/>
            <a:ext cx="1073630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Sustainable Tourism</a:t>
            </a:r>
            <a:endParaRPr lang="en-US" sz="800" dirty="0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DFADEA0E-9560-CC55-932B-C919D8269CDA}"/>
              </a:ext>
            </a:extLst>
          </p:cNvPr>
          <p:cNvCxnSpPr>
            <a:cxnSpLocks/>
          </p:cNvCxnSpPr>
          <p:nvPr/>
        </p:nvCxnSpPr>
        <p:spPr>
          <a:xfrm>
            <a:off x="695777" y="10161962"/>
            <a:ext cx="352330" cy="11215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7269E556-BCFA-7A2D-3B8A-0AB74A2702F1}"/>
              </a:ext>
            </a:extLst>
          </p:cNvPr>
          <p:cNvCxnSpPr>
            <a:cxnSpLocks/>
          </p:cNvCxnSpPr>
          <p:nvPr/>
        </p:nvCxnSpPr>
        <p:spPr>
          <a:xfrm>
            <a:off x="1014973" y="9381020"/>
            <a:ext cx="204928" cy="170291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TextBox 86">
            <a:extLst>
              <a:ext uri="{FF2B5EF4-FFF2-40B4-BE49-F238E27FC236}">
                <a16:creationId xmlns:a16="http://schemas.microsoft.com/office/drawing/2014/main" id="{3F62A12C-1B75-EC24-1AAD-4749451DCCAE}"/>
              </a:ext>
            </a:extLst>
          </p:cNvPr>
          <p:cNvSpPr txBox="1"/>
          <p:nvPr/>
        </p:nvSpPr>
        <p:spPr>
          <a:xfrm>
            <a:off x="209578" y="9019050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Global examples of Tourism</a:t>
            </a:r>
            <a:endParaRPr lang="en-US" sz="800" dirty="0"/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BDE2A8C-FEE3-BC53-E9D1-F1393D90517B}"/>
              </a:ext>
            </a:extLst>
          </p:cNvPr>
          <p:cNvSpPr txBox="1"/>
          <p:nvPr/>
        </p:nvSpPr>
        <p:spPr>
          <a:xfrm>
            <a:off x="3238973" y="8549312"/>
            <a:ext cx="1113965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Working in a Sweatshop</a:t>
            </a:r>
            <a:endParaRPr lang="en-US" sz="800" dirty="0"/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BB66CC77-D734-C33E-2E86-4DC17EB951C7}"/>
              </a:ext>
            </a:extLst>
          </p:cNvPr>
          <p:cNvCxnSpPr>
            <a:cxnSpLocks/>
          </p:cNvCxnSpPr>
          <p:nvPr/>
        </p:nvCxnSpPr>
        <p:spPr>
          <a:xfrm flipH="1">
            <a:off x="3817038" y="8923883"/>
            <a:ext cx="21348" cy="186332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92">
            <a:extLst>
              <a:ext uri="{FF2B5EF4-FFF2-40B4-BE49-F238E27FC236}">
                <a16:creationId xmlns:a16="http://schemas.microsoft.com/office/drawing/2014/main" id="{052A3AF3-BC85-9C5E-49D4-AE02D5369C1F}"/>
              </a:ext>
            </a:extLst>
          </p:cNvPr>
          <p:cNvSpPr txBox="1"/>
          <p:nvPr/>
        </p:nvSpPr>
        <p:spPr>
          <a:xfrm>
            <a:off x="8430092" y="9197517"/>
            <a:ext cx="1073630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How can we help?</a:t>
            </a:r>
          </a:p>
        </p:txBody>
      </p:sp>
      <p:cxnSp>
        <p:nvCxnSpPr>
          <p:cNvPr id="94" name="Straight Connector 93">
            <a:extLst>
              <a:ext uri="{FF2B5EF4-FFF2-40B4-BE49-F238E27FC236}">
                <a16:creationId xmlns:a16="http://schemas.microsoft.com/office/drawing/2014/main" id="{B31553BF-3393-8F3E-B973-785F3E2D1E2D}"/>
              </a:ext>
            </a:extLst>
          </p:cNvPr>
          <p:cNvCxnSpPr>
            <a:cxnSpLocks/>
          </p:cNvCxnSpPr>
          <p:nvPr/>
        </p:nvCxnSpPr>
        <p:spPr>
          <a:xfrm flipH="1" flipV="1">
            <a:off x="8642270" y="9082938"/>
            <a:ext cx="307645" cy="120320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CEB7801F-98F8-6FAE-E7CE-A998A701ADA6}"/>
              </a:ext>
            </a:extLst>
          </p:cNvPr>
          <p:cNvSpPr txBox="1"/>
          <p:nvPr/>
        </p:nvSpPr>
        <p:spPr>
          <a:xfrm>
            <a:off x="6371793" y="9916845"/>
            <a:ext cx="911342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Russia’s human geography</a:t>
            </a:r>
          </a:p>
        </p:txBody>
      </p: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540E228-5AEF-584A-0288-869D2A9AD2D0}"/>
              </a:ext>
            </a:extLst>
          </p:cNvPr>
          <p:cNvCxnSpPr>
            <a:cxnSpLocks/>
          </p:cNvCxnSpPr>
          <p:nvPr/>
        </p:nvCxnSpPr>
        <p:spPr>
          <a:xfrm flipH="1" flipV="1">
            <a:off x="6458214" y="9551311"/>
            <a:ext cx="342224" cy="393005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id="{36F4CC65-7187-B729-B7B3-D8B61C5EB6C1}"/>
              </a:ext>
            </a:extLst>
          </p:cNvPr>
          <p:cNvSpPr txBox="1"/>
          <p:nvPr/>
        </p:nvSpPr>
        <p:spPr>
          <a:xfrm>
            <a:off x="7421985" y="10116901"/>
            <a:ext cx="911342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Russia in the modern world</a:t>
            </a:r>
          </a:p>
        </p:txBody>
      </p: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A2A0E822-4C31-9D98-0BAA-A02063C0560C}"/>
              </a:ext>
            </a:extLst>
          </p:cNvPr>
          <p:cNvCxnSpPr>
            <a:cxnSpLocks/>
          </p:cNvCxnSpPr>
          <p:nvPr/>
        </p:nvCxnSpPr>
        <p:spPr>
          <a:xfrm flipH="1" flipV="1">
            <a:off x="6959951" y="9570280"/>
            <a:ext cx="916497" cy="53582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77730137-93E7-2AD5-07BD-37A0472B4D95}"/>
              </a:ext>
            </a:extLst>
          </p:cNvPr>
          <p:cNvSpPr txBox="1"/>
          <p:nvPr/>
        </p:nvSpPr>
        <p:spPr>
          <a:xfrm>
            <a:off x="3215758" y="4187682"/>
            <a:ext cx="1125148" cy="238363"/>
          </a:xfrm>
          <a:prstGeom prst="wedgeRoundRectCallout">
            <a:avLst>
              <a:gd name="adj1" fmla="val -45169"/>
              <a:gd name="adj2" fmla="val 203851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5 USA</a:t>
            </a:r>
            <a:endParaRPr lang="en-US" sz="8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FE1D391-432E-05E6-83CF-F9612C951FB9}"/>
              </a:ext>
            </a:extLst>
          </p:cNvPr>
          <p:cNvSpPr txBox="1"/>
          <p:nvPr/>
        </p:nvSpPr>
        <p:spPr>
          <a:xfrm>
            <a:off x="8381459" y="6966720"/>
            <a:ext cx="1125148" cy="238363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1 Africa</a:t>
            </a:r>
            <a:endParaRPr lang="en-US" sz="800" dirty="0"/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882F6AB-EFE2-4A11-B0F3-6BAFF24472B0}"/>
              </a:ext>
            </a:extLst>
          </p:cNvPr>
          <p:cNvSpPr txBox="1"/>
          <p:nvPr/>
        </p:nvSpPr>
        <p:spPr>
          <a:xfrm>
            <a:off x="645000" y="4559119"/>
            <a:ext cx="1125148" cy="238363"/>
          </a:xfrm>
          <a:prstGeom prst="wedgeRoundRectCallout">
            <a:avLst>
              <a:gd name="adj1" fmla="val 31823"/>
              <a:gd name="adj2" fmla="val 15539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4 Population</a:t>
            </a:r>
            <a:endParaRPr lang="en-US" sz="800" dirty="0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7302319-96FB-A6BE-372F-3A8E82AD8800}"/>
              </a:ext>
            </a:extLst>
          </p:cNvPr>
          <p:cNvSpPr txBox="1"/>
          <p:nvPr/>
        </p:nvSpPr>
        <p:spPr>
          <a:xfrm>
            <a:off x="485533" y="7011711"/>
            <a:ext cx="1125148" cy="374571"/>
          </a:xfrm>
          <a:prstGeom prst="wedgeRoundRectCallout">
            <a:avLst>
              <a:gd name="adj1" fmla="val 22413"/>
              <a:gd name="adj2" fmla="val -96067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3 Development Gap</a:t>
            </a:r>
            <a:endParaRPr lang="en-US" sz="8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62E5321E-0FBF-6BB8-1BE9-62615DF3BA1B}"/>
              </a:ext>
            </a:extLst>
          </p:cNvPr>
          <p:cNvSpPr txBox="1"/>
          <p:nvPr/>
        </p:nvSpPr>
        <p:spPr>
          <a:xfrm>
            <a:off x="5189453" y="6287714"/>
            <a:ext cx="1125148" cy="374571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2 Energy and Resources</a:t>
            </a:r>
            <a:endParaRPr lang="en-US" sz="8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8D5150AF-07C2-EA45-5C59-365163985D40}"/>
              </a:ext>
            </a:extLst>
          </p:cNvPr>
          <p:cNvSpPr txBox="1"/>
          <p:nvPr/>
        </p:nvSpPr>
        <p:spPr>
          <a:xfrm>
            <a:off x="6176964" y="4102808"/>
            <a:ext cx="1125148" cy="374571"/>
          </a:xfrm>
          <a:prstGeom prst="wedgeRoundRectCallout">
            <a:avLst>
              <a:gd name="adj1" fmla="val -40036"/>
              <a:gd name="adj2" fmla="val 135204"/>
              <a:gd name="adj3" fmla="val 16667"/>
            </a:avLst>
          </a:prstGeom>
          <a:solidFill>
            <a:srgbClr val="92D050"/>
          </a:solidFill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b="1" dirty="0"/>
              <a:t>Topic 6 GCSE Ecosystems</a:t>
            </a:r>
            <a:endParaRPr lang="en-US" sz="800" dirty="0"/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2924103-2B80-1D9D-B2CA-D4DD598A2924}"/>
              </a:ext>
            </a:extLst>
          </p:cNvPr>
          <p:cNvSpPr txBox="1"/>
          <p:nvPr/>
        </p:nvSpPr>
        <p:spPr>
          <a:xfrm>
            <a:off x="7935860" y="6334550"/>
            <a:ext cx="1073630" cy="374571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the physical geography of Africa</a:t>
            </a:r>
            <a:endParaRPr lang="en-US" sz="800" dirty="0"/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C55A8ABF-9CE6-B5BE-DB89-088BE1E9E920}"/>
              </a:ext>
            </a:extLst>
          </p:cNvPr>
          <p:cNvSpPr txBox="1"/>
          <p:nvPr/>
        </p:nvSpPr>
        <p:spPr>
          <a:xfrm>
            <a:off x="6680638" y="7516850"/>
            <a:ext cx="1073630" cy="374571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is the human geography of Africa</a:t>
            </a:r>
            <a:endParaRPr lang="en-US" sz="800" dirty="0"/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0238A244-6BCD-952F-65CD-D50956C57C9B}"/>
              </a:ext>
            </a:extLst>
          </p:cNvPr>
          <p:cNvCxnSpPr>
            <a:cxnSpLocks/>
          </p:cNvCxnSpPr>
          <p:nvPr/>
        </p:nvCxnSpPr>
        <p:spPr>
          <a:xfrm flipH="1">
            <a:off x="8169283" y="6701686"/>
            <a:ext cx="188959" cy="327226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08DB2443-44EE-AE32-98B3-D72B0D752331}"/>
              </a:ext>
            </a:extLst>
          </p:cNvPr>
          <p:cNvCxnSpPr>
            <a:cxnSpLocks/>
          </p:cNvCxnSpPr>
          <p:nvPr/>
        </p:nvCxnSpPr>
        <p:spPr>
          <a:xfrm flipV="1">
            <a:off x="7185595" y="7337631"/>
            <a:ext cx="0" cy="16539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595D2889-808C-7F0C-3EE1-86141559AA55}"/>
              </a:ext>
            </a:extLst>
          </p:cNvPr>
          <p:cNvCxnSpPr>
            <a:cxnSpLocks/>
            <a:stCxn id="123" idx="2"/>
          </p:cNvCxnSpPr>
          <p:nvPr/>
        </p:nvCxnSpPr>
        <p:spPr>
          <a:xfrm flipH="1">
            <a:off x="3441577" y="6426242"/>
            <a:ext cx="188959" cy="46343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58691514-9272-AF51-D89C-1183FCA8F912}"/>
              </a:ext>
            </a:extLst>
          </p:cNvPr>
          <p:cNvSpPr txBox="1"/>
          <p:nvPr/>
        </p:nvSpPr>
        <p:spPr>
          <a:xfrm>
            <a:off x="3093721" y="6187879"/>
            <a:ext cx="1073630" cy="238363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Climate Change</a:t>
            </a:r>
            <a:endParaRPr lang="en-US" sz="800" dirty="0"/>
          </a:p>
        </p:txBody>
      </p: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1C07B941-DC10-9C40-F6D1-35AEBFD4663B}"/>
              </a:ext>
            </a:extLst>
          </p:cNvPr>
          <p:cNvCxnSpPr>
            <a:cxnSpLocks/>
          </p:cNvCxnSpPr>
          <p:nvPr/>
        </p:nvCxnSpPr>
        <p:spPr>
          <a:xfrm flipV="1">
            <a:off x="2902789" y="7312981"/>
            <a:ext cx="0" cy="2500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F531A119-41B9-B49A-83CD-4B79BE113E38}"/>
              </a:ext>
            </a:extLst>
          </p:cNvPr>
          <p:cNvSpPr txBox="1"/>
          <p:nvPr/>
        </p:nvSpPr>
        <p:spPr>
          <a:xfrm>
            <a:off x="2146266" y="7562995"/>
            <a:ext cx="1513046" cy="238363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A sustainable future?</a:t>
            </a:r>
            <a:endParaRPr lang="en-US" sz="800" dirty="0"/>
          </a:p>
        </p:txBody>
      </p:sp>
      <p:cxnSp>
        <p:nvCxnSpPr>
          <p:cNvPr id="512" name="Straight Connector 511">
            <a:extLst>
              <a:ext uri="{FF2B5EF4-FFF2-40B4-BE49-F238E27FC236}">
                <a16:creationId xmlns:a16="http://schemas.microsoft.com/office/drawing/2014/main" id="{FC5DB8FA-0330-4D6F-4774-9172E75A4C10}"/>
              </a:ext>
            </a:extLst>
          </p:cNvPr>
          <p:cNvCxnSpPr>
            <a:cxnSpLocks/>
            <a:stCxn id="514" idx="0"/>
          </p:cNvCxnSpPr>
          <p:nvPr/>
        </p:nvCxnSpPr>
        <p:spPr>
          <a:xfrm flipH="1" flipV="1">
            <a:off x="2665373" y="5221932"/>
            <a:ext cx="690714" cy="339467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" name="TextBox 513">
            <a:extLst>
              <a:ext uri="{FF2B5EF4-FFF2-40B4-BE49-F238E27FC236}">
                <a16:creationId xmlns:a16="http://schemas.microsoft.com/office/drawing/2014/main" id="{98663D2E-4F5F-79F1-DE4F-B70F0DA8BF24}"/>
              </a:ext>
            </a:extLst>
          </p:cNvPr>
          <p:cNvSpPr txBox="1"/>
          <p:nvPr/>
        </p:nvSpPr>
        <p:spPr>
          <a:xfrm>
            <a:off x="2943544" y="5561399"/>
            <a:ext cx="825085" cy="374571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Population change</a:t>
            </a:r>
            <a:endParaRPr lang="en-US" sz="800" dirty="0"/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F658E0CD-F46C-1F13-EEA7-AFC5871C5BB5}"/>
              </a:ext>
            </a:extLst>
          </p:cNvPr>
          <p:cNvSpPr txBox="1"/>
          <p:nvPr/>
        </p:nvSpPr>
        <p:spPr>
          <a:xfrm>
            <a:off x="5298163" y="5407343"/>
            <a:ext cx="1073630" cy="374571"/>
          </a:xfrm>
          <a:prstGeom prst="wedgeRoundRectCallout">
            <a:avLst>
              <a:gd name="adj1" fmla="val 14576"/>
              <a:gd name="adj2" fmla="val 44569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The USA’s role in the modern world</a:t>
            </a:r>
          </a:p>
        </p:txBody>
      </p:sp>
      <p:cxnSp>
        <p:nvCxnSpPr>
          <p:cNvPr id="521" name="Straight Connector 520">
            <a:extLst>
              <a:ext uri="{FF2B5EF4-FFF2-40B4-BE49-F238E27FC236}">
                <a16:creationId xmlns:a16="http://schemas.microsoft.com/office/drawing/2014/main" id="{316500B5-66D3-F94B-841E-F0DE05E8114D}"/>
              </a:ext>
            </a:extLst>
          </p:cNvPr>
          <p:cNvCxnSpPr>
            <a:cxnSpLocks/>
          </p:cNvCxnSpPr>
          <p:nvPr/>
        </p:nvCxnSpPr>
        <p:spPr>
          <a:xfrm flipV="1">
            <a:off x="5821061" y="5190805"/>
            <a:ext cx="0" cy="250014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2" name="Straight Connector 521">
            <a:extLst>
              <a:ext uri="{FF2B5EF4-FFF2-40B4-BE49-F238E27FC236}">
                <a16:creationId xmlns:a16="http://schemas.microsoft.com/office/drawing/2014/main" id="{6BD00DEE-8400-F43A-B25F-96DF182EC093}"/>
              </a:ext>
            </a:extLst>
          </p:cNvPr>
          <p:cNvCxnSpPr>
            <a:cxnSpLocks/>
            <a:stCxn id="523" idx="2"/>
          </p:cNvCxnSpPr>
          <p:nvPr/>
        </p:nvCxnSpPr>
        <p:spPr>
          <a:xfrm flipH="1">
            <a:off x="7248273" y="4013886"/>
            <a:ext cx="536815" cy="699848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3" name="TextBox 522">
            <a:extLst>
              <a:ext uri="{FF2B5EF4-FFF2-40B4-BE49-F238E27FC236}">
                <a16:creationId xmlns:a16="http://schemas.microsoft.com/office/drawing/2014/main" id="{FD96B590-514A-CD88-0C9D-F8EEBCA5DEF7}"/>
              </a:ext>
            </a:extLst>
          </p:cNvPr>
          <p:cNvSpPr txBox="1"/>
          <p:nvPr/>
        </p:nvSpPr>
        <p:spPr>
          <a:xfrm>
            <a:off x="7248273" y="3639315"/>
            <a:ext cx="1073630" cy="374571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GCSE skills and questions</a:t>
            </a:r>
            <a:endParaRPr lang="en-US" sz="800" dirty="0"/>
          </a:p>
        </p:txBody>
      </p:sp>
      <p:cxnSp>
        <p:nvCxnSpPr>
          <p:cNvPr id="525" name="Straight Connector 524">
            <a:extLst>
              <a:ext uri="{FF2B5EF4-FFF2-40B4-BE49-F238E27FC236}">
                <a16:creationId xmlns:a16="http://schemas.microsoft.com/office/drawing/2014/main" id="{412D5B54-5AAC-38EB-5867-D8458309CB24}"/>
              </a:ext>
            </a:extLst>
          </p:cNvPr>
          <p:cNvCxnSpPr>
            <a:cxnSpLocks/>
          </p:cNvCxnSpPr>
          <p:nvPr/>
        </p:nvCxnSpPr>
        <p:spPr>
          <a:xfrm flipV="1">
            <a:off x="7487114" y="5030090"/>
            <a:ext cx="14922" cy="30519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6" name="TextBox 525">
            <a:extLst>
              <a:ext uri="{FF2B5EF4-FFF2-40B4-BE49-F238E27FC236}">
                <a16:creationId xmlns:a16="http://schemas.microsoft.com/office/drawing/2014/main" id="{DA415033-5837-6FDD-F6B6-3ED244C33167}"/>
              </a:ext>
            </a:extLst>
          </p:cNvPr>
          <p:cNvSpPr txBox="1"/>
          <p:nvPr/>
        </p:nvSpPr>
        <p:spPr>
          <a:xfrm>
            <a:off x="6951530" y="5362533"/>
            <a:ext cx="1073630" cy="238363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Ecosystems at GCSE</a:t>
            </a:r>
            <a:endParaRPr lang="en-US" sz="800" dirty="0"/>
          </a:p>
        </p:txBody>
      </p:sp>
      <p:cxnSp>
        <p:nvCxnSpPr>
          <p:cNvPr id="529" name="Straight Connector 528">
            <a:extLst>
              <a:ext uri="{FF2B5EF4-FFF2-40B4-BE49-F238E27FC236}">
                <a16:creationId xmlns:a16="http://schemas.microsoft.com/office/drawing/2014/main" id="{57B9BCA1-8AEE-87D3-9CEA-2BBC4373D7BC}"/>
              </a:ext>
            </a:extLst>
          </p:cNvPr>
          <p:cNvCxnSpPr>
            <a:cxnSpLocks/>
            <a:stCxn id="531" idx="2"/>
          </p:cNvCxnSpPr>
          <p:nvPr/>
        </p:nvCxnSpPr>
        <p:spPr>
          <a:xfrm flipH="1">
            <a:off x="8108098" y="4382173"/>
            <a:ext cx="841817" cy="360103"/>
          </a:xfrm>
          <a:prstGeom prst="line">
            <a:avLst/>
          </a:prstGeom>
          <a:ln w="19050">
            <a:solidFill>
              <a:srgbClr val="00B0F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1" name="TextBox 530">
            <a:extLst>
              <a:ext uri="{FF2B5EF4-FFF2-40B4-BE49-F238E27FC236}">
                <a16:creationId xmlns:a16="http://schemas.microsoft.com/office/drawing/2014/main" id="{0F601D3B-AB74-9AD0-57DD-433AC269615F}"/>
              </a:ext>
            </a:extLst>
          </p:cNvPr>
          <p:cNvSpPr txBox="1"/>
          <p:nvPr/>
        </p:nvSpPr>
        <p:spPr>
          <a:xfrm>
            <a:off x="8413100" y="3871395"/>
            <a:ext cx="1073630" cy="510778"/>
          </a:xfrm>
          <a:prstGeom prst="wedgeRoundRectCallout">
            <a:avLst>
              <a:gd name="adj1" fmla="val 15167"/>
              <a:gd name="adj2" fmla="val 47055"/>
              <a:gd name="adj3" fmla="val 16667"/>
            </a:avLst>
          </a:prstGeom>
          <a:solidFill>
            <a:schemeClr val="bg1"/>
          </a:solidFill>
          <a:ln w="19050">
            <a:solidFill>
              <a:srgbClr val="BD139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800" dirty="0"/>
              <a:t>What will year 10 Geography look like?</a:t>
            </a:r>
            <a:endParaRPr lang="en-US" sz="800" dirty="0"/>
          </a:p>
        </p:txBody>
      </p:sp>
      <p:pic>
        <p:nvPicPr>
          <p:cNvPr id="533" name="Picture 2" descr="Flag of the United States of America ...">
            <a:extLst>
              <a:ext uri="{FF2B5EF4-FFF2-40B4-BE49-F238E27FC236}">
                <a16:creationId xmlns:a16="http://schemas.microsoft.com/office/drawing/2014/main" id="{2514AB4E-C187-A6B2-C6AD-1BBE0311B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40" y="-3582347"/>
            <a:ext cx="95725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4" name="Picture 4" descr="Africa - Wikipedia">
            <a:extLst>
              <a:ext uri="{FF2B5EF4-FFF2-40B4-BE49-F238E27FC236}">
                <a16:creationId xmlns:a16="http://schemas.microsoft.com/office/drawing/2014/main" id="{A511F199-71DC-86EA-8AFD-B93B0FEF6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7659" y="5490190"/>
            <a:ext cx="772755" cy="71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5" name="Picture 6" descr="Flag of the United States of America ...">
            <a:extLst>
              <a:ext uri="{FF2B5EF4-FFF2-40B4-BE49-F238E27FC236}">
                <a16:creationId xmlns:a16="http://schemas.microsoft.com/office/drawing/2014/main" id="{0543B315-B21C-2021-052F-4C3AB82F7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597" y="3097585"/>
            <a:ext cx="1608120" cy="834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ather symbols 2 - Openclipart">
            <a:extLst>
              <a:ext uri="{FF2B5EF4-FFF2-40B4-BE49-F238E27FC236}">
                <a16:creationId xmlns:a16="http://schemas.microsoft.com/office/drawing/2014/main" id="{95614CAC-A5F3-40B6-3ADD-65CF41D56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7" y="11943501"/>
            <a:ext cx="1062544" cy="98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6" name="Picture 10" descr="Flag of Russia | History, Design ...">
            <a:extLst>
              <a:ext uri="{FF2B5EF4-FFF2-40B4-BE49-F238E27FC236}">
                <a16:creationId xmlns:a16="http://schemas.microsoft.com/office/drawing/2014/main" id="{2E36A64C-2412-EC27-3FE1-D36DF8F96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49" y="7836610"/>
            <a:ext cx="1015886" cy="63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con Population Growth. suitable for Community symbol. line style. simple  design editable. design template vector. simple symbol illustration 7480503  Vector Art at Vecteezy">
            <a:extLst>
              <a:ext uri="{FF2B5EF4-FFF2-40B4-BE49-F238E27FC236}">
                <a16:creationId xmlns:a16="http://schemas.microsoft.com/office/drawing/2014/main" id="{86D4AEE0-85F4-29F8-0CCB-B82DFAA6C5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4" t="11654" r="17223" b="15671"/>
          <a:stretch/>
        </p:blipFill>
        <p:spPr bwMode="auto">
          <a:xfrm>
            <a:off x="254613" y="2298248"/>
            <a:ext cx="1443725" cy="165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Ecosystem - Free ecology and environment icons">
            <a:extLst>
              <a:ext uri="{FF2B5EF4-FFF2-40B4-BE49-F238E27FC236}">
                <a16:creationId xmlns:a16="http://schemas.microsoft.com/office/drawing/2014/main" id="{6280EA28-7EEA-FF6A-D7BD-9F892BDDB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2147" y="2489610"/>
            <a:ext cx="1332703" cy="1332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4321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5b96425-6c5e-47e5-8e3c-66a165e9bc6d" xsi:nil="true"/>
    <lcf76f155ced4ddcb4097134ff3c332f xmlns="529c40e8-0bab-43d5-8ec0-07f08635fbc7">
      <Terms xmlns="http://schemas.microsoft.com/office/infopath/2007/PartnerControls"/>
    </lcf76f155ced4ddcb4097134ff3c332f>
    <SharedWithUsers xmlns="e5b96425-6c5e-47e5-8e3c-66a165e9bc6d">
      <UserInfo>
        <DisplayName/>
        <AccountId xsi:nil="true"/>
        <AccountType/>
      </UserInfo>
    </SharedWithUsers>
    <MediaLengthInSeconds xmlns="529c40e8-0bab-43d5-8ec0-07f08635fbc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20714A61E51D40A56158CF68E17747" ma:contentTypeVersion="15" ma:contentTypeDescription="Create a new document." ma:contentTypeScope="" ma:versionID="fd7275094652d5519fb00659330817f4">
  <xsd:schema xmlns:xsd="http://www.w3.org/2001/XMLSchema" xmlns:xs="http://www.w3.org/2001/XMLSchema" xmlns:p="http://schemas.microsoft.com/office/2006/metadata/properties" xmlns:ns2="529c40e8-0bab-43d5-8ec0-07f08635fbc7" xmlns:ns3="e5b96425-6c5e-47e5-8e3c-66a165e9bc6d" targetNamespace="http://schemas.microsoft.com/office/2006/metadata/properties" ma:root="true" ma:fieldsID="e52f0d2fd811c64ec73feda7a57d86d0" ns2:_="" ns3:_="">
    <xsd:import namespace="529c40e8-0bab-43d5-8ec0-07f08635fbc7"/>
    <xsd:import namespace="e5b96425-6c5e-47e5-8e3c-66a165e9bc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c40e8-0bab-43d5-8ec0-07f08635f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f65895cd-c2e5-4ee0-a44a-cd0d712d940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b96425-6c5e-47e5-8e3c-66a165e9bc6d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79d6281-3d9d-4448-85d5-7aea755fb040}" ma:internalName="TaxCatchAll" ma:showField="CatchAllData" ma:web="e5b96425-6c5e-47e5-8e3c-66a165e9bc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AC8B57-63D4-4F62-A947-22ED17C2D89B}">
  <ds:schemaRefs>
    <ds:schemaRef ds:uri="http://schemas.microsoft.com/office/infopath/2007/PartnerControls"/>
    <ds:schemaRef ds:uri="529c40e8-0bab-43d5-8ec0-07f08635fbc7"/>
    <ds:schemaRef ds:uri="http://schemas.microsoft.com/office/2006/documentManagement/types"/>
    <ds:schemaRef ds:uri="e5b96425-6c5e-47e5-8e3c-66a165e9bc6d"/>
    <ds:schemaRef ds:uri="http://schemas.openxmlformats.org/package/2006/metadata/core-properties"/>
    <ds:schemaRef ds:uri="http://purl.org/dc/dcmitype/"/>
    <ds:schemaRef ds:uri="http://purl.org/dc/terms/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69A751A-24B7-46AD-8C48-8C97C44EE8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EA1287E-A7EF-44CD-ACEE-22330D1123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9c40e8-0bab-43d5-8ec0-07f08635fbc7"/>
    <ds:schemaRef ds:uri="e5b96425-6c5e-47e5-8e3c-66a165e9bc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14937</TotalTime>
  <Words>309</Words>
  <Application>Microsoft Office PowerPoint</Application>
  <PresentationFormat>Custom</PresentationFormat>
  <Paragraphs>82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St Mary's Catholic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 Peachey</dc:creator>
  <cp:lastModifiedBy>Mr D Cowan</cp:lastModifiedBy>
  <cp:revision>258</cp:revision>
  <cp:lastPrinted>2019-10-07T07:04:47Z</cp:lastPrinted>
  <dcterms:created xsi:type="dcterms:W3CDTF">2018-02-08T08:28:53Z</dcterms:created>
  <dcterms:modified xsi:type="dcterms:W3CDTF">2024-09-05T08:30:54Z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0x0101003520714A61E51D40A56158CF68E17747</vt:lpwstr>
  </property>
  <property fmtid="{D5CDD505-2E9C-101B-9397-08002B2CF9AE}" pid="3" name="Order">
    <vt:r8>19200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