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00" d="100"/>
          <a:sy n="100" d="100"/>
        </p:scale>
        <p:origin x="508" y="4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D Cowan (Ridgeway Secondary School)" userId="494abe0b-17bc-47aa-ba3e-10527e74ed2d" providerId="ADAL" clId="{0FBF4DDA-6B7E-4BAF-960F-6D55CDAB0E63}"/>
    <pc:docChg chg="modSld">
      <pc:chgData name="Mr D Cowan (Ridgeway Secondary School)" userId="494abe0b-17bc-47aa-ba3e-10527e74ed2d" providerId="ADAL" clId="{0FBF4DDA-6B7E-4BAF-960F-6D55CDAB0E63}" dt="2024-07-09T09:39:14.938" v="8" actId="20577"/>
      <pc:docMkLst>
        <pc:docMk/>
      </pc:docMkLst>
      <pc:sldChg chg="modSp mod">
        <pc:chgData name="Mr D Cowan (Ridgeway Secondary School)" userId="494abe0b-17bc-47aa-ba3e-10527e74ed2d" providerId="ADAL" clId="{0FBF4DDA-6B7E-4BAF-960F-6D55CDAB0E63}" dt="2024-07-09T09:39:14.938" v="8" actId="20577"/>
        <pc:sldMkLst>
          <pc:docMk/>
          <pc:sldMk cId="1074321042" sldId="256"/>
        </pc:sldMkLst>
        <pc:spChg chg="mod">
          <ac:chgData name="Mr D Cowan (Ridgeway Secondary School)" userId="494abe0b-17bc-47aa-ba3e-10527e74ed2d" providerId="ADAL" clId="{0FBF4DDA-6B7E-4BAF-960F-6D55CDAB0E63}" dt="2024-07-09T09:39:14.938" v="8" actId="20577"/>
          <ac:spMkLst>
            <pc:docMk/>
            <pc:sldMk cId="1074321042" sldId="256"/>
            <ac:spMk id="6" creationId="{B554B049-F74B-48F1-A036-FC00BC393C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3.jpeg"/><Relationship Id="rId23" Type="http://schemas.openxmlformats.org/officeDocument/2006/relationships/image" Target="../media/image21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41737" y="1511501"/>
            <a:ext cx="9366739" cy="1580984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needs</a:t>
            </a:r>
            <a:endParaRPr lang="en-US" sz="8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055"/>
            <a:ext cx="5841604" cy="6549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806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34395" y="7496099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207689" y="770900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229059" y="7764447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23709" y="780954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883644" y="15224026"/>
            <a:ext cx="1214980" cy="130486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092808" y="1542480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487303" y="15296696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369019" y="15882326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5009142" y="14987265"/>
            <a:ext cx="942102" cy="374571"/>
          </a:xfrm>
          <a:prstGeom prst="wedgeRoundRectCallout">
            <a:avLst>
              <a:gd name="adj1" fmla="val 10734"/>
              <a:gd name="adj2" fmla="val 50641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Case studies of Nepal and Chile</a:t>
            </a:r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21546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  <a:stCxn id="326" idx="2"/>
          </p:cNvCxnSpPr>
          <p:nvPr/>
        </p:nvCxnSpPr>
        <p:spPr>
          <a:xfrm>
            <a:off x="6406709" y="2262214"/>
            <a:ext cx="0" cy="2143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>
            <a:off x="2781300" y="6583014"/>
            <a:ext cx="67494" cy="25312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 flipV="1">
            <a:off x="8096969" y="4978817"/>
            <a:ext cx="287240" cy="1828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070560" y="324935"/>
            <a:ext cx="5645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>
                <a:latin typeface="Aharoni" panose="020B0604020202020204" pitchFamily="2" charset="-79"/>
                <a:cs typeface="Aharoni" panose="020B0604020202020204" pitchFamily="2" charset="-79"/>
              </a:rPr>
              <a:t>GCSE Geography </a:t>
            </a:r>
          </a:p>
          <a:p>
            <a:pPr algn="ctr"/>
            <a:r>
              <a:rPr lang="en-GB" sz="2800" b="1">
                <a:latin typeface="Aharoni" panose="020B0604020202020204" pitchFamily="2" charset="-79"/>
                <a:cs typeface="Aharoni" panose="020B0604020202020204" pitchFamily="2" charset="-79"/>
              </a:rPr>
              <a:t>Learning </a:t>
            </a:r>
            <a:r>
              <a:rPr lang="en-GB" sz="2800" b="1" dirty="0">
                <a:latin typeface="Aharoni" panose="020B0604020202020204" pitchFamily="2" charset="-79"/>
                <a:cs typeface="Aharoni" panose="020B0604020202020204" pitchFamily="2" charset="-79"/>
              </a:rPr>
              <a:t>Journey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8084367" y="1552338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8108554" y="15477481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>
            <a:off x="6786849" y="14690696"/>
            <a:ext cx="1151275" cy="510778"/>
          </a:xfrm>
          <a:prstGeom prst="wedgeRoundRectCallout">
            <a:avLst>
              <a:gd name="adj1" fmla="val -37862"/>
              <a:gd name="adj2" fmla="val 145431"/>
              <a:gd name="adj3" fmla="val 16667"/>
            </a:avLst>
          </a:prstGeom>
          <a:solidFill>
            <a:srgbClr val="92D05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3.1.1  Section A </a:t>
            </a:r>
          </a:p>
          <a:p>
            <a:pPr algn="ctr"/>
            <a:r>
              <a:rPr lang="en-GB" sz="800" b="1" dirty="0"/>
              <a:t>The Challenge of Natural Hazards</a:t>
            </a:r>
            <a:endParaRPr lang="en-GB" sz="800" dirty="0"/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5830020" y="16283444"/>
            <a:ext cx="1073630" cy="510778"/>
          </a:xfrm>
          <a:prstGeom prst="wedgeRoundRectCallout">
            <a:avLst>
              <a:gd name="adj1" fmla="val -19095"/>
              <a:gd name="adj2" fmla="val -51645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Physical causes of Earthquakes and Volcanoes</a:t>
            </a:r>
            <a:endParaRPr lang="en-US" sz="100" dirty="0"/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>
            <a:off x="1836619" y="15030322"/>
            <a:ext cx="0" cy="4918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542729" y="13110990"/>
            <a:ext cx="572506" cy="3386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  <a:stCxn id="315" idx="0"/>
          </p:cNvCxnSpPr>
          <p:nvPr/>
        </p:nvCxnSpPr>
        <p:spPr>
          <a:xfrm flipH="1" flipV="1">
            <a:off x="4686900" y="13720149"/>
            <a:ext cx="200015" cy="6133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5559067" y="13196792"/>
            <a:ext cx="0" cy="2528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  <a:stCxn id="316" idx="0"/>
          </p:cNvCxnSpPr>
          <p:nvPr/>
        </p:nvCxnSpPr>
        <p:spPr>
          <a:xfrm flipH="1" flipV="1">
            <a:off x="8140556" y="13799562"/>
            <a:ext cx="267823" cy="3578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5754937" y="11667543"/>
            <a:ext cx="0" cy="7406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7220929" y="10843151"/>
            <a:ext cx="7072" cy="4654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1441450" y="10311531"/>
            <a:ext cx="499247" cy="159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 flipH="1">
            <a:off x="3136151" y="8725826"/>
            <a:ext cx="9414" cy="3225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4320957" y="9391584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5028089" y="8612309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6194740" y="9394333"/>
            <a:ext cx="0" cy="5255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  <a:stCxn id="286" idx="1"/>
          </p:cNvCxnSpPr>
          <p:nvPr/>
        </p:nvCxnSpPr>
        <p:spPr>
          <a:xfrm flipH="1" flipV="1">
            <a:off x="8285429" y="9167381"/>
            <a:ext cx="147883" cy="2897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284" idx="2"/>
          </p:cNvCxnSpPr>
          <p:nvPr/>
        </p:nvCxnSpPr>
        <p:spPr>
          <a:xfrm flipH="1">
            <a:off x="6885917" y="6645118"/>
            <a:ext cx="188959" cy="1910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4075675" y="7303735"/>
            <a:ext cx="0" cy="2500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4206736" y="4562106"/>
            <a:ext cx="0" cy="1543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918354" y="6000534"/>
            <a:ext cx="129753" cy="2993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>
            <a:extLst>
              <a:ext uri="{FF2B5EF4-FFF2-40B4-BE49-F238E27FC236}">
                <a16:creationId xmlns:a16="http://schemas.microsoft.com/office/drawing/2014/main" id="{45959225-B58A-4FF0-821B-A266608598AA}"/>
              </a:ext>
            </a:extLst>
          </p:cNvPr>
          <p:cNvSpPr txBox="1"/>
          <p:nvPr/>
        </p:nvSpPr>
        <p:spPr>
          <a:xfrm>
            <a:off x="3387394" y="16277216"/>
            <a:ext cx="1073630" cy="510778"/>
          </a:xfrm>
          <a:prstGeom prst="wedgeRoundRectCallout">
            <a:avLst>
              <a:gd name="adj1" fmla="val 11605"/>
              <a:gd name="adj2" fmla="val -51456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Managing Earthquakes and Volcanoes</a:t>
            </a:r>
            <a:endParaRPr lang="en-US" sz="800" dirty="0"/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FBEEFA35-C662-44B4-9AB7-7F7AAC6BE1CA}"/>
              </a:ext>
            </a:extLst>
          </p:cNvPr>
          <p:cNvSpPr txBox="1"/>
          <p:nvPr/>
        </p:nvSpPr>
        <p:spPr>
          <a:xfrm>
            <a:off x="1079021" y="16256178"/>
            <a:ext cx="1073630" cy="646986"/>
          </a:xfrm>
          <a:prstGeom prst="wedgeRoundRectCallout">
            <a:avLst>
              <a:gd name="adj1" fmla="val 10615"/>
              <a:gd name="adj2" fmla="val -4554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Natural and Human causes of Climate Change </a:t>
            </a:r>
          </a:p>
          <a:p>
            <a:pPr algn="ctr"/>
            <a:endParaRPr lang="en-US" sz="800" dirty="0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1775164" y="14784206"/>
            <a:ext cx="1073630" cy="510778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Impacts of Climate Change</a:t>
            </a:r>
          </a:p>
          <a:p>
            <a:pPr algn="ctr"/>
            <a:r>
              <a:rPr lang="en-GB" sz="800" dirty="0"/>
              <a:t> </a:t>
            </a:r>
            <a:endParaRPr lang="en-US" sz="800" dirty="0"/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C4A9A47B-F5F9-4E41-BDF9-B42111AEADF2}"/>
              </a:ext>
            </a:extLst>
          </p:cNvPr>
          <p:cNvSpPr txBox="1"/>
          <p:nvPr/>
        </p:nvSpPr>
        <p:spPr>
          <a:xfrm>
            <a:off x="645128" y="12800439"/>
            <a:ext cx="1073630" cy="374571"/>
          </a:xfrm>
          <a:prstGeom prst="wedgeRoundRectCallout">
            <a:avLst>
              <a:gd name="adj1" fmla="val 49238"/>
              <a:gd name="adj2" fmla="val 3280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Managing Climate Change</a:t>
            </a:r>
            <a:endParaRPr lang="en-US" sz="800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3133003" y="12657573"/>
            <a:ext cx="1187954" cy="374571"/>
          </a:xfrm>
          <a:prstGeom prst="wedgeRoundRectCallout">
            <a:avLst>
              <a:gd name="adj1" fmla="val 51219"/>
              <a:gd name="adj2" fmla="val 133512"/>
              <a:gd name="adj3" fmla="val 16667"/>
            </a:avLst>
          </a:prstGeom>
          <a:solidFill>
            <a:srgbClr val="92D05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3.1.1 Section C</a:t>
            </a:r>
          </a:p>
          <a:p>
            <a:pPr algn="ctr"/>
            <a:r>
              <a:rPr lang="en-GB" sz="800" b="1" dirty="0"/>
              <a:t> Coastal Landscapes</a:t>
            </a:r>
            <a:endParaRPr lang="en-GB" sz="800" dirty="0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4D2FECCA-1B4B-4FDC-A71D-5F386D74549E}"/>
              </a:ext>
            </a:extLst>
          </p:cNvPr>
          <p:cNvSpPr txBox="1"/>
          <p:nvPr/>
        </p:nvSpPr>
        <p:spPr>
          <a:xfrm>
            <a:off x="5000515" y="12686014"/>
            <a:ext cx="1073630" cy="510778"/>
          </a:xfrm>
          <a:prstGeom prst="wedgeRoundRectCallout">
            <a:avLst>
              <a:gd name="adj1" fmla="val 16557"/>
              <a:gd name="adj2" fmla="val 4173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Landforms of Erosion and Deposition</a:t>
            </a:r>
            <a:endParaRPr lang="en-US" sz="800" dirty="0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051132" y="12018950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Case Studies of Lyme Regis and Holderness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4214763" y="14333502"/>
            <a:ext cx="1344304" cy="510778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Physical Processes of Weathering, Erosion and Deposition</a:t>
            </a:r>
            <a:endParaRPr lang="en-US" sz="800" dirty="0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78F2586-2C8D-4AAC-BE3B-4496F9C3ACB5}"/>
              </a:ext>
            </a:extLst>
          </p:cNvPr>
          <p:cNvSpPr txBox="1"/>
          <p:nvPr/>
        </p:nvSpPr>
        <p:spPr>
          <a:xfrm>
            <a:off x="7871564" y="14157366"/>
            <a:ext cx="1073630" cy="510778"/>
          </a:xfrm>
          <a:prstGeom prst="wedgeRoundRectCallout">
            <a:avLst>
              <a:gd name="adj1" fmla="val 13586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Managing Coastal Erosion (Hard and Soft Engineering)</a:t>
            </a:r>
            <a:endParaRPr lang="en-US" sz="800" dirty="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8306187" y="10688611"/>
            <a:ext cx="1125148" cy="374571"/>
          </a:xfrm>
          <a:prstGeom prst="wedgeRoundRectCallout">
            <a:avLst>
              <a:gd name="adj1" fmla="val -40036"/>
              <a:gd name="adj2" fmla="val 135204"/>
              <a:gd name="adj3" fmla="val 16667"/>
            </a:avLst>
          </a:prstGeom>
          <a:solidFill>
            <a:srgbClr val="92D05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3.1.2 Section B </a:t>
            </a:r>
          </a:p>
          <a:p>
            <a:pPr algn="ctr"/>
            <a:r>
              <a:rPr lang="en-GB" sz="800" b="1" dirty="0"/>
              <a:t>Ecosystems</a:t>
            </a:r>
            <a:endParaRPr lang="en-US" sz="8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642329" y="10583160"/>
            <a:ext cx="1073630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Global Ecosystems</a:t>
            </a:r>
            <a:endParaRPr lang="en-US" sz="8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731189" y="1056546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Rainforest Ecosystem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231047" y="1207192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Local UK Ecosystems</a:t>
            </a:r>
          </a:p>
          <a:p>
            <a:endParaRPr lang="en-US" sz="800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040424" y="1200281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Desert Ecosystem </a:t>
            </a:r>
          </a:p>
        </p:txBody>
      </p: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4263396" y="10940036"/>
            <a:ext cx="0" cy="3121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2611386" y="11518531"/>
            <a:ext cx="0" cy="4842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313" idx="3"/>
          </p:cNvCxnSpPr>
          <p:nvPr/>
        </p:nvCxnSpPr>
        <p:spPr>
          <a:xfrm flipV="1">
            <a:off x="8124762" y="12153900"/>
            <a:ext cx="283617" cy="1204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05095" y="8445157"/>
            <a:ext cx="1073630" cy="374571"/>
          </a:xfrm>
          <a:prstGeom prst="wedgeRoundRectCallout">
            <a:avLst>
              <a:gd name="adj1" fmla="val 71026"/>
              <a:gd name="adj2" fmla="val 116860"/>
              <a:gd name="adj3" fmla="val 16667"/>
            </a:avLst>
          </a:prstGeom>
          <a:solidFill>
            <a:srgbClr val="92D050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10.4 River Landscapes</a:t>
            </a:r>
            <a:endParaRPr lang="en-US" sz="800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928849" y="1019235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Human impacts on Ecosystems </a:t>
            </a:r>
            <a:endParaRPr lang="en-US" sz="800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373860" y="8259557"/>
            <a:ext cx="1509626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Physical Processes of Weathering, Erosion and Deposition</a:t>
            </a:r>
            <a:endParaRPr lang="en-US" sz="800" dirty="0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445343" y="9865901"/>
            <a:ext cx="1675764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Landforms of Erosion and Deposition (3 courses of a River)</a:t>
            </a:r>
            <a:endParaRPr lang="en-US" sz="800" dirty="0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491274" y="8360456"/>
            <a:ext cx="1073630" cy="238363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Managing Rivers</a:t>
            </a:r>
            <a:endParaRPr lang="en-US" sz="800" dirty="0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456704" y="9879971"/>
            <a:ext cx="1429213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Case Studies of the River Tees and Severn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727906" y="8193257"/>
            <a:ext cx="1073630" cy="646986"/>
          </a:xfrm>
          <a:prstGeom prst="wedgeRoundRectCallout">
            <a:avLst>
              <a:gd name="adj1" fmla="val 43133"/>
              <a:gd name="adj2" fmla="val 79380"/>
              <a:gd name="adj3" fmla="val 16667"/>
            </a:avLst>
          </a:prstGeom>
          <a:solidFill>
            <a:srgbClr val="FF0000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11.1 Urbanisation (Rio de Janeiro)</a:t>
            </a:r>
          </a:p>
          <a:p>
            <a:endParaRPr lang="en-GB" sz="800" dirty="0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538860" y="755374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Growth and Challenges of Bristol</a:t>
            </a:r>
            <a:endParaRPr lang="en-US" sz="800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538061" y="6134340"/>
            <a:ext cx="1073630" cy="510778"/>
          </a:xfrm>
          <a:prstGeom prst="wedgeRoundRectCallout">
            <a:avLst>
              <a:gd name="adj1" fmla="val 15167"/>
              <a:gd name="adj2" fmla="val 47055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Revisit Rio de Janeiro and Urbanisation</a:t>
            </a:r>
            <a:endParaRPr lang="en-US" sz="800" dirty="0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433312" y="9201742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Growth and Challenges of Rio de Janeiro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371713" y="6199888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Tourism as an Economic activity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49565" y="4704498"/>
            <a:ext cx="1073630" cy="374571"/>
          </a:xfrm>
          <a:prstGeom prst="wedgeRoundRectCallout">
            <a:avLst>
              <a:gd name="adj1" fmla="val 43379"/>
              <a:gd name="adj2" fmla="val 107311"/>
              <a:gd name="adj3" fmla="val 16667"/>
            </a:avLst>
          </a:prstGeom>
          <a:solidFill>
            <a:srgbClr val="FF0000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11.2 Development</a:t>
            </a:r>
            <a:endParaRPr lang="en-GB" sz="800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818119" y="542694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Case Study of Nigeria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669921" y="4178524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Population and Development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81539" y="630797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Jamaica as a Tourist destination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5354934" y="5247150"/>
            <a:ext cx="0" cy="1872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TextBox 32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433357" y="2547135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Extended focus on Energy Resources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102423" y="3661782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Patterns of Energy consumption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5869894" y="1887643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Recap Geographical Skills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397068" y="4916171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Renewable and Non-renewable Resources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861138" y="1829562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Revision for Papers 1, 2 and 3</a:t>
            </a:r>
          </a:p>
        </p:txBody>
      </p: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>
            <a:off x="8620899" y="2943578"/>
            <a:ext cx="363440" cy="1453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  <a:stCxn id="328" idx="2"/>
          </p:cNvCxnSpPr>
          <p:nvPr/>
        </p:nvCxnSpPr>
        <p:spPr>
          <a:xfrm>
            <a:off x="4397953" y="2204133"/>
            <a:ext cx="0" cy="298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  <a:stCxn id="325" idx="3"/>
          </p:cNvCxnSpPr>
          <p:nvPr/>
        </p:nvCxnSpPr>
        <p:spPr>
          <a:xfrm>
            <a:off x="8176053" y="3849068"/>
            <a:ext cx="130134" cy="350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560154" y="1951459"/>
            <a:ext cx="1073630" cy="374571"/>
          </a:xfrm>
          <a:prstGeom prst="wedgeRoundRectCallout">
            <a:avLst>
              <a:gd name="adj1" fmla="val -54677"/>
              <a:gd name="adj2" fmla="val 108652"/>
              <a:gd name="adj3" fmla="val 16667"/>
            </a:avLst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Pre-release focus and Skills</a:t>
            </a:r>
            <a:endParaRPr lang="en-GB" sz="800" dirty="0"/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141765" y="4128721"/>
            <a:ext cx="1073630" cy="374571"/>
          </a:xfrm>
          <a:prstGeom prst="wedgeRoundRectCallout">
            <a:avLst>
              <a:gd name="adj1" fmla="val 38345"/>
              <a:gd name="adj2" fmla="val 148652"/>
              <a:gd name="adj3" fmla="val 16667"/>
            </a:avLst>
          </a:prstGeom>
          <a:solidFill>
            <a:srgbClr val="FF000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11.3 Resource Management</a:t>
            </a:r>
            <a:endParaRPr lang="en-GB" sz="800" dirty="0"/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4539518" y="3182493"/>
            <a:ext cx="1073630" cy="5107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Research and Exam skills based on this year’s Pre-release </a:t>
            </a:r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5097773" y="3016230"/>
            <a:ext cx="0" cy="1662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5155972" y="6000534"/>
            <a:ext cx="1073630" cy="510778"/>
          </a:xfrm>
          <a:prstGeom prst="wedgeRoundRectCallout">
            <a:avLst>
              <a:gd name="adj1" fmla="val -39891"/>
              <a:gd name="adj2" fmla="val 137676"/>
              <a:gd name="adj3" fmla="val 16667"/>
            </a:avLst>
          </a:prstGeom>
          <a:solidFill>
            <a:srgbClr val="FF0000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Topic 11.2 Urbanisation (Bristol)</a:t>
            </a:r>
            <a:endParaRPr lang="en-GB" sz="800" dirty="0"/>
          </a:p>
        </p:txBody>
      </p:sp>
      <p:pic>
        <p:nvPicPr>
          <p:cNvPr id="173" name="Picture 6" descr="Image result for ridgeway academ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235" y="394647"/>
            <a:ext cx="1001316" cy="1091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8C689F-8925-F5C5-AF0E-2597E81FA75A}"/>
              </a:ext>
            </a:extLst>
          </p:cNvPr>
          <p:cNvSpPr txBox="1"/>
          <p:nvPr/>
        </p:nvSpPr>
        <p:spPr>
          <a:xfrm>
            <a:off x="256340" y="9140357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Managing Ecosystems </a:t>
            </a:r>
            <a:endParaRPr lang="en-US" sz="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72407C-750D-E466-0EB7-F62E2E44DAB4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793155" y="9514928"/>
            <a:ext cx="332263" cy="3101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982FD8D-B82C-DB29-75DE-74A1E9B24DAE}"/>
              </a:ext>
            </a:extLst>
          </p:cNvPr>
          <p:cNvSpPr txBox="1"/>
          <p:nvPr/>
        </p:nvSpPr>
        <p:spPr>
          <a:xfrm>
            <a:off x="7245686" y="9794427"/>
            <a:ext cx="1125148" cy="510778"/>
          </a:xfrm>
          <a:prstGeom prst="wedgeRoundRectCallout">
            <a:avLst>
              <a:gd name="adj1" fmla="val -47937"/>
              <a:gd name="adj2" fmla="val -97048"/>
              <a:gd name="adj3" fmla="val 16667"/>
            </a:avLst>
          </a:prstGeom>
          <a:solidFill>
            <a:srgbClr val="00B0F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Local Physical Fieldwork to River Arrow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2AAA34-EE35-5A89-7217-139CD435EE83}"/>
              </a:ext>
            </a:extLst>
          </p:cNvPr>
          <p:cNvSpPr txBox="1"/>
          <p:nvPr/>
        </p:nvSpPr>
        <p:spPr>
          <a:xfrm>
            <a:off x="8203846" y="6569570"/>
            <a:ext cx="1125148" cy="510778"/>
          </a:xfrm>
          <a:prstGeom prst="wedgeRoundRectCallout">
            <a:avLst>
              <a:gd name="adj1" fmla="val -73898"/>
              <a:gd name="adj2" fmla="val 4894"/>
              <a:gd name="adj3" fmla="val 16667"/>
            </a:avLst>
          </a:prstGeom>
          <a:solidFill>
            <a:srgbClr val="00B0F0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/>
              <a:t>Local Human Fieldwork to Stratford-upon-Avon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3E6F32-FD07-AA15-00A2-AAE37FFC8205}"/>
              </a:ext>
            </a:extLst>
          </p:cNvPr>
          <p:cNvSpPr txBox="1"/>
          <p:nvPr/>
        </p:nvSpPr>
        <p:spPr>
          <a:xfrm>
            <a:off x="1700449" y="4182109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BD139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Development Indicators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EAFC08E-FB9E-F084-F25A-9A93AF69F723}"/>
              </a:ext>
            </a:extLst>
          </p:cNvPr>
          <p:cNvCxnSpPr>
            <a:cxnSpLocks/>
          </p:cNvCxnSpPr>
          <p:nvPr/>
        </p:nvCxnSpPr>
        <p:spPr>
          <a:xfrm>
            <a:off x="2272113" y="4562106"/>
            <a:ext cx="0" cy="1801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D4D671A4-6F45-E3D1-571F-BD678B0B9CE4}"/>
              </a:ext>
            </a:extLst>
          </p:cNvPr>
          <p:cNvSpPr txBox="1"/>
          <p:nvPr/>
        </p:nvSpPr>
        <p:spPr>
          <a:xfrm>
            <a:off x="2455279" y="3229660"/>
            <a:ext cx="1073630" cy="374571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Revisit Local Fieldwork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8951F84-92F1-1596-78AA-1AF03F933836}"/>
              </a:ext>
            </a:extLst>
          </p:cNvPr>
          <p:cNvCxnSpPr>
            <a:cxnSpLocks/>
            <a:stCxn id="48" idx="0"/>
          </p:cNvCxnSpPr>
          <p:nvPr/>
        </p:nvCxnSpPr>
        <p:spPr>
          <a:xfrm flipV="1">
            <a:off x="2992094" y="2944506"/>
            <a:ext cx="0" cy="2851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iver logo and symbols icons template app Vector Image">
            <a:extLst>
              <a:ext uri="{FF2B5EF4-FFF2-40B4-BE49-F238E27FC236}">
                <a16:creationId xmlns:a16="http://schemas.microsoft.com/office/drawing/2014/main" id="{E473A5C7-01AE-3E46-EA7E-9DABF1C903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44"/>
          <a:stretch/>
        </p:blipFill>
        <p:spPr bwMode="auto">
          <a:xfrm>
            <a:off x="5680365" y="8306346"/>
            <a:ext cx="724451" cy="63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cosystem - Free people icons">
            <a:extLst>
              <a:ext uri="{FF2B5EF4-FFF2-40B4-BE49-F238E27FC236}">
                <a16:creationId xmlns:a16="http://schemas.microsoft.com/office/drawing/2014/main" id="{0D2FC213-2347-C3C4-5BD9-6617939DA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45" y="10452804"/>
            <a:ext cx="1005736" cy="100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sert icon line symbol premium quality isolated Vector Image">
            <a:extLst>
              <a:ext uri="{FF2B5EF4-FFF2-40B4-BE49-F238E27FC236}">
                <a16:creationId xmlns:a16="http://schemas.microsoft.com/office/drawing/2014/main" id="{7D28A624-935C-140F-0B0B-FF026AE612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70" t="33583" r="23199" b="36201"/>
          <a:stretch/>
        </p:blipFill>
        <p:spPr bwMode="auto">
          <a:xfrm>
            <a:off x="854541" y="11889636"/>
            <a:ext cx="1074308" cy="66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ropical Rainforest - Green Grass Background - CleanPNG / KissPNG">
            <a:extLst>
              <a:ext uri="{FF2B5EF4-FFF2-40B4-BE49-F238E27FC236}">
                <a16:creationId xmlns:a16="http://schemas.microsoft.com/office/drawing/2014/main" id="{5B244080-B8B2-9067-1366-48D775855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145" y="10583160"/>
            <a:ext cx="758775" cy="526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CB962F4-BB97-FF5E-44CE-1D9B2122403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1171" t="35532" r="13404" b="37453"/>
          <a:stretch/>
        </p:blipFill>
        <p:spPr>
          <a:xfrm>
            <a:off x="5570755" y="10452804"/>
            <a:ext cx="663254" cy="653420"/>
          </a:xfrm>
          <a:prstGeom prst="rect">
            <a:avLst/>
          </a:prstGeom>
        </p:spPr>
      </p:pic>
      <p:pic>
        <p:nvPicPr>
          <p:cNvPr id="1040" name="Picture 16" descr="16,639 Beach Groyne Royalty-Free Images, Stock Photos &amp; Pictures |  Shutterstock">
            <a:extLst>
              <a:ext uri="{FF2B5EF4-FFF2-40B4-BE49-F238E27FC236}">
                <a16:creationId xmlns:a16="http://schemas.microsoft.com/office/drawing/2014/main" id="{173BDBA9-6BCE-B62E-D966-E850220BE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437" y="12722436"/>
            <a:ext cx="1159613" cy="57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ew Symbol To Express Concern About Climate Change | Scoop News">
            <a:extLst>
              <a:ext uri="{FF2B5EF4-FFF2-40B4-BE49-F238E27FC236}">
                <a16:creationId xmlns:a16="http://schemas.microsoft.com/office/drawing/2014/main" id="{844DAA1F-459E-D0DC-3750-56B39BC39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1714" y="14006974"/>
            <a:ext cx="900246" cy="68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Climate Change Symbol Sign Isolate On White Background,Vector Illustration  EPS.10 2261185 Vector Art at Vecteezy">
            <a:extLst>
              <a:ext uri="{FF2B5EF4-FFF2-40B4-BE49-F238E27FC236}">
                <a16:creationId xmlns:a16="http://schemas.microsoft.com/office/drawing/2014/main" id="{C0001042-9A02-B4BE-7A2E-C9CFABC57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5" y="15276260"/>
            <a:ext cx="689166" cy="68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870 Coastal Erosion Icons, Logos, Symbols - Free in SVG, PNG, GIF |  IconScout">
            <a:extLst>
              <a:ext uri="{FF2B5EF4-FFF2-40B4-BE49-F238E27FC236}">
                <a16:creationId xmlns:a16="http://schemas.microsoft.com/office/drawing/2014/main" id="{F11163AB-5F07-D657-9ABF-24FBABC377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961" y="13734977"/>
            <a:ext cx="919368" cy="91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Volcano - Free maps and location icons">
            <a:extLst>
              <a:ext uri="{FF2B5EF4-FFF2-40B4-BE49-F238E27FC236}">
                <a16:creationId xmlns:a16="http://schemas.microsoft.com/office/drawing/2014/main" id="{FD6BD9A6-9B7C-E0F6-91D9-723A392CD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008" y="16203683"/>
            <a:ext cx="832780" cy="83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Flag of Chile | Flagpedia.net">
            <a:extLst>
              <a:ext uri="{FF2B5EF4-FFF2-40B4-BE49-F238E27FC236}">
                <a16:creationId xmlns:a16="http://schemas.microsoft.com/office/drawing/2014/main" id="{C4B5E35D-3CFE-1A3D-38DE-93181EC44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979" y="15083410"/>
            <a:ext cx="488660" cy="32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Nepal Flag">
            <a:extLst>
              <a:ext uri="{FF2B5EF4-FFF2-40B4-BE49-F238E27FC236}">
                <a16:creationId xmlns:a16="http://schemas.microsoft.com/office/drawing/2014/main" id="{0B12F2C8-EB4F-A076-142A-7E2FD5377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48" y="15069123"/>
            <a:ext cx="499720" cy="339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Flag of Nigeria - Wikipedia">
            <a:extLst>
              <a:ext uri="{FF2B5EF4-FFF2-40B4-BE49-F238E27FC236}">
                <a16:creationId xmlns:a16="http://schemas.microsoft.com/office/drawing/2014/main" id="{12E84725-5509-CD2E-A49C-B632B1DCA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920" y="5384930"/>
            <a:ext cx="976104" cy="48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Flag of Jamaica - Wikipedia">
            <a:extLst>
              <a:ext uri="{FF2B5EF4-FFF2-40B4-BE49-F238E27FC236}">
                <a16:creationId xmlns:a16="http://schemas.microsoft.com/office/drawing/2014/main" id="{D6F53636-737F-80DF-942B-937BF3876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68" y="5361988"/>
            <a:ext cx="822337" cy="459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Flag of Brazil - Wikipedia">
            <a:extLst>
              <a:ext uri="{FF2B5EF4-FFF2-40B4-BE49-F238E27FC236}">
                <a16:creationId xmlns:a16="http://schemas.microsoft.com/office/drawing/2014/main" id="{34C214C8-47E1-B661-4648-EF7D61B0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63" y="7492665"/>
            <a:ext cx="722040" cy="50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Flag of Bristol is a city, unitary ...">
            <a:extLst>
              <a:ext uri="{FF2B5EF4-FFF2-40B4-BE49-F238E27FC236}">
                <a16:creationId xmlns:a16="http://schemas.microsoft.com/office/drawing/2014/main" id="{37D3D07C-726D-4234-360C-CC70D55E2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957" y="7506008"/>
            <a:ext cx="806407" cy="52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Indicators of development - ReviseSociology">
            <a:extLst>
              <a:ext uri="{FF2B5EF4-FFF2-40B4-BE49-F238E27FC236}">
                <a16:creationId xmlns:a16="http://schemas.microsoft.com/office/drawing/2014/main" id="{77C2BA89-9B16-6E2B-248A-A15F5F39E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97" y="3359630"/>
            <a:ext cx="1541346" cy="77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Energy symbol - Free icons">
            <a:extLst>
              <a:ext uri="{FF2B5EF4-FFF2-40B4-BE49-F238E27FC236}">
                <a16:creationId xmlns:a16="http://schemas.microsoft.com/office/drawing/2014/main" id="{A26AD5DF-EDFA-A9F2-02E1-9F364EBE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962" y="3897470"/>
            <a:ext cx="734558" cy="73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Geographic Skills">
            <a:extLst>
              <a:ext uri="{FF2B5EF4-FFF2-40B4-BE49-F238E27FC236}">
                <a16:creationId xmlns:a16="http://schemas.microsoft.com/office/drawing/2014/main" id="{EB5ED0DD-3839-C39C-6C7F-73BCEDC037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662" y="3067411"/>
            <a:ext cx="879540" cy="87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ow to Revise: 5 study tips that really work - The Tutor Team">
            <a:extLst>
              <a:ext uri="{FF2B5EF4-FFF2-40B4-BE49-F238E27FC236}">
                <a16:creationId xmlns:a16="http://schemas.microsoft.com/office/drawing/2014/main" id="{F88C1BEA-F4D6-BC37-AD5E-CC7FBF48A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314" y="1597540"/>
            <a:ext cx="1085024" cy="72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b96425-6c5e-47e5-8e3c-66a165e9bc6d" xsi:nil="true"/>
    <lcf76f155ced4ddcb4097134ff3c332f xmlns="529c40e8-0bab-43d5-8ec0-07f08635fbc7">
      <Terms xmlns="http://schemas.microsoft.com/office/infopath/2007/PartnerControls"/>
    </lcf76f155ced4ddcb4097134ff3c332f>
    <SharedWithUsers xmlns="e5b96425-6c5e-47e5-8e3c-66a165e9bc6d">
      <UserInfo>
        <DisplayName/>
        <AccountId xsi:nil="true"/>
        <AccountType/>
      </UserInfo>
    </SharedWithUsers>
    <MediaLengthInSeconds xmlns="529c40e8-0bab-43d5-8ec0-07f08635fb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0714A61E51D40A56158CF68E17747" ma:contentTypeVersion="15" ma:contentTypeDescription="Create a new document." ma:contentTypeScope="" ma:versionID="fd7275094652d5519fb00659330817f4">
  <xsd:schema xmlns:xsd="http://www.w3.org/2001/XMLSchema" xmlns:xs="http://www.w3.org/2001/XMLSchema" xmlns:p="http://schemas.microsoft.com/office/2006/metadata/properties" xmlns:ns2="529c40e8-0bab-43d5-8ec0-07f08635fbc7" xmlns:ns3="e5b96425-6c5e-47e5-8e3c-66a165e9bc6d" targetNamespace="http://schemas.microsoft.com/office/2006/metadata/properties" ma:root="true" ma:fieldsID="e52f0d2fd811c64ec73feda7a57d86d0" ns2:_="" ns3:_="">
    <xsd:import namespace="529c40e8-0bab-43d5-8ec0-07f08635fbc7"/>
    <xsd:import namespace="e5b96425-6c5e-47e5-8e3c-66a165e9bc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9c40e8-0bab-43d5-8ec0-07f08635f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65895cd-c2e5-4ee0-a44a-cd0d712d94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b96425-6c5e-47e5-8e3c-66a165e9bc6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79d6281-3d9d-4448-85d5-7aea755fb040}" ma:internalName="TaxCatchAll" ma:showField="CatchAllData" ma:web="e5b96425-6c5e-47e5-8e3c-66a165e9bc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AC8B57-63D4-4F62-A947-22ED17C2D89B}">
  <ds:schemaRefs>
    <ds:schemaRef ds:uri="http://schemas.microsoft.com/office/infopath/2007/PartnerControls"/>
    <ds:schemaRef ds:uri="529c40e8-0bab-43d5-8ec0-07f08635fbc7"/>
    <ds:schemaRef ds:uri="http://schemas.microsoft.com/office/2006/documentManagement/types"/>
    <ds:schemaRef ds:uri="e5b96425-6c5e-47e5-8e3c-66a165e9bc6d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69A751A-24B7-46AD-8C48-8C97C44EE8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A1287E-A7EF-44CD-ACEE-22330D1123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9c40e8-0bab-43d5-8ec0-07f08635fbc7"/>
    <ds:schemaRef ds:uri="e5b96425-6c5e-47e5-8e3c-66a165e9bc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14872</TotalTime>
  <Words>255</Words>
  <Application>Microsoft Office PowerPoint</Application>
  <PresentationFormat>Custom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D Cowan (Ridgeway Secondary School)</cp:lastModifiedBy>
  <cp:revision>257</cp:revision>
  <cp:lastPrinted>2019-10-07T07:04:47Z</cp:lastPrinted>
  <dcterms:created xsi:type="dcterms:W3CDTF">2018-02-08T08:28:53Z</dcterms:created>
  <dcterms:modified xsi:type="dcterms:W3CDTF">2024-07-09T09:39:16Z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0x0101003520714A61E51D40A56158CF68E17747</vt:lpwstr>
  </property>
  <property fmtid="{D5CDD505-2E9C-101B-9397-08002B2CF9AE}" pid="3" name="Order">
    <vt:r8>19200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