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0"/>
  </p:notesMasterIdLst>
  <p:sldIdLst>
    <p:sldId id="371" r:id="rId4"/>
    <p:sldId id="369" r:id="rId5"/>
    <p:sldId id="354" r:id="rId6"/>
    <p:sldId id="357" r:id="rId7"/>
    <p:sldId id="370"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27286-5348-C056-F9A1-07CAA8929587}" v="7" dt="2024-09-05T08:13:29.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D7445-FC91-4090-8185-86924385239B}" type="datetimeFigureOut">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BA4E1-7002-4EA7-98D6-CAEBF7507964}" type="slidenum">
              <a:t>‹#›</a:t>
            </a:fld>
            <a:endParaRPr lang="en-US"/>
          </a:p>
        </p:txBody>
      </p:sp>
    </p:spTree>
    <p:extLst>
      <p:ext uri="{BB962C8B-B14F-4D97-AF65-F5344CB8AC3E}">
        <p14:creationId xmlns:p14="http://schemas.microsoft.com/office/powerpoint/2010/main" val="218512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2978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204590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6757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CAB453-F688-4E46-98D3-66186247351E}" type="slidenum">
              <a:rPr lang="en-GB" smtClean="0"/>
              <a:t>5</a:t>
            </a:fld>
            <a:endParaRPr lang="en-GB"/>
          </a:p>
        </p:txBody>
      </p:sp>
    </p:spTree>
    <p:extLst>
      <p:ext uri="{BB962C8B-B14F-4D97-AF65-F5344CB8AC3E}">
        <p14:creationId xmlns:p14="http://schemas.microsoft.com/office/powerpoint/2010/main" val="402798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png"/><Relationship Id="rId18" Type="http://schemas.microsoft.com/office/2007/relationships/hdphoto" Target="../media/hdphoto2.wdp"/><Relationship Id="rId26" Type="http://schemas.openxmlformats.org/officeDocument/2006/relationships/image" Target="../media/image24.png"/><Relationship Id="rId3" Type="http://schemas.openxmlformats.org/officeDocument/2006/relationships/image" Target="../media/image7.png"/><Relationship Id="rId21" Type="http://schemas.openxmlformats.org/officeDocument/2006/relationships/image" Target="../media/image20.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18.png"/><Relationship Id="rId25" Type="http://schemas.microsoft.com/office/2007/relationships/hdphoto" Target="../media/hdphoto4.wdp"/><Relationship Id="rId2" Type="http://schemas.openxmlformats.org/officeDocument/2006/relationships/notesSlide" Target="../notesSlides/notesSlide2.xml"/><Relationship Id="rId16" Type="http://schemas.microsoft.com/office/2007/relationships/hdphoto" Target="../media/hdphoto1.wdp"/><Relationship Id="rId20" Type="http://schemas.microsoft.com/office/2007/relationships/hdphoto" Target="../media/hdphoto3.wdp"/><Relationship Id="rId29"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3.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2.png"/><Relationship Id="rId28" Type="http://schemas.openxmlformats.org/officeDocument/2006/relationships/image" Target="../media/image4.png"/><Relationship Id="rId10" Type="http://schemas.openxmlformats.org/officeDocument/2006/relationships/image" Target="../media/image14.svg"/><Relationship Id="rId19" Type="http://schemas.openxmlformats.org/officeDocument/2006/relationships/image" Target="../media/image19.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3.svg"/><Relationship Id="rId22" Type="http://schemas.openxmlformats.org/officeDocument/2006/relationships/image" Target="../media/image21.png"/><Relationship Id="rId27"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18" Type="http://schemas.openxmlformats.org/officeDocument/2006/relationships/image" Target="../media/image26.png"/><Relationship Id="rId26" Type="http://schemas.microsoft.com/office/2007/relationships/hdphoto" Target="../media/hdphoto8.wdp"/><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3.png"/><Relationship Id="rId12" Type="http://schemas.openxmlformats.org/officeDocument/2006/relationships/image" Target="../media/image3.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microsoft.com/office/2007/relationships/hdphoto" Target="../media/hdphoto3.wdp"/><Relationship Id="rId20" Type="http://schemas.openxmlformats.org/officeDocument/2006/relationships/image" Target="../media/image22.png"/><Relationship Id="rId29"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2.png"/><Relationship Id="rId24" Type="http://schemas.microsoft.com/office/2007/relationships/hdphoto" Target="../media/hdphoto7.wdp"/><Relationship Id="rId5" Type="http://schemas.openxmlformats.org/officeDocument/2006/relationships/image" Target="../media/image11.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25.png"/><Relationship Id="rId10" Type="http://schemas.openxmlformats.org/officeDocument/2006/relationships/image" Target="../media/image16.svg"/><Relationship Id="rId19" Type="http://schemas.microsoft.com/office/2007/relationships/hdphoto" Target="../media/hdphoto6.wdp"/><Relationship Id="rId31" Type="http://schemas.microsoft.com/office/2007/relationships/hdphoto" Target="../media/hdphoto4.wdp"/><Relationship Id="rId4" Type="http://schemas.openxmlformats.org/officeDocument/2006/relationships/image" Target="../media/image8.svg"/><Relationship Id="rId9" Type="http://schemas.openxmlformats.org/officeDocument/2006/relationships/image" Target="../media/image15.png"/><Relationship Id="rId14" Type="http://schemas.microsoft.com/office/2007/relationships/hdphoto" Target="../media/hdphoto1.wdp"/><Relationship Id="rId22" Type="http://schemas.microsoft.com/office/2007/relationships/hdphoto" Target="../media/hdphoto5.wdp"/><Relationship Id="rId27" Type="http://schemas.openxmlformats.org/officeDocument/2006/relationships/image" Target="../media/image4.png"/><Relationship Id="rId30"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54531"/>
            <a:ext cx="11811000" cy="2694516"/>
          </a:xfrm>
          <a:ln>
            <a:solidFill>
              <a:schemeClr val="tx1"/>
            </a:solidFill>
          </a:ln>
        </p:spPr>
        <p:txBody>
          <a:bodyPr>
            <a:normAutofit/>
          </a:bodyPr>
          <a:lstStyle/>
          <a:p>
            <a:r>
              <a:rPr lang="en-US" b="1" dirty="0"/>
              <a:t>'Learning Journeys' - </a:t>
            </a:r>
            <a:r>
              <a:rPr lang="en-US" dirty="0"/>
              <a:t>improving students understanding of </a:t>
            </a:r>
            <a:r>
              <a:rPr lang="en-US" i="1" dirty="0"/>
              <a:t>what</a:t>
            </a:r>
            <a:r>
              <a:rPr lang="en-US" dirty="0"/>
              <a:t> they are studying, </a:t>
            </a:r>
            <a:r>
              <a:rPr lang="en-US" i="1" dirty="0"/>
              <a:t>when </a:t>
            </a:r>
            <a:r>
              <a:rPr lang="en-US" dirty="0"/>
              <a:t> and </a:t>
            </a:r>
            <a:r>
              <a:rPr lang="en-US" i="1" dirty="0"/>
              <a:t>why.</a:t>
            </a:r>
            <a:endParaRPr lang="en-US" dirty="0"/>
          </a:p>
        </p:txBody>
      </p:sp>
      <p:sp>
        <p:nvSpPr>
          <p:cNvPr id="3" name="Subtitle 2"/>
          <p:cNvSpPr>
            <a:spLocks noGrp="1"/>
          </p:cNvSpPr>
          <p:nvPr>
            <p:ph type="subTitle" idx="1"/>
          </p:nvPr>
        </p:nvSpPr>
        <p:spPr>
          <a:xfrm>
            <a:off x="1640417" y="3316287"/>
            <a:ext cx="9144000" cy="1655762"/>
          </a:xfrm>
        </p:spPr>
        <p:txBody>
          <a:bodyPr vert="horz" lIns="91440" tIns="45720" rIns="91440" bIns="45720" rtlCol="0" anchor="t">
            <a:normAutofit/>
          </a:bodyPr>
          <a:lstStyle/>
          <a:p>
            <a:r>
              <a:rPr lang="en-US" dirty="0"/>
              <a:t>This academic year, all subjects have introduced 'learning journeys' to ensure that students are supported with understanding their curriculum development across the year and 'where their learning is going'. See below for some examples!</a:t>
            </a:r>
          </a:p>
        </p:txBody>
      </p:sp>
      <p:pic>
        <p:nvPicPr>
          <p:cNvPr id="4" name="Picture 3" descr="A logo with text overlay&#10;&#10;Description automatically generated">
            <a:extLst>
              <a:ext uri="{FF2B5EF4-FFF2-40B4-BE49-F238E27FC236}">
                <a16:creationId xmlns:a16="http://schemas.microsoft.com/office/drawing/2014/main" id="{B82A0B12-308D-54DD-76E5-AE2C67403C3A}"/>
              </a:ext>
            </a:extLst>
          </p:cNvPr>
          <p:cNvPicPr>
            <a:picLocks noChangeAspect="1"/>
          </p:cNvPicPr>
          <p:nvPr/>
        </p:nvPicPr>
        <p:blipFill>
          <a:blip r:embed="rId2"/>
          <a:stretch>
            <a:fillRect/>
          </a:stretch>
        </p:blipFill>
        <p:spPr>
          <a:xfrm>
            <a:off x="9840912" y="4582055"/>
            <a:ext cx="2066925" cy="2117725"/>
          </a:xfrm>
          <a:prstGeom prst="rect">
            <a:avLst/>
          </a:prstGeom>
        </p:spPr>
      </p:pic>
    </p:spTree>
    <p:extLst>
      <p:ext uri="{BB962C8B-B14F-4D97-AF65-F5344CB8AC3E}">
        <p14:creationId xmlns:p14="http://schemas.microsoft.com/office/powerpoint/2010/main" val="125022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317662"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8</a:t>
            </a:r>
            <a:endParaRPr lang="en-US" sz="2400" b="0" dirty="0">
              <a:solidFill>
                <a:srgbClr val="CC3399"/>
              </a:solidFill>
              <a:latin typeface="Segoe UI Black"/>
              <a:ea typeface="Segoe UI Black"/>
            </a:endParaRPr>
          </a:p>
          <a:p>
            <a:endParaRPr lang="en-US" sz="2400" dirty="0">
              <a:solidFill>
                <a:srgbClr val="CC3399"/>
              </a:solidFill>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2196281"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1133035" y="1227905"/>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5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446665" y="5768035"/>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639231" y="5273530"/>
            <a:ext cx="1395761" cy="1440500"/>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9530410" y="5422473"/>
            <a:ext cx="1679462" cy="276999"/>
          </a:xfrm>
          <a:prstGeom prst="rect">
            <a:avLst/>
          </a:prstGeom>
          <a:noFill/>
        </p:spPr>
        <p:txBody>
          <a:bodyPr wrap="square" lIns="0" tIns="45720" rIns="0" bIns="45720" rtlCol="0" anchor="b">
            <a:spAutoFit/>
          </a:bodyPr>
          <a:lstStyle/>
          <a:p>
            <a:r>
              <a:rPr lang="en-US" sz="1200" b="1" noProof="1"/>
              <a:t>Thinking about Year 9!</a:t>
            </a:r>
            <a:endParaRPr lang="en-US" sz="1800"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4311731" y="2334821"/>
            <a:ext cx="3046136"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How 'enlightened' was the Age of Enlightenment?</a:t>
            </a:r>
            <a:endParaRPr lang="en-US" sz="900" dirty="0">
              <a:ea typeface="Calibri" panose="020F0502020204030204"/>
              <a:cs typeface="Calibri" panose="020F0502020204030204"/>
            </a:endParaRPr>
          </a:p>
          <a:p>
            <a:pPr algn="ctr"/>
            <a:r>
              <a:rPr lang="en-US" sz="700" dirty="0">
                <a:ea typeface="Calibri" panose="020F0502020204030204"/>
                <a:cs typeface="Calibri" panose="020F0502020204030204"/>
              </a:rPr>
              <a:t>What was the Age of Enlightenment? What impact did it have on different countries? Why 'were the colonies' mad? An exploration of key revolutions – America, France and Haiti. Did the revolutions change anything? </a:t>
            </a:r>
            <a:endParaRPr lang="en-US" sz="900" b="1" dirty="0">
              <a:ea typeface="Calibri" panose="020F0502020204030204"/>
              <a:cs typeface="Calibri" panose="020F0502020204030204"/>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8984865" y="1533964"/>
            <a:ext cx="1467708" cy="21698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b="1" dirty="0">
                <a:solidFill>
                  <a:srgbClr val="000000"/>
                </a:solidFill>
                <a:latin typeface="Calibri"/>
              </a:rPr>
              <a:t>Spring</a:t>
            </a:r>
            <a:r>
              <a:rPr lang="en-US" sz="1000" b="1" i="0" u="none" strike="noStrike" baseline="0" dirty="0">
                <a:solidFill>
                  <a:srgbClr val="000000"/>
                </a:solidFill>
                <a:latin typeface="Calibri"/>
              </a:rPr>
              <a:t> Term (A)</a:t>
            </a:r>
            <a:r>
              <a:rPr lang="en-US" sz="1000" b="0" i="0" dirty="0">
                <a:latin typeface="Calibri"/>
              </a:rPr>
              <a:t>​</a:t>
            </a:r>
            <a:endParaRPr lang="en-US" sz="1000" b="0" i="0" dirty="0">
              <a:latin typeface="Calibri"/>
              <a:ea typeface="Calibri"/>
              <a:cs typeface="Calibri"/>
            </a:endParaRPr>
          </a:p>
          <a:p>
            <a:pPr algn="ctr"/>
            <a:r>
              <a:rPr lang="en-US" sz="1000" b="1" dirty="0">
                <a:ea typeface="Calibri"/>
                <a:cs typeface="Calibri"/>
              </a:rPr>
              <a:t>The abolition of slavery</a:t>
            </a:r>
          </a:p>
          <a:p>
            <a:pPr algn="ctr"/>
            <a:endParaRPr lang="en-US" sz="800" dirty="0">
              <a:ea typeface="Calibri"/>
              <a:cs typeface="Calibri"/>
            </a:endParaRPr>
          </a:p>
          <a:p>
            <a:pPr algn="ctr"/>
            <a:r>
              <a:rPr lang="en-US" sz="1000" dirty="0">
                <a:ea typeface="Calibri"/>
                <a:cs typeface="Calibri"/>
              </a:rPr>
              <a:t>How '</a:t>
            </a:r>
            <a:r>
              <a:rPr lang="en-US" sz="1000" err="1">
                <a:ea typeface="Calibri"/>
                <a:cs typeface="Calibri"/>
              </a:rPr>
              <a:t>uncivilised</a:t>
            </a:r>
            <a:r>
              <a:rPr lang="en-US" sz="1000" dirty="0">
                <a:ea typeface="Calibri"/>
                <a:cs typeface="Calibri"/>
              </a:rPr>
              <a:t>' were the people of Africa in the 15th and 16th centuries? Where and why were people enslaved? What were the experiences of enslaved peoples? How did people fight for abolition?</a:t>
            </a:r>
          </a:p>
          <a:p>
            <a:pPr algn="ctr"/>
            <a:endParaRPr lang="en-US" sz="7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6555961" y="3955015"/>
            <a:ext cx="3504218"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Black Power</a:t>
            </a:r>
          </a:p>
          <a:p>
            <a:pPr algn="ctr"/>
            <a:r>
              <a:rPr lang="en-US" sz="700" dirty="0">
                <a:ea typeface="Calibri"/>
                <a:cs typeface="Calibri"/>
              </a:rPr>
              <a:t>Did abolition change anything for the experiences of black Americans? What was life like for black Americans in the 1920s and 1930s? Who, and how, did people fight for change? What is the Black Lives Matter Movement? Has racism been 'solved' today?</a:t>
            </a:r>
          </a:p>
          <a:p>
            <a:pPr algn="ctr"/>
            <a:endParaRPr lang="en-US" sz="90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2003020" y="3113083"/>
            <a:ext cx="1467708" cy="200054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How much did the Industrial Revolution change England?</a:t>
            </a:r>
            <a:endParaRPr lang="en-US" sz="1050" dirty="0">
              <a:ea typeface="Calibri" panose="020F0502020204030204"/>
              <a:cs typeface="Calibri" panose="020F0502020204030204"/>
            </a:endParaRPr>
          </a:p>
          <a:p>
            <a:pPr algn="ctr"/>
            <a:endParaRPr lang="en-US" sz="900" b="1" dirty="0">
              <a:ea typeface="Calibri" panose="020F0502020204030204"/>
              <a:cs typeface="Calibri" panose="020F0502020204030204"/>
            </a:endParaRPr>
          </a:p>
          <a:p>
            <a:pPr algn="ctr"/>
            <a:r>
              <a:rPr lang="en-US" sz="900" dirty="0">
                <a:ea typeface="Calibri" panose="020F0502020204030204"/>
                <a:cs typeface="Calibri" panose="020F0502020204030204"/>
              </a:rPr>
              <a:t>Why did Britain change in the 1700s and 1800s? What key changes took place? What did different groups experience at this time? What benefits and drawbacks did industrialisation bring?</a:t>
            </a:r>
            <a:endParaRPr lang="en-US" sz="900" b="1" dirty="0">
              <a:ea typeface="Calibri" panose="020F0502020204030204"/>
              <a:cs typeface="Calibri" panose="020F0502020204030204"/>
            </a:endParaRPr>
          </a:p>
          <a:p>
            <a:pPr algn="ctr"/>
            <a:endParaRPr lang="en-US" sz="70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3399633" y="5650148"/>
            <a:ext cx="3018922" cy="104644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ea typeface="Calibri" panose="020F0502020204030204"/>
                <a:cs typeface="Calibri" panose="020F0502020204030204"/>
              </a:rPr>
              <a:t>Summer Term (B)</a:t>
            </a:r>
          </a:p>
          <a:p>
            <a:pPr algn="ctr"/>
            <a:r>
              <a:rPr lang="en-US" sz="1000" b="1" dirty="0">
                <a:ea typeface="Calibri" panose="020F0502020204030204"/>
                <a:cs typeface="Calibri" panose="020F0502020204030204"/>
              </a:rPr>
              <a:t>Fight for your rights! </a:t>
            </a:r>
          </a:p>
          <a:p>
            <a:pPr algn="ctr"/>
            <a:endParaRPr lang="en-US" sz="1000" b="1" dirty="0">
              <a:ea typeface="Calibri" panose="020F0502020204030204"/>
              <a:cs typeface="Calibri" panose="020F0502020204030204"/>
            </a:endParaRPr>
          </a:p>
          <a:p>
            <a:pPr algn="ctr"/>
            <a:r>
              <a:rPr lang="en-US" sz="800" dirty="0">
                <a:ea typeface="Calibri"/>
                <a:cs typeface="Calibri"/>
              </a:rPr>
              <a:t>How did British people protest? What was the 'state' of English politics by 1800? What political reforms took place at this time and what impact did they have? How effectively did people protest at this time?</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2794152" y="2278954"/>
            <a:ext cx="1356351" cy="4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140000">
            <a:off x="8399718" y="2723083"/>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4948269" y="4404093"/>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3748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2796732" y="694144"/>
            <a:ext cx="3755969"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How 'great' was the Great British Empire?</a:t>
            </a:r>
            <a:endParaRPr lang="en-US" sz="900">
              <a:ea typeface="Calibri" panose="020F0502020204030204"/>
              <a:cs typeface="Calibri" panose="020F0502020204030204"/>
            </a:endParaRPr>
          </a:p>
          <a:p>
            <a:pPr algn="ctr"/>
            <a:r>
              <a:rPr lang="en-US" sz="900" dirty="0">
                <a:ea typeface="Calibri" panose="020F0502020204030204"/>
                <a:cs typeface="Calibri" panose="020F0502020204030204"/>
              </a:rPr>
              <a:t>Why was the British Empire considered 'great'? How was the Empire built? What benefits did the Empire bring? Who are the Empires 'heroes'? At what expense did the Empire come?</a:t>
            </a:r>
            <a:endParaRPr lang="en-US" sz="900" b="1"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2DDD955A-55F9-F6E3-61DA-2F094B924882}"/>
              </a:ext>
            </a:extLst>
          </p:cNvPr>
          <p:cNvSpPr txBox="1"/>
          <p:nvPr/>
        </p:nvSpPr>
        <p:spPr>
          <a:xfrm>
            <a:off x="6682092" y="1149463"/>
            <a:ext cx="1928976" cy="10618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Evaluating the impact of the British Empire essay, end of topic tests. Causes of revolutions written piece.</a:t>
            </a:r>
            <a:endParaRPr lang="en-US" sz="1050" b="1"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69594C9-05AA-BCD7-8F7D-B8BB4E115BEE}"/>
              </a:ext>
            </a:extLst>
          </p:cNvPr>
          <p:cNvSpPr txBox="1"/>
          <p:nvPr/>
        </p:nvSpPr>
        <p:spPr>
          <a:xfrm>
            <a:off x="4089931" y="3180866"/>
            <a:ext cx="1928976" cy="10618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Essay – how did people fight for change? Key knowledge and terms test (Civil Rights focus)</a:t>
            </a:r>
            <a:endParaRPr lang="en-US" sz="1050" b="1" dirty="0">
              <a:ea typeface="Calibri" panose="020F0502020204030204"/>
              <a:cs typeface="Calibri" panose="020F0502020204030204"/>
            </a:endParaRPr>
          </a:p>
          <a:p>
            <a:pPr algn="ctr"/>
            <a:endParaRPr lang="en-US" sz="1050" dirty="0">
              <a:ea typeface="Calibri" panose="020F0502020204030204"/>
              <a:cs typeface="Calibri" panose="020F0502020204030204"/>
            </a:endParaRPr>
          </a:p>
        </p:txBody>
      </p:sp>
      <p:sp>
        <p:nvSpPr>
          <p:cNvPr id="14" name="TextBox 13">
            <a:extLst>
              <a:ext uri="{FF2B5EF4-FFF2-40B4-BE49-F238E27FC236}">
                <a16:creationId xmlns:a16="http://schemas.microsoft.com/office/drawing/2014/main" id="{DEB20A9F-A978-F69C-B9DA-CB79DFD9F852}"/>
              </a:ext>
            </a:extLst>
          </p:cNvPr>
          <p:cNvSpPr txBox="1"/>
          <p:nvPr/>
        </p:nvSpPr>
        <p:spPr>
          <a:xfrm>
            <a:off x="6682091" y="5398829"/>
            <a:ext cx="1670441" cy="12003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Impact of change during the Industrial Revolution (essay)</a:t>
            </a:r>
            <a:endParaRPr lang="en-US" sz="1050" b="1" dirty="0">
              <a:ea typeface="Calibri" panose="020F0502020204030204"/>
              <a:cs typeface="Calibri" panose="020F0502020204030204"/>
            </a:endParaRPr>
          </a:p>
          <a:p>
            <a:pPr algn="ctr"/>
            <a:r>
              <a:rPr lang="en-US" sz="1050" dirty="0">
                <a:ea typeface="Calibri"/>
                <a:cs typeface="Calibri"/>
              </a:rPr>
              <a:t>End of year assessment</a:t>
            </a:r>
          </a:p>
          <a:p>
            <a:pPr algn="ctr"/>
            <a:endParaRPr lang="en-US" sz="900" dirty="0">
              <a:ea typeface="Calibri"/>
              <a:cs typeface="Calibri"/>
            </a:endParaRPr>
          </a:p>
        </p:txBody>
      </p:sp>
      <p:sp>
        <p:nvSpPr>
          <p:cNvPr id="6" name="TextBox 5">
            <a:extLst>
              <a:ext uri="{FF2B5EF4-FFF2-40B4-BE49-F238E27FC236}">
                <a16:creationId xmlns:a16="http://schemas.microsoft.com/office/drawing/2014/main" id="{65247AD3-2932-9E69-12C3-C6F1EBCB21B9}"/>
              </a:ext>
            </a:extLst>
          </p:cNvPr>
          <p:cNvSpPr txBox="1"/>
          <p:nvPr/>
        </p:nvSpPr>
        <p:spPr>
          <a:xfrm>
            <a:off x="8358383" y="136174"/>
            <a:ext cx="2187443" cy="615553"/>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sz="1800" b="1" noProof="1">
                <a:ea typeface="Calibri"/>
                <a:cs typeface="Calibri"/>
              </a:rPr>
              <a:t>'Rights and Riots'</a:t>
            </a:r>
          </a:p>
        </p:txBody>
      </p:sp>
      <p:pic>
        <p:nvPicPr>
          <p:cNvPr id="15" name="Graphic 14" descr="Clenched Fist outline">
            <a:extLst>
              <a:ext uri="{FF2B5EF4-FFF2-40B4-BE49-F238E27FC236}">
                <a16:creationId xmlns:a16="http://schemas.microsoft.com/office/drawing/2014/main" id="{BC3F4F7C-AF9F-120B-4CE9-035400BFD2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3425" y="-108334"/>
            <a:ext cx="1043249" cy="1148756"/>
          </a:xfrm>
          <a:prstGeom prst="rect">
            <a:avLst/>
          </a:prstGeom>
        </p:spPr>
      </p:pic>
    </p:spTree>
    <p:extLst>
      <p:ext uri="{BB962C8B-B14F-4D97-AF65-F5344CB8AC3E}">
        <p14:creationId xmlns:p14="http://schemas.microsoft.com/office/powerpoint/2010/main" val="36367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Girls PE </a:t>
            </a:r>
            <a:r>
              <a:rPr lang="en-US" sz="2800" dirty="0">
                <a:latin typeface="Segoe UI Black"/>
                <a:ea typeface="Segoe UI Black"/>
              </a:rPr>
              <a:t>Learning Journey - Year 8</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483795" y="2289871"/>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2" name="Straight Arrow Connector 91">
            <a:extLst>
              <a:ext uri="{FF2B5EF4-FFF2-40B4-BE49-F238E27FC236}">
                <a16:creationId xmlns:a16="http://schemas.microsoft.com/office/drawing/2014/main" id="{AC8433A8-79C4-45BA-A932-25675C38CA10}"/>
              </a:ext>
            </a:extLst>
          </p:cNvPr>
          <p:cNvCxnSpPr/>
          <p:nvPr/>
        </p:nvCxnSpPr>
        <p:spPr>
          <a:xfrm>
            <a:off x="5346606" y="2263538"/>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594862" y="4051907"/>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2714009" y="2297035"/>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44" name="Graphic 43" descr="Gymnast Floor routine">
            <a:extLst>
              <a:ext uri="{FF2B5EF4-FFF2-40B4-BE49-F238E27FC236}">
                <a16:creationId xmlns:a16="http://schemas.microsoft.com/office/drawing/2014/main" id="{9E7D9EE5-5CC2-4501-94DA-F708D963CF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5692" y="1637152"/>
            <a:ext cx="583540" cy="581023"/>
          </a:xfrm>
          <a:prstGeom prst="rect">
            <a:avLst/>
          </a:prstGeom>
        </p:spPr>
      </p:pic>
      <p:grpSp>
        <p:nvGrpSpPr>
          <p:cNvPr id="124" name="Group 123">
            <a:extLst>
              <a:ext uri="{FF2B5EF4-FFF2-40B4-BE49-F238E27FC236}">
                <a16:creationId xmlns:a16="http://schemas.microsoft.com/office/drawing/2014/main" id="{48280102-2F7A-4B3C-B04A-FB8157DC0533}"/>
              </a:ext>
            </a:extLst>
          </p:cNvPr>
          <p:cNvGrpSpPr/>
          <p:nvPr/>
        </p:nvGrpSpPr>
        <p:grpSpPr>
          <a:xfrm>
            <a:off x="8762066" y="1289527"/>
            <a:ext cx="1689838" cy="760812"/>
            <a:chOff x="249702" y="4880489"/>
            <a:chExt cx="2202816" cy="760812"/>
          </a:xfrm>
        </p:grpSpPr>
        <p:sp>
          <p:nvSpPr>
            <p:cNvPr id="125" name="TextBox 124">
              <a:extLst>
                <a:ext uri="{FF2B5EF4-FFF2-40B4-BE49-F238E27FC236}">
                  <a16:creationId xmlns:a16="http://schemas.microsoft.com/office/drawing/2014/main" id="{4A493221-5636-45B1-ACF0-3C41B36D4002}"/>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Dance</a:t>
              </a:r>
            </a:p>
          </p:txBody>
        </p:sp>
        <p:sp>
          <p:nvSpPr>
            <p:cNvPr id="126" name="TextBox 125">
              <a:extLst>
                <a:ext uri="{FF2B5EF4-FFF2-40B4-BE49-F238E27FC236}">
                  <a16:creationId xmlns:a16="http://schemas.microsoft.com/office/drawing/2014/main" id="{DF711671-E30F-46C7-986A-FE9F83B1714F}"/>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Musicality</a:t>
              </a:r>
            </a:p>
            <a:p>
              <a:r>
                <a:rPr lang="en-US" sz="900" b="1" noProof="1"/>
                <a:t>Aesthetics</a:t>
              </a:r>
            </a:p>
            <a:p>
              <a:r>
                <a:rPr lang="en-US" sz="900" b="1" noProof="1"/>
                <a:t>Cheorography</a:t>
              </a:r>
            </a:p>
          </p:txBody>
        </p:sp>
      </p:grpSp>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6606" y="871786"/>
            <a:ext cx="400110" cy="400110"/>
          </a:xfrm>
          <a:prstGeom prst="rect">
            <a:avLst/>
          </a:prstGeom>
        </p:spPr>
      </p:pic>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699522" y="340045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2487480" y="2346293"/>
            <a:ext cx="770566" cy="760812"/>
            <a:chOff x="249702" y="4880489"/>
            <a:chExt cx="2202816" cy="7608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pPr algn="r"/>
              <a:r>
                <a:rPr lang="en-US" sz="1200" b="1" noProof="1"/>
                <a:t>1. Netball</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Shooting</a:t>
              </a:r>
            </a:p>
            <a:p>
              <a:r>
                <a:rPr lang="en-US" sz="900" b="1" noProof="1"/>
                <a:t>Outwitting</a:t>
              </a:r>
            </a:p>
            <a:p>
              <a:r>
                <a:rPr lang="en-US" sz="900" b="1" noProof="1"/>
                <a:t>Defending</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3762988" y="761716"/>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Shuttle Control</a:t>
              </a:r>
            </a:p>
            <a:p>
              <a:pPr algn="just"/>
              <a:r>
                <a:rPr lang="en-US" sz="900" b="1" noProof="1"/>
                <a:t>Individual Shots</a:t>
              </a:r>
            </a:p>
            <a:p>
              <a:pPr algn="just"/>
              <a:r>
                <a:rPr lang="en-US" sz="900" b="1" noProof="1"/>
                <a:t>Send/Receiving</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1898" y="5781841"/>
            <a:ext cx="857369" cy="8573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7843889" y="5735154"/>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43353" y="6419616"/>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foregroundMark x1="56146" y1="78750" x2="56146" y2="78750"/>
                      </a14:backgroundRemoval>
                    </a14:imgEffect>
                  </a14:imgLayer>
                </a14:imgProps>
              </a:ext>
            </a:extLst>
          </a:blip>
          <a:stretch>
            <a:fillRect/>
          </a:stretch>
        </p:blipFill>
        <p:spPr>
          <a:xfrm>
            <a:off x="6999798" y="2343320"/>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6428969" y="2370223"/>
            <a:ext cx="1525018" cy="691477"/>
            <a:chOff x="-119058" y="4880489"/>
            <a:chExt cx="2571576" cy="691477"/>
          </a:xfrm>
        </p:grpSpPr>
        <p:sp>
          <p:nvSpPr>
            <p:cNvPr id="23" name="TextBox 22">
              <a:extLst>
                <a:ext uri="{FF2B5EF4-FFF2-40B4-BE49-F238E27FC236}">
                  <a16:creationId xmlns:a16="http://schemas.microsoft.com/office/drawing/2014/main" id="{A9D713CD-0D84-E92C-8D92-7D798BF45119}"/>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4.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5064135"/>
              <a:ext cx="2196970" cy="507831"/>
            </a:xfrm>
            <a:prstGeom prst="rect">
              <a:avLst/>
            </a:prstGeom>
            <a:noFill/>
          </p:spPr>
          <p:txBody>
            <a:bodyPr wrap="square" lIns="0" rIns="0" rtlCol="0" anchor="t">
              <a:spAutoFit/>
            </a:bodyPr>
            <a:lstStyle/>
            <a:p>
              <a:pPr algn="just"/>
              <a:r>
                <a:rPr lang="en-US" sz="900" b="1" noProof="1"/>
                <a:t>Shooting</a:t>
              </a:r>
            </a:p>
            <a:p>
              <a:pPr algn="just"/>
              <a:r>
                <a:rPr lang="en-US" sz="900" b="1" noProof="1"/>
                <a:t>Attcking</a:t>
              </a:r>
            </a:p>
            <a:p>
              <a:pPr algn="just"/>
              <a:r>
                <a:rPr lang="en-US" sz="900" b="1" noProof="1"/>
                <a:t>Defending</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6431328" y="765697"/>
            <a:ext cx="1306333" cy="760812"/>
            <a:chOff x="249702" y="4880489"/>
            <a:chExt cx="2202816" cy="760812"/>
          </a:xfrm>
        </p:grpSpPr>
        <p:sp>
          <p:nvSpPr>
            <p:cNvPr id="51" name="TextBox 50">
              <a:extLst>
                <a:ext uri="{FF2B5EF4-FFF2-40B4-BE49-F238E27FC236}">
                  <a16:creationId xmlns:a16="http://schemas.microsoft.com/office/drawing/2014/main" id="{3AFEBF07-5B46-1622-5F72-09162C2FAFAC}"/>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Problem Solving</a:t>
              </a:r>
            </a:p>
            <a:p>
              <a:pPr algn="just"/>
              <a:r>
                <a:rPr lang="en-US" sz="900" b="1" noProof="1"/>
                <a:t>Navigation</a:t>
              </a:r>
            </a:p>
            <a:p>
              <a:pPr algn="just"/>
              <a:r>
                <a:rPr lang="en-US" sz="900" b="1" noProof="1"/>
                <a:t>Defining Boundaries</a:t>
              </a:r>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2370885" y="4150718"/>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9. Handball</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Shooting</a:t>
              </a:r>
            </a:p>
            <a:p>
              <a:pPr algn="just"/>
              <a:r>
                <a:rPr lang="en-US" sz="900" b="1" noProof="1"/>
                <a:t>Attacking</a:t>
              </a:r>
            </a:p>
            <a:p>
              <a:pPr algn="just"/>
              <a:r>
                <a:rPr lang="en-US" sz="900" b="1" noProof="1"/>
                <a:t>Defending</a:t>
              </a:r>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9624176" y="2589633"/>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Informed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6424493" y="5607042"/>
            <a:ext cx="1306333" cy="760812"/>
            <a:chOff x="249702" y="4880489"/>
            <a:chExt cx="2202816" cy="760812"/>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12. Athletics</a:t>
              </a:r>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Throws</a:t>
              </a:r>
            </a:p>
            <a:p>
              <a:pPr algn="just"/>
              <a:r>
                <a:rPr lang="en-US" sz="900" b="1" noProof="1"/>
                <a:t>Jumos</a:t>
              </a:r>
            </a:p>
            <a:p>
              <a:pPr algn="just"/>
              <a:r>
                <a:rPr lang="en-US" sz="900" b="1" noProof="1"/>
                <a:t>Pacing/Sprint</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4546293" y="5666474"/>
            <a:ext cx="1306333" cy="760812"/>
            <a:chOff x="249702" y="4880489"/>
            <a:chExt cx="2202816" cy="760812"/>
          </a:xfrm>
        </p:grpSpPr>
        <p:sp>
          <p:nvSpPr>
            <p:cNvPr id="66" name="TextBox 65">
              <a:extLst>
                <a:ext uri="{FF2B5EF4-FFF2-40B4-BE49-F238E27FC236}">
                  <a16:creationId xmlns:a16="http://schemas.microsoft.com/office/drawing/2014/main" id="{99BD1173-2355-D55F-9E33-C84F3B69349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Fielding</a:t>
              </a:r>
            </a:p>
            <a:p>
              <a:pPr algn="just"/>
              <a:r>
                <a:rPr lang="en-US" sz="900" b="1" noProof="1"/>
                <a:t>Batting</a:t>
              </a:r>
            </a:p>
            <a:p>
              <a:pPr algn="just"/>
              <a:r>
                <a:rPr lang="en-US" sz="900" b="1" noProof="1"/>
                <a:t>Bowling</a:t>
              </a:r>
            </a:p>
          </p:txBody>
        </p:sp>
      </p:grpSp>
      <p:grpSp>
        <p:nvGrpSpPr>
          <p:cNvPr id="68" name="Group 67">
            <a:extLst>
              <a:ext uri="{FF2B5EF4-FFF2-40B4-BE49-F238E27FC236}">
                <a16:creationId xmlns:a16="http://schemas.microsoft.com/office/drawing/2014/main" id="{138495CF-42CE-9067-7AC6-B5782565D783}"/>
              </a:ext>
            </a:extLst>
          </p:cNvPr>
          <p:cNvGrpSpPr/>
          <p:nvPr/>
        </p:nvGrpSpPr>
        <p:grpSpPr>
          <a:xfrm>
            <a:off x="3155933" y="5227408"/>
            <a:ext cx="1306333" cy="760812"/>
            <a:chOff x="249702" y="4880489"/>
            <a:chExt cx="2202816" cy="760812"/>
          </a:xfrm>
        </p:grpSpPr>
        <p:sp>
          <p:nvSpPr>
            <p:cNvPr id="69" name="TextBox 68">
              <a:extLst>
                <a:ext uri="{FF2B5EF4-FFF2-40B4-BE49-F238E27FC236}">
                  <a16:creationId xmlns:a16="http://schemas.microsoft.com/office/drawing/2014/main" id="{04A0FEA0-A07E-3268-36C7-52B14C69062E}"/>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10. Rounders</a:t>
              </a:r>
            </a:p>
          </p:txBody>
        </p:sp>
        <p:sp>
          <p:nvSpPr>
            <p:cNvPr id="70" name="TextBox 69">
              <a:extLst>
                <a:ext uri="{FF2B5EF4-FFF2-40B4-BE49-F238E27FC236}">
                  <a16:creationId xmlns:a16="http://schemas.microsoft.com/office/drawing/2014/main" id="{2C607EF2-8865-7959-AD10-80D42C00BDE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Fielding</a:t>
              </a:r>
            </a:p>
            <a:p>
              <a:pPr algn="just"/>
              <a:r>
                <a:rPr lang="en-US" sz="900" b="1" noProof="1"/>
                <a:t>Batting</a:t>
              </a:r>
            </a:p>
            <a:p>
              <a:pPr algn="just"/>
              <a:r>
                <a:rPr lang="en-US" sz="900" b="1" noProof="1"/>
                <a:t>Bowling</a:t>
              </a:r>
            </a:p>
          </p:txBody>
        </p:sp>
      </p:grp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125221" y="5748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6" name="Picture 2">
            <a:extLst>
              <a:ext uri="{FF2B5EF4-FFF2-40B4-BE49-F238E27FC236}">
                <a16:creationId xmlns:a16="http://schemas.microsoft.com/office/drawing/2014/main" id="{B5126E28-3B19-3F2F-55E4-3276BFFA5C9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4386" b="89474" l="9877" r="95062">
                        <a14:foregroundMark x1="45679" y1="57018" x2="45679" y2="57018"/>
                        <a14:foregroundMark x1="59877" y1="63158" x2="59877" y2="63158"/>
                        <a14:foregroundMark x1="79012" y1="38596" x2="79012" y2="38596"/>
                        <a14:foregroundMark x1="77778" y1="48246" x2="77778" y2="48246"/>
                        <a14:foregroundMark x1="76543" y1="10526" x2="76543" y2="10526"/>
                        <a14:foregroundMark x1="92593" y1="11404" x2="92593" y2="11404"/>
                        <a14:foregroundMark x1="87037" y1="5263" x2="87037" y2="5263"/>
                        <a14:foregroundMark x1="90123" y1="15789" x2="90123" y2="15789"/>
                        <a14:foregroundMark x1="95062" y1="21930" x2="95062" y2="21930"/>
                        <a14:foregroundMark x1="33333" y1="34211" x2="33333" y2="34211"/>
                        <a14:foregroundMark x1="38272" y1="38596" x2="38272" y2="38596"/>
                        <a14:foregroundMark x1="38889" y1="25439" x2="38889" y2="25439"/>
                        <a14:foregroundMark x1="31481" y1="59649" x2="31481" y2="59649"/>
                        <a14:foregroundMark x1="51852" y1="35965" x2="51852" y2="35965"/>
                        <a14:foregroundMark x1="9877" y1="12281" x2="9877" y2="12281"/>
                        <a14:foregroundMark x1="88272" y1="4386" x2="88272" y2="4386"/>
                        <a14:foregroundMark x1="86420" y1="11404" x2="86420" y2="11404"/>
                        <a14:foregroundMark x1="88272" y1="14035" x2="88272" y2="14035"/>
                      </a14:backgroundRemoval>
                    </a14:imgEffect>
                  </a14:imgLayer>
                </a14:imgProps>
              </a:ext>
              <a:ext uri="{28A0092B-C50C-407E-A947-70E740481C1C}">
                <a14:useLocalDpi xmlns:a14="http://schemas.microsoft.com/office/drawing/2010/main" val="0"/>
              </a:ext>
            </a:extLst>
          </a:blip>
          <a:srcRect/>
          <a:stretch>
            <a:fillRect/>
          </a:stretch>
        </p:blipFill>
        <p:spPr bwMode="auto">
          <a:xfrm>
            <a:off x="3329020" y="2319529"/>
            <a:ext cx="15430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0076" y="979781"/>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18929" y="3737666"/>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77807" y="2487802"/>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0FCE8BC-04C5-8671-B29B-83F10ADFDB2D}"/>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3491166" y="5520254"/>
            <a:ext cx="847730" cy="8477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7001058" y="5792313"/>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Year 9</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logo with text overlay&#10;&#10;Description automatically generated">
            <a:extLst>
              <a:ext uri="{FF2B5EF4-FFF2-40B4-BE49-F238E27FC236}">
                <a16:creationId xmlns:a16="http://schemas.microsoft.com/office/drawing/2014/main" id="{58DC87CC-5203-84C4-E863-2A073C0014FA}"/>
              </a:ext>
            </a:extLst>
          </p:cNvPr>
          <p:cNvPicPr>
            <a:picLocks noChangeAspect="1"/>
          </p:cNvPicPr>
          <p:nvPr/>
        </p:nvPicPr>
        <p:blipFill>
          <a:blip r:embed="rId28"/>
          <a:stretch>
            <a:fillRect/>
          </a:stretch>
        </p:blipFill>
        <p:spPr>
          <a:xfrm>
            <a:off x="1639231" y="5273530"/>
            <a:ext cx="1395761" cy="1440500"/>
          </a:xfrm>
          <a:prstGeom prst="rect">
            <a:avLst/>
          </a:prstGeom>
        </p:spPr>
      </p:pic>
      <p:grpSp>
        <p:nvGrpSpPr>
          <p:cNvPr id="3" name="Group 2">
            <a:extLst>
              <a:ext uri="{FF2B5EF4-FFF2-40B4-BE49-F238E27FC236}">
                <a16:creationId xmlns:a16="http://schemas.microsoft.com/office/drawing/2014/main" id="{6F01D6D8-959D-4BAD-8A13-5F7C88C516B1}"/>
              </a:ext>
            </a:extLst>
          </p:cNvPr>
          <p:cNvGrpSpPr/>
          <p:nvPr/>
        </p:nvGrpSpPr>
        <p:grpSpPr>
          <a:xfrm>
            <a:off x="7986175" y="3912633"/>
            <a:ext cx="1310903" cy="697800"/>
            <a:chOff x="241996" y="4943501"/>
            <a:chExt cx="2210522" cy="697800"/>
          </a:xfrm>
        </p:grpSpPr>
        <p:sp>
          <p:nvSpPr>
            <p:cNvPr id="6" name="TextBox 5">
              <a:extLst>
                <a:ext uri="{FF2B5EF4-FFF2-40B4-BE49-F238E27FC236}">
                  <a16:creationId xmlns:a16="http://schemas.microsoft.com/office/drawing/2014/main" id="{3E0E5B90-80EA-A7F4-CF33-52B6F0701012}"/>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8" name="TextBox 7">
              <a:extLst>
                <a:ext uri="{FF2B5EF4-FFF2-40B4-BE49-F238E27FC236}">
                  <a16:creationId xmlns:a16="http://schemas.microsoft.com/office/drawing/2014/main" id="{BD6670B9-BDF3-7CFB-D887-8450BC672CAF}"/>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cs typeface="Calibri"/>
                </a:rPr>
                <a:t>Developing key skills and knowledge in a variety of alternative activities</a:t>
              </a:r>
              <a:endParaRPr lang="en-US" sz="1800" dirty="0"/>
            </a:p>
          </p:txBody>
        </p:sp>
      </p:grpSp>
      <p:pic>
        <p:nvPicPr>
          <p:cNvPr id="15" name="Picture 14" descr="A black background with colorful arrows&#10;&#10;Description automatically generated">
            <a:extLst>
              <a:ext uri="{FF2B5EF4-FFF2-40B4-BE49-F238E27FC236}">
                <a16:creationId xmlns:a16="http://schemas.microsoft.com/office/drawing/2014/main" id="{539066FE-5177-DDFF-5BE8-217094386C32}"/>
              </a:ext>
            </a:extLst>
          </p:cNvPr>
          <p:cNvPicPr>
            <a:picLocks noChangeAspect="1"/>
          </p:cNvPicPr>
          <p:nvPr/>
        </p:nvPicPr>
        <p:blipFill>
          <a:blip r:embed="rId29"/>
          <a:stretch>
            <a:fillRect/>
          </a:stretch>
        </p:blipFill>
        <p:spPr>
          <a:xfrm>
            <a:off x="8872244" y="2254920"/>
            <a:ext cx="1506913" cy="1797037"/>
          </a:xfrm>
          <a:prstGeom prst="rect">
            <a:avLst/>
          </a:prstGeom>
        </p:spPr>
      </p:pic>
      <p:grpSp>
        <p:nvGrpSpPr>
          <p:cNvPr id="16" name="Group 15">
            <a:extLst>
              <a:ext uri="{FF2B5EF4-FFF2-40B4-BE49-F238E27FC236}">
                <a16:creationId xmlns:a16="http://schemas.microsoft.com/office/drawing/2014/main" id="{6864135F-A0CA-B859-2A95-BDCF0A7F2B1C}"/>
              </a:ext>
            </a:extLst>
          </p:cNvPr>
          <p:cNvGrpSpPr/>
          <p:nvPr/>
        </p:nvGrpSpPr>
        <p:grpSpPr>
          <a:xfrm>
            <a:off x="5126328" y="3879696"/>
            <a:ext cx="1306333" cy="760812"/>
            <a:chOff x="249702" y="4880489"/>
            <a:chExt cx="2202816" cy="760812"/>
          </a:xfrm>
        </p:grpSpPr>
        <p:sp>
          <p:nvSpPr>
            <p:cNvPr id="17" name="TextBox 16">
              <a:extLst>
                <a:ext uri="{FF2B5EF4-FFF2-40B4-BE49-F238E27FC236}">
                  <a16:creationId xmlns:a16="http://schemas.microsoft.com/office/drawing/2014/main" id="{EFA1692D-5381-3B81-D4EB-8F1930D59A4A}"/>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8. OAA</a:t>
              </a:r>
            </a:p>
          </p:txBody>
        </p:sp>
        <p:sp>
          <p:nvSpPr>
            <p:cNvPr id="18" name="TextBox 17">
              <a:extLst>
                <a:ext uri="{FF2B5EF4-FFF2-40B4-BE49-F238E27FC236}">
                  <a16:creationId xmlns:a16="http://schemas.microsoft.com/office/drawing/2014/main" id="{547948B9-3106-91E4-A946-8832197756E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Problem Solving</a:t>
              </a:r>
            </a:p>
            <a:p>
              <a:pPr algn="just"/>
              <a:r>
                <a:rPr lang="en-US" sz="900" b="1" noProof="1"/>
                <a:t>Navigation</a:t>
              </a:r>
            </a:p>
            <a:p>
              <a:pPr algn="just"/>
              <a:r>
                <a:rPr lang="en-US" sz="900" b="1" noProof="1"/>
                <a:t>Defining Boundaries</a:t>
              </a:r>
            </a:p>
          </p:txBody>
        </p:sp>
      </p:grpSp>
      <p:pic>
        <p:nvPicPr>
          <p:cNvPr id="20" name="Graphic 19" descr="Head with gears">
            <a:extLst>
              <a:ext uri="{FF2B5EF4-FFF2-40B4-BE49-F238E27FC236}">
                <a16:creationId xmlns:a16="http://schemas.microsoft.com/office/drawing/2014/main" id="{A7151157-3DDB-E783-F517-53FFB88BE9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6606" y="3949785"/>
            <a:ext cx="400110" cy="400110"/>
          </a:xfrm>
          <a:prstGeom prst="rect">
            <a:avLst/>
          </a:prstGeom>
        </p:spPr>
      </p:pic>
    </p:spTree>
    <p:extLst>
      <p:ext uri="{BB962C8B-B14F-4D97-AF65-F5344CB8AC3E}">
        <p14:creationId xmlns:p14="http://schemas.microsoft.com/office/powerpoint/2010/main" val="390007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474144" y="229794"/>
            <a:ext cx="8515350" cy="739056"/>
          </a:xfrm>
        </p:spPr>
        <p:txBody>
          <a:bodyPr lIns="91440" tIns="45720" rIns="0" bIns="45720" anchor="t">
            <a:noAutofit/>
          </a:bodyPr>
          <a:lstStyle/>
          <a:p>
            <a:r>
              <a:rPr lang="en-US" sz="2800" dirty="0">
                <a:solidFill>
                  <a:srgbClr val="CC3399"/>
                </a:solidFill>
                <a:latin typeface="Segoe UI Black"/>
                <a:ea typeface="Segoe UI Black"/>
              </a:rPr>
              <a:t>    </a:t>
            </a:r>
            <a:r>
              <a:rPr lang="en-US" sz="2800" dirty="0">
                <a:solidFill>
                  <a:srgbClr val="0070C0"/>
                </a:solidFill>
                <a:latin typeface="Segoe UI Black"/>
                <a:ea typeface="Segoe UI Black"/>
              </a:rPr>
              <a:t>Boys PE </a:t>
            </a:r>
            <a:r>
              <a:rPr lang="en-US" sz="2800" dirty="0">
                <a:latin typeface="Segoe UI Black"/>
                <a:ea typeface="Segoe UI Black"/>
              </a:rPr>
              <a:t>Learning Journey - Year 8</a:t>
            </a:r>
            <a:endParaRPr lang="en-US" sz="28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2877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89" name="Arc 88">
            <a:extLst>
              <a:ext uri="{FF2B5EF4-FFF2-40B4-BE49-F238E27FC236}">
                <a16:creationId xmlns:a16="http://schemas.microsoft.com/office/drawing/2014/main" id="{9ED5088A-9F28-4B05-8020-8D5FE0968BD2}"/>
              </a:ext>
            </a:extLst>
          </p:cNvPr>
          <p:cNvSpPr/>
          <p:nvPr/>
        </p:nvSpPr>
        <p:spPr>
          <a:xfrm rot="10800000">
            <a:off x="4715406" y="3945669"/>
            <a:ext cx="442438" cy="838179"/>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0" name="Arc 89">
            <a:extLst>
              <a:ext uri="{FF2B5EF4-FFF2-40B4-BE49-F238E27FC236}">
                <a16:creationId xmlns:a16="http://schemas.microsoft.com/office/drawing/2014/main" id="{4E010217-4374-4F88-89CA-F8F336E6FB11}"/>
              </a:ext>
            </a:extLst>
          </p:cNvPr>
          <p:cNvSpPr/>
          <p:nvPr/>
        </p:nvSpPr>
        <p:spPr>
          <a:xfrm>
            <a:off x="7483795" y="2289871"/>
            <a:ext cx="465999" cy="767976"/>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3" name="Straight Arrow Connector 92">
            <a:extLst>
              <a:ext uri="{FF2B5EF4-FFF2-40B4-BE49-F238E27FC236}">
                <a16:creationId xmlns:a16="http://schemas.microsoft.com/office/drawing/2014/main" id="{FF782D6B-B11D-4440-8E80-207C3E434648}"/>
              </a:ext>
            </a:extLst>
          </p:cNvPr>
          <p:cNvCxnSpPr>
            <a:cxnSpLocks/>
          </p:cNvCxnSpPr>
          <p:nvPr/>
        </p:nvCxnSpPr>
        <p:spPr>
          <a:xfrm flipH="1">
            <a:off x="6594862" y="4051907"/>
            <a:ext cx="88893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6377E5F-7FCE-4BD5-BF88-2A5DB306AA11}"/>
              </a:ext>
            </a:extLst>
          </p:cNvPr>
          <p:cNvCxnSpPr/>
          <p:nvPr/>
        </p:nvCxnSpPr>
        <p:spPr>
          <a:xfrm>
            <a:off x="3243812" y="2287224"/>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rophy">
            <a:extLst>
              <a:ext uri="{FF2B5EF4-FFF2-40B4-BE49-F238E27FC236}">
                <a16:creationId xmlns:a16="http://schemas.microsoft.com/office/drawing/2014/main" id="{11767BE0-E2A1-4A3B-8012-672508E860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9200" y="326682"/>
            <a:ext cx="202705" cy="202705"/>
          </a:xfrm>
          <a:prstGeom prst="rect">
            <a:avLst/>
          </a:prstGeom>
        </p:spPr>
      </p:pic>
      <p:pic>
        <p:nvPicPr>
          <p:cNvPr id="127" name="Graphic 126" descr="Head with gears">
            <a:extLst>
              <a:ext uri="{FF2B5EF4-FFF2-40B4-BE49-F238E27FC236}">
                <a16:creationId xmlns:a16="http://schemas.microsoft.com/office/drawing/2014/main" id="{CBDD5795-EF83-40E0-B63E-5168E18B59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8252" y="922209"/>
            <a:ext cx="400110" cy="400110"/>
          </a:xfrm>
          <a:prstGeom prst="rect">
            <a:avLst/>
          </a:prstGeom>
        </p:spPr>
      </p:pic>
      <p:grpSp>
        <p:nvGrpSpPr>
          <p:cNvPr id="128" name="Group 127">
            <a:extLst>
              <a:ext uri="{FF2B5EF4-FFF2-40B4-BE49-F238E27FC236}">
                <a16:creationId xmlns:a16="http://schemas.microsoft.com/office/drawing/2014/main" id="{F3F76BAA-3502-4FAD-8157-F25A92DA3C2B}"/>
              </a:ext>
            </a:extLst>
          </p:cNvPr>
          <p:cNvGrpSpPr/>
          <p:nvPr/>
        </p:nvGrpSpPr>
        <p:grpSpPr>
          <a:xfrm>
            <a:off x="3101894" y="3510737"/>
            <a:ext cx="1306333" cy="899312"/>
            <a:chOff x="249702" y="4880489"/>
            <a:chExt cx="2202816" cy="899312"/>
          </a:xfrm>
        </p:grpSpPr>
        <p:sp>
          <p:nvSpPr>
            <p:cNvPr id="129" name="TextBox 128">
              <a:extLst>
                <a:ext uri="{FF2B5EF4-FFF2-40B4-BE49-F238E27FC236}">
                  <a16:creationId xmlns:a16="http://schemas.microsoft.com/office/drawing/2014/main" id="{B6B761AF-6AD2-4809-B8D4-632202288F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9. Basketball</a:t>
              </a:r>
            </a:p>
          </p:txBody>
        </p:sp>
        <p:sp>
          <p:nvSpPr>
            <p:cNvPr id="130" name="TextBox 129">
              <a:extLst>
                <a:ext uri="{FF2B5EF4-FFF2-40B4-BE49-F238E27FC236}">
                  <a16:creationId xmlns:a16="http://schemas.microsoft.com/office/drawing/2014/main" id="{A992CAE4-9A2E-45BE-908D-0662D55163BB}"/>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Shooting</a:t>
              </a:r>
            </a:p>
            <a:p>
              <a:pPr algn="just"/>
              <a:r>
                <a:rPr lang="en-US" sz="900" b="1" noProof="1"/>
                <a:t>Attacking</a:t>
              </a:r>
            </a:p>
            <a:p>
              <a:pPr algn="just"/>
              <a:r>
                <a:rPr lang="en-US" sz="900" b="1" noProof="1"/>
                <a:t>Defending</a:t>
              </a:r>
            </a:p>
            <a:p>
              <a:pPr algn="just"/>
              <a:endParaRPr lang="en-US" sz="900" b="1" noProof="1"/>
            </a:p>
          </p:txBody>
        </p:sp>
      </p:grpSp>
      <p:sp>
        <p:nvSpPr>
          <p:cNvPr id="137" name="Oval 136">
            <a:extLst>
              <a:ext uri="{FF2B5EF4-FFF2-40B4-BE49-F238E27FC236}">
                <a16:creationId xmlns:a16="http://schemas.microsoft.com/office/drawing/2014/main" id="{F5E89C69-938A-4359-A9F2-6542877C2808}"/>
              </a:ext>
            </a:extLst>
          </p:cNvPr>
          <p:cNvSpPr/>
          <p:nvPr/>
        </p:nvSpPr>
        <p:spPr>
          <a:xfrm>
            <a:off x="2488835"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a:off x="2021637" y="1114192"/>
            <a:ext cx="1679462" cy="576247"/>
            <a:chOff x="249702" y="4880489"/>
            <a:chExt cx="2202816" cy="483813"/>
          </a:xfrm>
        </p:grpSpPr>
        <p:sp>
          <p:nvSpPr>
            <p:cNvPr id="142" name="TextBox 141">
              <a:extLst>
                <a:ext uri="{FF2B5EF4-FFF2-40B4-BE49-F238E27FC236}">
                  <a16:creationId xmlns:a16="http://schemas.microsoft.com/office/drawing/2014/main" id="{8C4B7D37-F00D-476D-8437-630204D215E7}"/>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grpSp>
        <p:nvGrpSpPr>
          <p:cNvPr id="147" name="Group 146">
            <a:extLst>
              <a:ext uri="{FF2B5EF4-FFF2-40B4-BE49-F238E27FC236}">
                <a16:creationId xmlns:a16="http://schemas.microsoft.com/office/drawing/2014/main" id="{FA2BDCE2-D48A-482C-B743-86A32B1B20EA}"/>
              </a:ext>
            </a:extLst>
          </p:cNvPr>
          <p:cNvGrpSpPr/>
          <p:nvPr/>
        </p:nvGrpSpPr>
        <p:grpSpPr>
          <a:xfrm>
            <a:off x="7795152" y="420500"/>
            <a:ext cx="2622164" cy="526835"/>
            <a:chOff x="249702" y="4880489"/>
            <a:chExt cx="2640592" cy="526835"/>
          </a:xfrm>
        </p:grpSpPr>
        <p:sp>
          <p:nvSpPr>
            <p:cNvPr id="148" name="TextBox 147">
              <a:extLst>
                <a:ext uri="{FF2B5EF4-FFF2-40B4-BE49-F238E27FC236}">
                  <a16:creationId xmlns:a16="http://schemas.microsoft.com/office/drawing/2014/main" id="{98FD6D13-E92B-4156-8FA3-4E4A87C8C7CE}"/>
                </a:ext>
              </a:extLst>
            </p:cNvPr>
            <p:cNvSpPr txBox="1"/>
            <p:nvPr/>
          </p:nvSpPr>
          <p:spPr>
            <a:xfrm>
              <a:off x="249702" y="4880489"/>
              <a:ext cx="2202816" cy="276999"/>
            </a:xfrm>
            <a:prstGeom prst="rect">
              <a:avLst/>
            </a:prstGeom>
            <a:noFill/>
          </p:spPr>
          <p:txBody>
            <a:bodyPr wrap="square" lIns="0" rIns="0" rtlCol="0" anchor="b">
              <a:spAutoFit/>
            </a:bodyPr>
            <a:lstStyle/>
            <a:p>
              <a:pPr algn="r"/>
              <a:r>
                <a:rPr lang="en-US" sz="1200" b="1" noProof="1"/>
                <a:t>Competition</a:t>
              </a:r>
            </a:p>
          </p:txBody>
        </p:sp>
        <p:sp>
          <p:nvSpPr>
            <p:cNvPr id="149" name="TextBox 148">
              <a:extLst>
                <a:ext uri="{FF2B5EF4-FFF2-40B4-BE49-F238E27FC236}">
                  <a16:creationId xmlns:a16="http://schemas.microsoft.com/office/drawing/2014/main" id="{3FDD2F0F-C74D-41F5-BBA2-8F11A72D10BE}"/>
                </a:ext>
              </a:extLst>
            </p:cNvPr>
            <p:cNvSpPr txBox="1"/>
            <p:nvPr/>
          </p:nvSpPr>
          <p:spPr>
            <a:xfrm>
              <a:off x="693324" y="5037992"/>
              <a:ext cx="2196970" cy="369332"/>
            </a:xfrm>
            <a:prstGeom prst="rect">
              <a:avLst/>
            </a:prstGeom>
            <a:noFill/>
          </p:spPr>
          <p:txBody>
            <a:bodyPr wrap="square" lIns="0" tIns="45720" rIns="0" bIns="45720" rtlCol="0" anchor="t">
              <a:spAutoFit/>
            </a:bodyPr>
            <a:lstStyle/>
            <a:p>
              <a:r>
                <a:rPr lang="en-US" sz="900" b="1" noProof="1"/>
                <a:t>Children will be introduced to competition – Intra / Inter Sportsday / School Games</a:t>
              </a:r>
            </a:p>
          </p:txBody>
        </p:sp>
      </p:grpSp>
      <p:grpSp>
        <p:nvGrpSpPr>
          <p:cNvPr id="150" name="Group 149">
            <a:extLst>
              <a:ext uri="{FF2B5EF4-FFF2-40B4-BE49-F238E27FC236}">
                <a16:creationId xmlns:a16="http://schemas.microsoft.com/office/drawing/2014/main" id="{41EA6913-B998-4002-9A4C-BCE19012B169}"/>
              </a:ext>
            </a:extLst>
          </p:cNvPr>
          <p:cNvGrpSpPr/>
          <p:nvPr/>
        </p:nvGrpSpPr>
        <p:grpSpPr>
          <a:xfrm>
            <a:off x="1731325" y="2593078"/>
            <a:ext cx="1343840" cy="666945"/>
            <a:chOff x="-766941" y="4309780"/>
            <a:chExt cx="2203309" cy="666945"/>
          </a:xfrm>
        </p:grpSpPr>
        <p:sp>
          <p:nvSpPr>
            <p:cNvPr id="151" name="TextBox 150">
              <a:extLst>
                <a:ext uri="{FF2B5EF4-FFF2-40B4-BE49-F238E27FC236}">
                  <a16:creationId xmlns:a16="http://schemas.microsoft.com/office/drawing/2014/main" id="{0C4B09A8-30AD-437D-BE06-8C120A3B7690}"/>
                </a:ext>
              </a:extLst>
            </p:cNvPr>
            <p:cNvSpPr txBox="1"/>
            <p:nvPr/>
          </p:nvSpPr>
          <p:spPr>
            <a:xfrm>
              <a:off x="-766941" y="4309780"/>
              <a:ext cx="2202816" cy="276999"/>
            </a:xfrm>
            <a:prstGeom prst="rect">
              <a:avLst/>
            </a:prstGeom>
            <a:noFill/>
          </p:spPr>
          <p:txBody>
            <a:bodyPr wrap="square" lIns="0" rIns="0" rtlCol="0" anchor="b">
              <a:spAutoFit/>
            </a:bodyPr>
            <a:lstStyle/>
            <a:p>
              <a:r>
                <a:rPr lang="en-US" sz="1200" b="1" noProof="1"/>
                <a:t>Community Clubs</a:t>
              </a:r>
            </a:p>
          </p:txBody>
        </p:sp>
        <p:sp>
          <p:nvSpPr>
            <p:cNvPr id="152" name="TextBox 151">
              <a:extLst>
                <a:ext uri="{FF2B5EF4-FFF2-40B4-BE49-F238E27FC236}">
                  <a16:creationId xmlns:a16="http://schemas.microsoft.com/office/drawing/2014/main" id="{B3577A44-C76D-4084-8024-42ADB87D7E83}"/>
                </a:ext>
              </a:extLst>
            </p:cNvPr>
            <p:cNvSpPr txBox="1"/>
            <p:nvPr/>
          </p:nvSpPr>
          <p:spPr>
            <a:xfrm>
              <a:off x="-760601" y="4468894"/>
              <a:ext cx="2196969" cy="507831"/>
            </a:xfrm>
            <a:prstGeom prst="rect">
              <a:avLst/>
            </a:prstGeom>
            <a:noFill/>
          </p:spPr>
          <p:txBody>
            <a:bodyPr wrap="square" lIns="0" rIns="0" rtlCol="0" anchor="t">
              <a:spAutoFit/>
            </a:bodyPr>
            <a:lstStyle/>
            <a:p>
              <a:r>
                <a:rPr lang="en-US" sz="900" b="1" noProof="1"/>
                <a:t>Children will be encouraged to join local clubs – Exit Routes / Sign-posting</a:t>
              </a:r>
            </a:p>
          </p:txBody>
        </p:sp>
      </p:grpSp>
      <p:grpSp>
        <p:nvGrpSpPr>
          <p:cNvPr id="156" name="Group 155">
            <a:extLst>
              <a:ext uri="{FF2B5EF4-FFF2-40B4-BE49-F238E27FC236}">
                <a16:creationId xmlns:a16="http://schemas.microsoft.com/office/drawing/2014/main" id="{4710B8E1-181E-40BA-B20D-719ED96DA541}"/>
              </a:ext>
            </a:extLst>
          </p:cNvPr>
          <p:cNvGrpSpPr/>
          <p:nvPr/>
        </p:nvGrpSpPr>
        <p:grpSpPr>
          <a:xfrm>
            <a:off x="4546783" y="2143337"/>
            <a:ext cx="1198961" cy="760812"/>
            <a:chOff x="249702" y="4880489"/>
            <a:chExt cx="2202816" cy="760812"/>
          </a:xfrm>
        </p:grpSpPr>
        <p:sp>
          <p:nvSpPr>
            <p:cNvPr id="157" name="TextBox 156">
              <a:extLst>
                <a:ext uri="{FF2B5EF4-FFF2-40B4-BE49-F238E27FC236}">
                  <a16:creationId xmlns:a16="http://schemas.microsoft.com/office/drawing/2014/main" id="{EE650D1B-3933-4F65-8BA2-EA390F8AE2FB}"/>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2  .Rugby</a:t>
              </a:r>
            </a:p>
          </p:txBody>
        </p:sp>
        <p:sp>
          <p:nvSpPr>
            <p:cNvPr id="158" name="TextBox 157">
              <a:extLst>
                <a:ext uri="{FF2B5EF4-FFF2-40B4-BE49-F238E27FC236}">
                  <a16:creationId xmlns:a16="http://schemas.microsoft.com/office/drawing/2014/main" id="{1E9ECF5B-9F31-4C3C-BDE1-B93EFF806761}"/>
                </a:ext>
              </a:extLst>
            </p:cNvPr>
            <p:cNvSpPr txBox="1"/>
            <p:nvPr/>
          </p:nvSpPr>
          <p:spPr>
            <a:xfrm>
              <a:off x="255548" y="5133470"/>
              <a:ext cx="2196970" cy="507831"/>
            </a:xfrm>
            <a:prstGeom prst="rect">
              <a:avLst/>
            </a:prstGeom>
            <a:noFill/>
          </p:spPr>
          <p:txBody>
            <a:bodyPr wrap="square" lIns="0" rIns="0" rtlCol="0" anchor="t">
              <a:spAutoFit/>
            </a:bodyPr>
            <a:lstStyle/>
            <a:p>
              <a:r>
                <a:rPr lang="en-US" sz="900" b="1" noProof="1"/>
                <a:t>Rule Detail</a:t>
              </a:r>
            </a:p>
            <a:p>
              <a:r>
                <a:rPr lang="en-US" sz="900" b="1" noProof="1"/>
                <a:t>Attacking</a:t>
              </a:r>
            </a:p>
            <a:p>
              <a:r>
                <a:rPr lang="en-US" sz="900" b="1" noProof="1"/>
                <a:t>Defending</a:t>
              </a:r>
            </a:p>
          </p:txBody>
        </p:sp>
      </p:grpSp>
      <p:grpSp>
        <p:nvGrpSpPr>
          <p:cNvPr id="159" name="Group 158">
            <a:extLst>
              <a:ext uri="{FF2B5EF4-FFF2-40B4-BE49-F238E27FC236}">
                <a16:creationId xmlns:a16="http://schemas.microsoft.com/office/drawing/2014/main" id="{D7EC9FC4-82D1-4C3C-9B51-410AF8921AD1}"/>
              </a:ext>
            </a:extLst>
          </p:cNvPr>
          <p:cNvGrpSpPr/>
          <p:nvPr/>
        </p:nvGrpSpPr>
        <p:grpSpPr>
          <a:xfrm>
            <a:off x="5981497" y="2336126"/>
            <a:ext cx="2204256" cy="760812"/>
            <a:chOff x="249702" y="4880489"/>
            <a:chExt cx="2202816" cy="760812"/>
          </a:xfrm>
        </p:grpSpPr>
        <p:sp>
          <p:nvSpPr>
            <p:cNvPr id="160" name="TextBox 159">
              <a:extLst>
                <a:ext uri="{FF2B5EF4-FFF2-40B4-BE49-F238E27FC236}">
                  <a16:creationId xmlns:a16="http://schemas.microsoft.com/office/drawing/2014/main" id="{FB6FF8C4-7DCB-4405-BF44-A2511B41BB37}"/>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4. Badminton</a:t>
              </a:r>
            </a:p>
          </p:txBody>
        </p:sp>
        <p:sp>
          <p:nvSpPr>
            <p:cNvPr id="161" name="TextBox 160">
              <a:extLst>
                <a:ext uri="{FF2B5EF4-FFF2-40B4-BE49-F238E27FC236}">
                  <a16:creationId xmlns:a16="http://schemas.microsoft.com/office/drawing/2014/main" id="{21092F62-3FCA-4175-A188-CAD56AEA353E}"/>
                </a:ext>
              </a:extLst>
            </p:cNvPr>
            <p:cNvSpPr txBox="1"/>
            <p:nvPr/>
          </p:nvSpPr>
          <p:spPr>
            <a:xfrm>
              <a:off x="255549" y="5133470"/>
              <a:ext cx="2196969" cy="507831"/>
            </a:xfrm>
            <a:prstGeom prst="rect">
              <a:avLst/>
            </a:prstGeom>
            <a:noFill/>
          </p:spPr>
          <p:txBody>
            <a:bodyPr wrap="square" lIns="0" rIns="0" rtlCol="0" anchor="t">
              <a:spAutoFit/>
            </a:bodyPr>
            <a:lstStyle/>
            <a:p>
              <a:pPr algn="just"/>
              <a:r>
                <a:rPr lang="en-US" sz="900" b="1" noProof="1"/>
                <a:t>Shuttle Control</a:t>
              </a:r>
            </a:p>
            <a:p>
              <a:pPr algn="just"/>
              <a:r>
                <a:rPr lang="en-US" sz="900" b="1" noProof="1"/>
                <a:t>Individual Shots</a:t>
              </a:r>
            </a:p>
            <a:p>
              <a:pPr algn="just"/>
              <a:r>
                <a:rPr lang="en-US" sz="900" b="1" noProof="1"/>
                <a:t>Sending/Receiving</a:t>
              </a:r>
            </a:p>
          </p:txBody>
        </p:sp>
      </p:grpSp>
      <p:pic>
        <p:nvPicPr>
          <p:cNvPr id="56" name="Graphic 55" descr="Cricket">
            <a:extLst>
              <a:ext uri="{FF2B5EF4-FFF2-40B4-BE49-F238E27FC236}">
                <a16:creationId xmlns:a16="http://schemas.microsoft.com/office/drawing/2014/main" id="{B8B1FF75-4E94-4E2F-BC44-5E6318030B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82629" y="5896721"/>
            <a:ext cx="663757" cy="663717"/>
          </a:xfrm>
          <a:prstGeom prst="rect">
            <a:avLst/>
          </a:prstGeom>
        </p:spPr>
      </p:pic>
      <p:grpSp>
        <p:nvGrpSpPr>
          <p:cNvPr id="175" name="Group 174">
            <a:extLst>
              <a:ext uri="{FF2B5EF4-FFF2-40B4-BE49-F238E27FC236}">
                <a16:creationId xmlns:a16="http://schemas.microsoft.com/office/drawing/2014/main" id="{718D847B-8EC1-4279-A062-07101B37A3C2}"/>
              </a:ext>
            </a:extLst>
          </p:cNvPr>
          <p:cNvGrpSpPr/>
          <p:nvPr/>
        </p:nvGrpSpPr>
        <p:grpSpPr>
          <a:xfrm>
            <a:off x="8053947" y="5753822"/>
            <a:ext cx="2524690" cy="872731"/>
            <a:chOff x="274283" y="4880489"/>
            <a:chExt cx="2202816" cy="872731"/>
          </a:xfrm>
        </p:grpSpPr>
        <p:sp>
          <p:nvSpPr>
            <p:cNvPr id="176" name="TextBox 175">
              <a:extLst>
                <a:ext uri="{FF2B5EF4-FFF2-40B4-BE49-F238E27FC236}">
                  <a16:creationId xmlns:a16="http://schemas.microsoft.com/office/drawing/2014/main" id="{9D986DF3-A542-43A7-A66D-3A49B8FD976E}"/>
                </a:ext>
              </a:extLst>
            </p:cNvPr>
            <p:cNvSpPr txBox="1"/>
            <p:nvPr/>
          </p:nvSpPr>
          <p:spPr>
            <a:xfrm>
              <a:off x="274283" y="4880489"/>
              <a:ext cx="2202816" cy="276999"/>
            </a:xfrm>
            <a:prstGeom prst="rect">
              <a:avLst/>
            </a:prstGeom>
            <a:noFill/>
          </p:spPr>
          <p:txBody>
            <a:bodyPr wrap="square" lIns="0" tIns="45720" rIns="0" bIns="45720" rtlCol="0" anchor="b">
              <a:spAutoFit/>
            </a:bodyPr>
            <a:lstStyle/>
            <a:p>
              <a:pPr algn="r"/>
              <a:endParaRPr lang="en-US" sz="1200" b="1" noProof="1"/>
            </a:p>
          </p:txBody>
        </p:sp>
        <p:sp>
          <p:nvSpPr>
            <p:cNvPr id="177" name="TextBox 176">
              <a:extLst>
                <a:ext uri="{FF2B5EF4-FFF2-40B4-BE49-F238E27FC236}">
                  <a16:creationId xmlns:a16="http://schemas.microsoft.com/office/drawing/2014/main" id="{AA47D6DB-4724-4647-9B4F-A153A5412525}"/>
                </a:ext>
              </a:extLst>
            </p:cNvPr>
            <p:cNvSpPr txBox="1"/>
            <p:nvPr/>
          </p:nvSpPr>
          <p:spPr>
            <a:xfrm>
              <a:off x="286471" y="5106889"/>
              <a:ext cx="2166047" cy="646331"/>
            </a:xfrm>
            <a:prstGeom prst="rect">
              <a:avLst/>
            </a:prstGeom>
            <a:noFill/>
          </p:spPr>
          <p:txBody>
            <a:bodyPr wrap="square" lIns="0" tIns="45720" rIns="0" bIns="45720" rtlCol="0" anchor="t">
              <a:spAutoFit/>
            </a:bodyPr>
            <a:lstStyle/>
            <a:p>
              <a:r>
                <a:rPr lang="en-US" sz="900" b="1" noProof="1"/>
                <a:t>Children will develop a love of PE, physical activity &amp; sport. At Ridgeway Secondary School they will engage in opportunities, clubs, teams and become active, healthy learners</a:t>
              </a:r>
            </a:p>
          </p:txBody>
        </p:sp>
      </p:grpSp>
      <p:pic>
        <p:nvPicPr>
          <p:cNvPr id="1028" name="Graphic 1027" descr="Heart with pulse">
            <a:extLst>
              <a:ext uri="{FF2B5EF4-FFF2-40B4-BE49-F238E27FC236}">
                <a16:creationId xmlns:a16="http://schemas.microsoft.com/office/drawing/2014/main" id="{7D229762-204B-4AE3-BBCB-BF99091986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9077" y="6420523"/>
            <a:ext cx="376536" cy="376536"/>
          </a:xfrm>
          <a:prstGeom prst="rect">
            <a:avLst/>
          </a:prstGeom>
        </p:spPr>
      </p:pic>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7325" y="4566352"/>
            <a:ext cx="661312" cy="661312"/>
          </a:xfrm>
          <a:prstGeom prst="rect">
            <a:avLst/>
          </a:prstGeom>
        </p:spPr>
      </p:pic>
      <p:pic>
        <p:nvPicPr>
          <p:cNvPr id="4" name="Picture 3" descr="A silhouette of a person kicking a ball&#10;&#10;Description automatically generated">
            <a:extLst>
              <a:ext uri="{FF2B5EF4-FFF2-40B4-BE49-F238E27FC236}">
                <a16:creationId xmlns:a16="http://schemas.microsoft.com/office/drawing/2014/main" id="{4D985621-4FC1-F908-F68A-B78A0C2BE61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56146" y1="78750" x2="56146" y2="78750"/>
                      </a14:backgroundRemoval>
                    </a14:imgEffect>
                  </a14:imgLayer>
                </a14:imgProps>
              </a:ext>
            </a:extLst>
          </a:blip>
          <a:stretch>
            <a:fillRect/>
          </a:stretch>
        </p:blipFill>
        <p:spPr>
          <a:xfrm>
            <a:off x="4438458" y="715867"/>
            <a:ext cx="988828" cy="806304"/>
          </a:xfrm>
          <a:prstGeom prst="rect">
            <a:avLst/>
          </a:prstGeom>
        </p:spPr>
      </p:pic>
      <p:grpSp>
        <p:nvGrpSpPr>
          <p:cNvPr id="10" name="Group 9">
            <a:extLst>
              <a:ext uri="{FF2B5EF4-FFF2-40B4-BE49-F238E27FC236}">
                <a16:creationId xmlns:a16="http://schemas.microsoft.com/office/drawing/2014/main" id="{860A6541-AFF9-FB50-9325-65A82AB6A82E}"/>
              </a:ext>
            </a:extLst>
          </p:cNvPr>
          <p:cNvGrpSpPr/>
          <p:nvPr/>
        </p:nvGrpSpPr>
        <p:grpSpPr>
          <a:xfrm>
            <a:off x="3758270" y="773736"/>
            <a:ext cx="1525018" cy="691477"/>
            <a:chOff x="-119058" y="4880489"/>
            <a:chExt cx="2571576" cy="691477"/>
          </a:xfrm>
        </p:grpSpPr>
        <p:sp>
          <p:nvSpPr>
            <p:cNvPr id="23" name="TextBox 22">
              <a:extLst>
                <a:ext uri="{FF2B5EF4-FFF2-40B4-BE49-F238E27FC236}">
                  <a16:creationId xmlns:a16="http://schemas.microsoft.com/office/drawing/2014/main" id="{A9D713CD-0D84-E92C-8D92-7D798BF45119}"/>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1. Football </a:t>
              </a:r>
            </a:p>
          </p:txBody>
        </p:sp>
        <p:sp>
          <p:nvSpPr>
            <p:cNvPr id="41" name="TextBox 40">
              <a:extLst>
                <a:ext uri="{FF2B5EF4-FFF2-40B4-BE49-F238E27FC236}">
                  <a16:creationId xmlns:a16="http://schemas.microsoft.com/office/drawing/2014/main" id="{4B2C1384-F2FC-8B47-BBD6-8D277F6DF44C}"/>
                </a:ext>
              </a:extLst>
            </p:cNvPr>
            <p:cNvSpPr txBox="1"/>
            <p:nvPr/>
          </p:nvSpPr>
          <p:spPr>
            <a:xfrm>
              <a:off x="-119058" y="5064135"/>
              <a:ext cx="2196970" cy="507831"/>
            </a:xfrm>
            <a:prstGeom prst="rect">
              <a:avLst/>
            </a:prstGeom>
            <a:noFill/>
          </p:spPr>
          <p:txBody>
            <a:bodyPr wrap="square" lIns="0" rIns="0" rtlCol="0" anchor="t">
              <a:spAutoFit/>
            </a:bodyPr>
            <a:lstStyle/>
            <a:p>
              <a:pPr algn="just"/>
              <a:r>
                <a:rPr lang="en-US" sz="900" b="1" noProof="1"/>
                <a:t>Shooting</a:t>
              </a:r>
            </a:p>
            <a:p>
              <a:pPr algn="just"/>
              <a:r>
                <a:rPr lang="en-US" sz="900" b="1" noProof="1"/>
                <a:t>Attacking</a:t>
              </a:r>
            </a:p>
            <a:p>
              <a:pPr algn="just"/>
              <a:r>
                <a:rPr lang="en-US" sz="900" b="1" noProof="1"/>
                <a:t>Defending</a:t>
              </a:r>
            </a:p>
          </p:txBody>
        </p:sp>
      </p:grpSp>
      <p:grpSp>
        <p:nvGrpSpPr>
          <p:cNvPr id="47" name="Group 46">
            <a:extLst>
              <a:ext uri="{FF2B5EF4-FFF2-40B4-BE49-F238E27FC236}">
                <a16:creationId xmlns:a16="http://schemas.microsoft.com/office/drawing/2014/main" id="{6AAF952E-754B-FD56-D0A3-822F3585C1BB}"/>
              </a:ext>
            </a:extLst>
          </p:cNvPr>
          <p:cNvGrpSpPr/>
          <p:nvPr/>
        </p:nvGrpSpPr>
        <p:grpSpPr>
          <a:xfrm>
            <a:off x="6117699" y="795909"/>
            <a:ext cx="1323756" cy="708541"/>
            <a:chOff x="255548" y="4932760"/>
            <a:chExt cx="2232196" cy="708541"/>
          </a:xfrm>
        </p:grpSpPr>
        <p:sp>
          <p:nvSpPr>
            <p:cNvPr id="51" name="TextBox 50">
              <a:extLst>
                <a:ext uri="{FF2B5EF4-FFF2-40B4-BE49-F238E27FC236}">
                  <a16:creationId xmlns:a16="http://schemas.microsoft.com/office/drawing/2014/main" id="{3AFEBF07-5B46-1622-5F72-09162C2FAFAC}"/>
                </a:ext>
              </a:extLst>
            </p:cNvPr>
            <p:cNvSpPr txBox="1"/>
            <p:nvPr/>
          </p:nvSpPr>
          <p:spPr>
            <a:xfrm>
              <a:off x="284928" y="4932760"/>
              <a:ext cx="2202816" cy="276999"/>
            </a:xfrm>
            <a:prstGeom prst="rect">
              <a:avLst/>
            </a:prstGeom>
            <a:noFill/>
          </p:spPr>
          <p:txBody>
            <a:bodyPr wrap="square" lIns="0" rIns="0" rtlCol="0" anchor="b">
              <a:spAutoFit/>
            </a:bodyPr>
            <a:lstStyle/>
            <a:p>
              <a:r>
                <a:rPr lang="en-US" sz="1200" b="1" noProof="1"/>
                <a:t>3. OAA</a:t>
              </a:r>
            </a:p>
          </p:txBody>
        </p:sp>
        <p:sp>
          <p:nvSpPr>
            <p:cNvPr id="53" name="TextBox 52">
              <a:extLst>
                <a:ext uri="{FF2B5EF4-FFF2-40B4-BE49-F238E27FC236}">
                  <a16:creationId xmlns:a16="http://schemas.microsoft.com/office/drawing/2014/main" id="{2F72294F-674F-2238-5D3F-34F44AF63F56}"/>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Problem Solving</a:t>
              </a:r>
            </a:p>
            <a:p>
              <a:pPr algn="just"/>
              <a:r>
                <a:rPr lang="en-US" sz="900" b="1" noProof="1"/>
                <a:t>Navigation</a:t>
              </a:r>
            </a:p>
            <a:p>
              <a:pPr algn="just"/>
              <a:r>
                <a:rPr lang="en-US" sz="900" b="1" noProof="1"/>
                <a:t>Define Boundaries</a:t>
              </a:r>
            </a:p>
          </p:txBody>
        </p:sp>
      </p:grpSp>
      <p:grpSp>
        <p:nvGrpSpPr>
          <p:cNvPr id="55" name="Group 54">
            <a:extLst>
              <a:ext uri="{FF2B5EF4-FFF2-40B4-BE49-F238E27FC236}">
                <a16:creationId xmlns:a16="http://schemas.microsoft.com/office/drawing/2014/main" id="{70CCB4FA-3F83-3707-625E-1B85D83806D7}"/>
              </a:ext>
            </a:extLst>
          </p:cNvPr>
          <p:cNvGrpSpPr/>
          <p:nvPr/>
        </p:nvGrpSpPr>
        <p:grpSpPr>
          <a:xfrm>
            <a:off x="8480824" y="1111508"/>
            <a:ext cx="1306333" cy="760812"/>
            <a:chOff x="249702" y="4880489"/>
            <a:chExt cx="2202816" cy="760812"/>
          </a:xfrm>
        </p:grpSpPr>
        <p:sp>
          <p:nvSpPr>
            <p:cNvPr id="57" name="TextBox 56">
              <a:extLst>
                <a:ext uri="{FF2B5EF4-FFF2-40B4-BE49-F238E27FC236}">
                  <a16:creationId xmlns:a16="http://schemas.microsoft.com/office/drawing/2014/main" id="{6C6C2CA2-9F15-29B5-026E-AA5E982C51B5}"/>
                </a:ext>
              </a:extLst>
            </p:cNvPr>
            <p:cNvSpPr txBox="1"/>
            <p:nvPr/>
          </p:nvSpPr>
          <p:spPr>
            <a:xfrm>
              <a:off x="249702" y="4880489"/>
              <a:ext cx="2202816" cy="276999"/>
            </a:xfrm>
            <a:prstGeom prst="rect">
              <a:avLst/>
            </a:prstGeom>
            <a:noFill/>
          </p:spPr>
          <p:txBody>
            <a:bodyPr wrap="square" lIns="0" rIns="0" rtlCol="0" anchor="b">
              <a:spAutoFit/>
            </a:bodyPr>
            <a:lstStyle/>
            <a:p>
              <a:r>
                <a:rPr lang="en-US" sz="1200" b="1" noProof="1"/>
                <a:t>5. Handball</a:t>
              </a:r>
            </a:p>
          </p:txBody>
        </p:sp>
        <p:sp>
          <p:nvSpPr>
            <p:cNvPr id="58" name="TextBox 57">
              <a:extLst>
                <a:ext uri="{FF2B5EF4-FFF2-40B4-BE49-F238E27FC236}">
                  <a16:creationId xmlns:a16="http://schemas.microsoft.com/office/drawing/2014/main" id="{E99E3D1A-91D9-FBDF-DFD1-22515E676F01}"/>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Shooting </a:t>
              </a:r>
            </a:p>
            <a:p>
              <a:pPr algn="just"/>
              <a:r>
                <a:rPr lang="en-US" sz="900" b="1" noProof="1"/>
                <a:t>Attacking</a:t>
              </a:r>
            </a:p>
            <a:p>
              <a:pPr algn="just"/>
              <a:r>
                <a:rPr lang="en-US" sz="900" b="1" noProof="1"/>
                <a:t>Defending</a:t>
              </a:r>
            </a:p>
          </p:txBody>
        </p:sp>
      </p:grpSp>
      <p:grpSp>
        <p:nvGrpSpPr>
          <p:cNvPr id="59" name="Group 58">
            <a:extLst>
              <a:ext uri="{FF2B5EF4-FFF2-40B4-BE49-F238E27FC236}">
                <a16:creationId xmlns:a16="http://schemas.microsoft.com/office/drawing/2014/main" id="{E74BAF67-7186-1424-8CC2-4DCE4CE347FA}"/>
              </a:ext>
            </a:extLst>
          </p:cNvPr>
          <p:cNvGrpSpPr/>
          <p:nvPr/>
        </p:nvGrpSpPr>
        <p:grpSpPr>
          <a:xfrm>
            <a:off x="8812591" y="2486736"/>
            <a:ext cx="1310903" cy="697800"/>
            <a:chOff x="241996" y="4943501"/>
            <a:chExt cx="2210522" cy="697800"/>
          </a:xfrm>
        </p:grpSpPr>
        <p:sp>
          <p:nvSpPr>
            <p:cNvPr id="60" name="TextBox 59">
              <a:extLst>
                <a:ext uri="{FF2B5EF4-FFF2-40B4-BE49-F238E27FC236}">
                  <a16:creationId xmlns:a16="http://schemas.microsoft.com/office/drawing/2014/main" id="{A7CE5426-7551-F63F-633D-CD6CAA26C300}"/>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6. HBPE</a:t>
              </a:r>
            </a:p>
          </p:txBody>
        </p:sp>
        <p:sp>
          <p:nvSpPr>
            <p:cNvPr id="61" name="TextBox 60">
              <a:extLst>
                <a:ext uri="{FF2B5EF4-FFF2-40B4-BE49-F238E27FC236}">
                  <a16:creationId xmlns:a16="http://schemas.microsoft.com/office/drawing/2014/main" id="{CD6D3D81-698C-9F78-F290-4E49FEA4785B}"/>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Habitual</a:t>
              </a:r>
            </a:p>
            <a:p>
              <a:pPr algn="just"/>
              <a:r>
                <a:rPr lang="en-US" sz="900" b="1" noProof="1"/>
                <a:t>Motivated</a:t>
              </a:r>
            </a:p>
            <a:p>
              <a:pPr algn="just"/>
              <a:r>
                <a:rPr lang="en-US" sz="900" b="1" noProof="1"/>
                <a:t>Informed</a:t>
              </a:r>
            </a:p>
          </p:txBody>
        </p:sp>
      </p:grpSp>
      <p:grpSp>
        <p:nvGrpSpPr>
          <p:cNvPr id="62" name="Group 61">
            <a:extLst>
              <a:ext uri="{FF2B5EF4-FFF2-40B4-BE49-F238E27FC236}">
                <a16:creationId xmlns:a16="http://schemas.microsoft.com/office/drawing/2014/main" id="{6D7CE2EB-F849-754A-F63A-7754293F601E}"/>
              </a:ext>
            </a:extLst>
          </p:cNvPr>
          <p:cNvGrpSpPr/>
          <p:nvPr/>
        </p:nvGrpSpPr>
        <p:grpSpPr>
          <a:xfrm>
            <a:off x="6782991" y="5874799"/>
            <a:ext cx="1306333" cy="760812"/>
            <a:chOff x="249702" y="4880489"/>
            <a:chExt cx="2202816" cy="760812"/>
          </a:xfrm>
        </p:grpSpPr>
        <p:sp>
          <p:nvSpPr>
            <p:cNvPr id="63" name="TextBox 62">
              <a:extLst>
                <a:ext uri="{FF2B5EF4-FFF2-40B4-BE49-F238E27FC236}">
                  <a16:creationId xmlns:a16="http://schemas.microsoft.com/office/drawing/2014/main" id="{1EDA8B26-BF90-59E1-22A7-B0BCE4F4304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13. Athletics</a:t>
              </a:r>
            </a:p>
          </p:txBody>
        </p:sp>
        <p:sp>
          <p:nvSpPr>
            <p:cNvPr id="64" name="TextBox 63">
              <a:extLst>
                <a:ext uri="{FF2B5EF4-FFF2-40B4-BE49-F238E27FC236}">
                  <a16:creationId xmlns:a16="http://schemas.microsoft.com/office/drawing/2014/main" id="{4B28FDDF-AB84-5D66-3EE4-19F98DE5B9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Throws</a:t>
              </a:r>
            </a:p>
            <a:p>
              <a:pPr algn="just"/>
              <a:r>
                <a:rPr lang="en-US" sz="900" b="1" noProof="1"/>
                <a:t>Jumps</a:t>
              </a:r>
            </a:p>
            <a:p>
              <a:pPr algn="just"/>
              <a:r>
                <a:rPr lang="en-US" sz="900" b="1" noProof="1"/>
                <a:t>Pacing/Sprint</a:t>
              </a:r>
            </a:p>
          </p:txBody>
        </p:sp>
      </p:grpSp>
      <p:grpSp>
        <p:nvGrpSpPr>
          <p:cNvPr id="65" name="Group 64">
            <a:extLst>
              <a:ext uri="{FF2B5EF4-FFF2-40B4-BE49-F238E27FC236}">
                <a16:creationId xmlns:a16="http://schemas.microsoft.com/office/drawing/2014/main" id="{62F63AB1-19D3-E5CF-1795-721AE5690937}"/>
              </a:ext>
            </a:extLst>
          </p:cNvPr>
          <p:cNvGrpSpPr/>
          <p:nvPr/>
        </p:nvGrpSpPr>
        <p:grpSpPr>
          <a:xfrm>
            <a:off x="3207966" y="5701123"/>
            <a:ext cx="1306333" cy="899312"/>
            <a:chOff x="249702" y="4880489"/>
            <a:chExt cx="2202816" cy="899312"/>
          </a:xfrm>
        </p:grpSpPr>
        <p:sp>
          <p:nvSpPr>
            <p:cNvPr id="66" name="TextBox 65">
              <a:extLst>
                <a:ext uri="{FF2B5EF4-FFF2-40B4-BE49-F238E27FC236}">
                  <a16:creationId xmlns:a16="http://schemas.microsoft.com/office/drawing/2014/main" id="{99BD1173-2355-D55F-9E33-C84F3B69349D}"/>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11. Cricket</a:t>
              </a:r>
            </a:p>
          </p:txBody>
        </p:sp>
        <p:sp>
          <p:nvSpPr>
            <p:cNvPr id="67" name="TextBox 66">
              <a:extLst>
                <a:ext uri="{FF2B5EF4-FFF2-40B4-BE49-F238E27FC236}">
                  <a16:creationId xmlns:a16="http://schemas.microsoft.com/office/drawing/2014/main" id="{0B3656B7-4B64-3DFB-1E35-45BE2047625C}"/>
                </a:ext>
              </a:extLst>
            </p:cNvPr>
            <p:cNvSpPr txBox="1"/>
            <p:nvPr/>
          </p:nvSpPr>
          <p:spPr>
            <a:xfrm>
              <a:off x="255548" y="5133470"/>
              <a:ext cx="2196970" cy="646331"/>
            </a:xfrm>
            <a:prstGeom prst="rect">
              <a:avLst/>
            </a:prstGeom>
            <a:noFill/>
          </p:spPr>
          <p:txBody>
            <a:bodyPr wrap="square" lIns="0" rIns="0" rtlCol="0" anchor="t">
              <a:spAutoFit/>
            </a:bodyPr>
            <a:lstStyle/>
            <a:p>
              <a:pPr algn="just"/>
              <a:r>
                <a:rPr lang="en-US" sz="900" b="1" noProof="1"/>
                <a:t>Catching</a:t>
              </a:r>
            </a:p>
            <a:p>
              <a:pPr algn="just"/>
              <a:r>
                <a:rPr lang="en-US" sz="900" b="1" noProof="1"/>
                <a:t>Fielding</a:t>
              </a:r>
            </a:p>
            <a:p>
              <a:pPr algn="just"/>
              <a:r>
                <a:rPr lang="en-US" sz="900" b="1" noProof="1"/>
                <a:t>Batting</a:t>
              </a:r>
            </a:p>
            <a:p>
              <a:pPr algn="just"/>
              <a:r>
                <a:rPr lang="en-US" sz="900" b="1" noProof="1"/>
                <a:t>Bowling</a:t>
              </a:r>
            </a:p>
          </p:txBody>
        </p:sp>
      </p:grpSp>
      <p:cxnSp>
        <p:nvCxnSpPr>
          <p:cNvPr id="72" name="Straight Arrow Connector 71">
            <a:extLst>
              <a:ext uri="{FF2B5EF4-FFF2-40B4-BE49-F238E27FC236}">
                <a16:creationId xmlns:a16="http://schemas.microsoft.com/office/drawing/2014/main" id="{2942455B-9F91-2515-7869-85B0CEBEE594}"/>
              </a:ext>
            </a:extLst>
          </p:cNvPr>
          <p:cNvCxnSpPr>
            <a:cxnSpLocks/>
          </p:cNvCxnSpPr>
          <p:nvPr/>
        </p:nvCxnSpPr>
        <p:spPr>
          <a:xfrm>
            <a:off x="5528643" y="5748043"/>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8125221" y="5748775"/>
            <a:ext cx="952840"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78" name="Picture 6">
            <a:extLst>
              <a:ext uri="{FF2B5EF4-FFF2-40B4-BE49-F238E27FC236}">
                <a16:creationId xmlns:a16="http://schemas.microsoft.com/office/drawing/2014/main" id="{19B4DC87-D133-1FFF-4C00-8B167FEE8059}"/>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40741" y1="88636" x2="40741" y2="88636"/>
                        <a14:foregroundMark x1="40741" y1="84091" x2="40741" y2="84091"/>
                        <a14:foregroundMark x1="17901" y1="45455" x2="1790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4932872" y="692543"/>
            <a:ext cx="468076" cy="381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a:extLst>
              <a:ext uri="{FF2B5EF4-FFF2-40B4-BE49-F238E27FC236}">
                <a16:creationId xmlns:a16="http://schemas.microsoft.com/office/drawing/2014/main" id="{A7320735-6F7C-7D2F-5190-8D503EE88E6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9524" y="2322514"/>
            <a:ext cx="601172" cy="489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AE20994-52C1-4D45-9DCD-6C7D5A4BBD83}"/>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29351" y="991939"/>
            <a:ext cx="7334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991F203-71B6-0420-27E7-F4EAD2B8E7E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25260" y="2454870"/>
            <a:ext cx="561689" cy="7418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D640BB7-E36F-5AA4-C86D-4ACC0392B0CD}"/>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794" b="89683" l="4321" r="90741">
                        <a14:foregroundMark x1="67901" y1="20635" x2="67901" y2="20635"/>
                        <a14:foregroundMark x1="74074" y1="17460" x2="74074" y2="17460"/>
                        <a14:foregroundMark x1="75309" y1="15079" x2="75309" y2="15079"/>
                        <a14:foregroundMark x1="51852" y1="46825" x2="51852" y2="46825"/>
                        <a14:foregroundMark x1="48765" y1="53175" x2="48765" y2="53175"/>
                        <a14:foregroundMark x1="33333" y1="72222" x2="33333" y2="72222"/>
                        <a14:foregroundMark x1="33333" y1="83333" x2="33333" y2="83333"/>
                        <a14:foregroundMark x1="37654" y1="69048" x2="37654" y2="69048"/>
                        <a14:foregroundMark x1="54938" y1="41270" x2="54938" y2="41270"/>
                        <a14:foregroundMark x1="67901" y1="26984" x2="67901" y2="26984"/>
                        <a14:foregroundMark x1="88272" y1="11111" x2="88272" y2="11111"/>
                        <a14:foregroundMark x1="67284" y1="1587" x2="67284" y2="1587"/>
                        <a14:foregroundMark x1="91358" y1="26984" x2="91358" y2="26984"/>
                        <a14:foregroundMark x1="4321" y1="86508" x2="4321" y2="86508"/>
                        <a14:foregroundMark x1="24691" y1="83333" x2="24691" y2="83333"/>
                        <a14:foregroundMark x1="50000" y1="48413" x2="50000" y2="48413"/>
                        <a14:foregroundMark x1="53086" y1="45238" x2="53086" y2="45238"/>
                        <a14:foregroundMark x1="73457" y1="26190" x2="73457" y2="26190"/>
                      </a14:backgroundRemoval>
                    </a14:imgEffect>
                  </a14:imgLayer>
                </a14:imgProps>
              </a:ext>
              <a:ext uri="{28A0092B-C50C-407E-A947-70E740481C1C}">
                <a14:useLocalDpi xmlns:a14="http://schemas.microsoft.com/office/drawing/2010/main" val="0"/>
              </a:ext>
            </a:extLst>
          </a:blip>
          <a:srcRect/>
          <a:stretch>
            <a:fillRect/>
          </a:stretch>
        </p:blipFill>
        <p:spPr bwMode="auto">
          <a:xfrm>
            <a:off x="7411737" y="5854222"/>
            <a:ext cx="792860" cy="85731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B4F5BC7D-08FD-2624-6AD2-1EC5E24D78B2}"/>
              </a:ext>
            </a:extLst>
          </p:cNvPr>
          <p:cNvSpPr txBox="1"/>
          <p:nvPr/>
        </p:nvSpPr>
        <p:spPr>
          <a:xfrm>
            <a:off x="10183849" y="4897008"/>
            <a:ext cx="551715" cy="246221"/>
          </a:xfrm>
          <a:prstGeom prst="rect">
            <a:avLst/>
          </a:prstGeom>
          <a:noFill/>
        </p:spPr>
        <p:txBody>
          <a:bodyPr wrap="square" rtlCol="0">
            <a:spAutoFit/>
          </a:bodyPr>
          <a:lstStyle/>
          <a:p>
            <a:r>
              <a:rPr lang="en-GB" sz="1000" b="1" dirty="0"/>
              <a:t>Year 9</a:t>
            </a:r>
          </a:p>
        </p:txBody>
      </p:sp>
      <p:cxnSp>
        <p:nvCxnSpPr>
          <p:cNvPr id="81" name="Straight Arrow Connector 80">
            <a:extLst>
              <a:ext uri="{FF2B5EF4-FFF2-40B4-BE49-F238E27FC236}">
                <a16:creationId xmlns:a16="http://schemas.microsoft.com/office/drawing/2014/main" id="{596D3D75-8E9D-0157-45DF-DAF64D0D75E9}"/>
              </a:ext>
            </a:extLst>
          </p:cNvPr>
          <p:cNvCxnSpPr>
            <a:cxnSpLocks/>
          </p:cNvCxnSpPr>
          <p:nvPr/>
        </p:nvCxnSpPr>
        <p:spPr>
          <a:xfrm>
            <a:off x="10247982" y="5114972"/>
            <a:ext cx="355105"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gby Players, Isolated Vector Silhouette Royalty Free SVG ...">
            <a:extLst>
              <a:ext uri="{FF2B5EF4-FFF2-40B4-BE49-F238E27FC236}">
                <a16:creationId xmlns:a16="http://schemas.microsoft.com/office/drawing/2014/main" id="{B2FC3D9A-9853-CC31-E927-630B3DF7E826}"/>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90000" l="10000" r="90000">
                        <a14:foregroundMark x1="26776" y1="28689" x2="26776" y2="31967"/>
                        <a14:foregroundMark x1="26230" y1="25410" x2="26230" y2="25410"/>
                        <a14:foregroundMark x1="26776" y1="31967" x2="26776" y2="31967"/>
                        <a14:foregroundMark x1="64481" y1="54918" x2="64481" y2="54918"/>
                        <a14:foregroundMark x1="58470" y1="40984" x2="58470" y2="40984"/>
                      </a14:backgroundRemoval>
                    </a14:imgEffect>
                  </a14:imgLayer>
                </a14:imgProps>
              </a:ext>
              <a:ext uri="{28A0092B-C50C-407E-A947-70E740481C1C}">
                <a14:useLocalDpi xmlns:a14="http://schemas.microsoft.com/office/drawing/2010/main" val="0"/>
              </a:ext>
            </a:extLst>
          </a:blip>
          <a:srcRect/>
          <a:stretch>
            <a:fillRect/>
          </a:stretch>
        </p:blipFill>
        <p:spPr bwMode="auto">
          <a:xfrm>
            <a:off x="3663369" y="2392236"/>
            <a:ext cx="1151629" cy="7677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sketball Shadow Man Vector Images (over 610)">
            <a:extLst>
              <a:ext uri="{FF2B5EF4-FFF2-40B4-BE49-F238E27FC236}">
                <a16:creationId xmlns:a16="http://schemas.microsoft.com/office/drawing/2014/main" id="{7C4BC4FA-9DC0-644F-AEF6-111841915748}"/>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0000" l="10000" r="90000">
                        <a14:foregroundMark x1="16667" y1="84783" x2="16667" y2="84783"/>
                        <a14:foregroundMark x1="16667" y1="88406" x2="16667" y2="88406"/>
                      </a14:backgroundRemoval>
                    </a14:imgEffect>
                  </a14:imgLayer>
                </a14:imgProps>
              </a:ext>
              <a:ext uri="{28A0092B-C50C-407E-A947-70E740481C1C}">
                <a14:useLocalDpi xmlns:a14="http://schemas.microsoft.com/office/drawing/2010/main" val="0"/>
              </a:ext>
            </a:extLst>
          </a:blip>
          <a:srcRect/>
          <a:stretch>
            <a:fillRect/>
          </a:stretch>
        </p:blipFill>
        <p:spPr bwMode="auto">
          <a:xfrm>
            <a:off x="2097495" y="3402563"/>
            <a:ext cx="927309" cy="927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text overlay&#10;&#10;Description automatically generated">
            <a:extLst>
              <a:ext uri="{FF2B5EF4-FFF2-40B4-BE49-F238E27FC236}">
                <a16:creationId xmlns:a16="http://schemas.microsoft.com/office/drawing/2014/main" id="{49A6C855-F604-8C11-757F-009E1320516C}"/>
              </a:ext>
            </a:extLst>
          </p:cNvPr>
          <p:cNvPicPr>
            <a:picLocks noChangeAspect="1"/>
          </p:cNvPicPr>
          <p:nvPr/>
        </p:nvPicPr>
        <p:blipFill>
          <a:blip r:embed="rId27"/>
          <a:stretch>
            <a:fillRect/>
          </a:stretch>
        </p:blipFill>
        <p:spPr>
          <a:xfrm>
            <a:off x="1639230" y="5580189"/>
            <a:ext cx="1126274" cy="1115257"/>
          </a:xfrm>
          <a:prstGeom prst="rect">
            <a:avLst/>
          </a:prstGeom>
        </p:spPr>
      </p:pic>
      <p:cxnSp>
        <p:nvCxnSpPr>
          <p:cNvPr id="3" name="Straight Arrow Connector 2">
            <a:extLst>
              <a:ext uri="{FF2B5EF4-FFF2-40B4-BE49-F238E27FC236}">
                <a16:creationId xmlns:a16="http://schemas.microsoft.com/office/drawing/2014/main" id="{48A1B591-62E1-4C9B-8814-5AA051B3C5D6}"/>
              </a:ext>
            </a:extLst>
          </p:cNvPr>
          <p:cNvCxnSpPr>
            <a:cxnSpLocks/>
          </p:cNvCxnSpPr>
          <p:nvPr/>
        </p:nvCxnSpPr>
        <p:spPr>
          <a:xfrm>
            <a:off x="5889811" y="227822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00424AC-EA0A-3EBF-F3E9-787FB7B3F787}"/>
              </a:ext>
            </a:extLst>
          </p:cNvPr>
          <p:cNvGrpSpPr/>
          <p:nvPr/>
        </p:nvGrpSpPr>
        <p:grpSpPr>
          <a:xfrm>
            <a:off x="8238175" y="3804633"/>
            <a:ext cx="1310903" cy="697800"/>
            <a:chOff x="241996" y="4943501"/>
            <a:chExt cx="2210522" cy="697800"/>
          </a:xfrm>
        </p:grpSpPr>
        <p:sp>
          <p:nvSpPr>
            <p:cNvPr id="16" name="TextBox 15">
              <a:extLst>
                <a:ext uri="{FF2B5EF4-FFF2-40B4-BE49-F238E27FC236}">
                  <a16:creationId xmlns:a16="http://schemas.microsoft.com/office/drawing/2014/main" id="{567B9ACC-656A-3A8D-D0B0-0C099016D1EA}"/>
                </a:ext>
              </a:extLst>
            </p:cNvPr>
            <p:cNvSpPr txBox="1"/>
            <p:nvPr/>
          </p:nvSpPr>
          <p:spPr>
            <a:xfrm>
              <a:off x="241996" y="4943501"/>
              <a:ext cx="2202816" cy="276999"/>
            </a:xfrm>
            <a:prstGeom prst="rect">
              <a:avLst/>
            </a:prstGeom>
            <a:noFill/>
          </p:spPr>
          <p:txBody>
            <a:bodyPr wrap="square" lIns="0" tIns="45720" rIns="0" bIns="45720" rtlCol="0" anchor="b">
              <a:spAutoFit/>
            </a:bodyPr>
            <a:lstStyle/>
            <a:p>
              <a:r>
                <a:rPr lang="en-US" sz="1200" b="1" noProof="1"/>
                <a:t>7. Enrichment</a:t>
              </a:r>
            </a:p>
          </p:txBody>
        </p:sp>
        <p:sp>
          <p:nvSpPr>
            <p:cNvPr id="17" name="TextBox 16">
              <a:extLst>
                <a:ext uri="{FF2B5EF4-FFF2-40B4-BE49-F238E27FC236}">
                  <a16:creationId xmlns:a16="http://schemas.microsoft.com/office/drawing/2014/main" id="{2CD53D77-E87F-2E1A-2B31-04FD93E062FB}"/>
                </a:ext>
              </a:extLst>
            </p:cNvPr>
            <p:cNvSpPr txBox="1"/>
            <p:nvPr/>
          </p:nvSpPr>
          <p:spPr>
            <a:xfrm>
              <a:off x="255548" y="5133470"/>
              <a:ext cx="2196970" cy="507831"/>
            </a:xfrm>
            <a:prstGeom prst="rect">
              <a:avLst/>
            </a:prstGeom>
            <a:noFill/>
          </p:spPr>
          <p:txBody>
            <a:bodyPr wrap="square" lIns="0" tIns="45720" rIns="0" bIns="45720" rtlCol="0" anchor="t">
              <a:spAutoFit/>
            </a:bodyPr>
            <a:lstStyle/>
            <a:p>
              <a:pPr algn="just"/>
              <a:r>
                <a:rPr lang="en-US" sz="900" b="1" noProof="1">
                  <a:cs typeface="Calibri"/>
                </a:rPr>
                <a:t>Developing key skills and knowledge in a variety of alternative activities</a:t>
              </a:r>
              <a:endParaRPr lang="en-US" sz="1800" dirty="0"/>
            </a:p>
          </p:txBody>
        </p:sp>
      </p:grpSp>
      <p:pic>
        <p:nvPicPr>
          <p:cNvPr id="21" name="Picture 20" descr="A black background with colorful arrows&#10;&#10;Description automatically generated">
            <a:extLst>
              <a:ext uri="{FF2B5EF4-FFF2-40B4-BE49-F238E27FC236}">
                <a16:creationId xmlns:a16="http://schemas.microsoft.com/office/drawing/2014/main" id="{E2DAD74D-B8FD-F13D-4D71-6E7FD9A3AA80}"/>
              </a:ext>
            </a:extLst>
          </p:cNvPr>
          <p:cNvPicPr>
            <a:picLocks noChangeAspect="1"/>
          </p:cNvPicPr>
          <p:nvPr/>
        </p:nvPicPr>
        <p:blipFill>
          <a:blip r:embed="rId28"/>
          <a:stretch>
            <a:fillRect/>
          </a:stretch>
        </p:blipFill>
        <p:spPr>
          <a:xfrm>
            <a:off x="9232244" y="2110920"/>
            <a:ext cx="1506913" cy="1797037"/>
          </a:xfrm>
          <a:prstGeom prst="rect">
            <a:avLst/>
          </a:prstGeom>
        </p:spPr>
      </p:pic>
      <p:grpSp>
        <p:nvGrpSpPr>
          <p:cNvPr id="22" name="Group 21">
            <a:extLst>
              <a:ext uri="{FF2B5EF4-FFF2-40B4-BE49-F238E27FC236}">
                <a16:creationId xmlns:a16="http://schemas.microsoft.com/office/drawing/2014/main" id="{684CE734-F08E-B518-E5F9-639805658F41}"/>
              </a:ext>
            </a:extLst>
          </p:cNvPr>
          <p:cNvGrpSpPr/>
          <p:nvPr/>
        </p:nvGrpSpPr>
        <p:grpSpPr>
          <a:xfrm>
            <a:off x="5201669" y="3975342"/>
            <a:ext cx="1323756" cy="708541"/>
            <a:chOff x="255548" y="4932760"/>
            <a:chExt cx="2232196" cy="708541"/>
          </a:xfrm>
        </p:grpSpPr>
        <p:sp>
          <p:nvSpPr>
            <p:cNvPr id="24" name="TextBox 23">
              <a:extLst>
                <a:ext uri="{FF2B5EF4-FFF2-40B4-BE49-F238E27FC236}">
                  <a16:creationId xmlns:a16="http://schemas.microsoft.com/office/drawing/2014/main" id="{1FE73606-EF2B-7D60-A7DA-82D6F4169034}"/>
                </a:ext>
              </a:extLst>
            </p:cNvPr>
            <p:cNvSpPr txBox="1"/>
            <p:nvPr/>
          </p:nvSpPr>
          <p:spPr>
            <a:xfrm>
              <a:off x="284928" y="4932760"/>
              <a:ext cx="2202816" cy="276999"/>
            </a:xfrm>
            <a:prstGeom prst="rect">
              <a:avLst/>
            </a:prstGeom>
            <a:noFill/>
          </p:spPr>
          <p:txBody>
            <a:bodyPr wrap="square" lIns="0" tIns="45720" rIns="0" bIns="45720" rtlCol="0" anchor="b">
              <a:spAutoFit/>
            </a:bodyPr>
            <a:lstStyle/>
            <a:p>
              <a:r>
                <a:rPr lang="en-US" sz="1200" b="1" noProof="1"/>
                <a:t>8. OAA</a:t>
              </a:r>
            </a:p>
          </p:txBody>
        </p:sp>
        <p:sp>
          <p:nvSpPr>
            <p:cNvPr id="25" name="TextBox 24">
              <a:extLst>
                <a:ext uri="{FF2B5EF4-FFF2-40B4-BE49-F238E27FC236}">
                  <a16:creationId xmlns:a16="http://schemas.microsoft.com/office/drawing/2014/main" id="{D6B5F49D-DDC0-7420-7376-D0573C19175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Problem Solving</a:t>
              </a:r>
            </a:p>
            <a:p>
              <a:pPr algn="just"/>
              <a:r>
                <a:rPr lang="en-US" sz="900" b="1" noProof="1"/>
                <a:t>Navigation</a:t>
              </a:r>
            </a:p>
            <a:p>
              <a:pPr algn="just"/>
              <a:r>
                <a:rPr lang="en-US" sz="900" b="1" noProof="1"/>
                <a:t>Define Boundaries</a:t>
              </a:r>
            </a:p>
          </p:txBody>
        </p:sp>
      </p:grpSp>
      <p:pic>
        <p:nvPicPr>
          <p:cNvPr id="26" name="Graphic 25" descr="Head with gears">
            <a:extLst>
              <a:ext uri="{FF2B5EF4-FFF2-40B4-BE49-F238E27FC236}">
                <a16:creationId xmlns:a16="http://schemas.microsoft.com/office/drawing/2014/main" id="{14753DB3-E215-0ACF-D064-A4378BB2F8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2252" y="4045209"/>
            <a:ext cx="400110" cy="400110"/>
          </a:xfrm>
          <a:prstGeom prst="rect">
            <a:avLst/>
          </a:prstGeom>
        </p:spPr>
      </p:pic>
      <p:grpSp>
        <p:nvGrpSpPr>
          <p:cNvPr id="33" name="Group 32">
            <a:extLst>
              <a:ext uri="{FF2B5EF4-FFF2-40B4-BE49-F238E27FC236}">
                <a16:creationId xmlns:a16="http://schemas.microsoft.com/office/drawing/2014/main" id="{F3F76BAA-3502-4FAD-8157-F25A92DA3C2B}"/>
              </a:ext>
            </a:extLst>
          </p:cNvPr>
          <p:cNvGrpSpPr/>
          <p:nvPr/>
        </p:nvGrpSpPr>
        <p:grpSpPr>
          <a:xfrm>
            <a:off x="2452649" y="4569015"/>
            <a:ext cx="1306333" cy="760812"/>
            <a:chOff x="7417648" y="2715015"/>
            <a:chExt cx="2202816" cy="760812"/>
          </a:xfrm>
        </p:grpSpPr>
        <p:sp>
          <p:nvSpPr>
            <p:cNvPr id="34" name="TextBox 128">
              <a:extLst>
                <a:ext uri="{FF2B5EF4-FFF2-40B4-BE49-F238E27FC236}">
                  <a16:creationId xmlns:a16="http://schemas.microsoft.com/office/drawing/2014/main" id="{B6B761AF-6AD2-4809-B8D4-632202288F4D}"/>
                </a:ext>
              </a:extLst>
            </p:cNvPr>
            <p:cNvSpPr txBox="1"/>
            <p:nvPr/>
          </p:nvSpPr>
          <p:spPr>
            <a:xfrm>
              <a:off x="7417648" y="2715015"/>
              <a:ext cx="2202816" cy="276999"/>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noProof="1"/>
                <a:t>10. Table Tennis</a:t>
              </a:r>
            </a:p>
          </p:txBody>
        </p:sp>
        <p:sp>
          <p:nvSpPr>
            <p:cNvPr id="35" name="TextBox 129">
              <a:extLst>
                <a:ext uri="{FF2B5EF4-FFF2-40B4-BE49-F238E27FC236}">
                  <a16:creationId xmlns:a16="http://schemas.microsoft.com/office/drawing/2014/main" id="{A992CAE4-9A2E-45BE-908D-0662D55163BB}"/>
                </a:ext>
              </a:extLst>
            </p:cNvPr>
            <p:cNvSpPr txBox="1"/>
            <p:nvPr/>
          </p:nvSpPr>
          <p:spPr>
            <a:xfrm>
              <a:off x="7423494" y="2967996"/>
              <a:ext cx="2196970" cy="5078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noProof="1"/>
                <a:t>Service Actions</a:t>
              </a:r>
            </a:p>
            <a:p>
              <a:pPr algn="just"/>
              <a:r>
                <a:rPr lang="en-US" sz="900" b="1" noProof="1"/>
                <a:t>Individual Shots</a:t>
              </a:r>
            </a:p>
            <a:p>
              <a:pPr algn="just"/>
              <a:r>
                <a:rPr lang="en-US" sz="900" b="1" noProof="1"/>
                <a:t>Sending/Receiving</a:t>
              </a:r>
            </a:p>
          </p:txBody>
        </p:sp>
      </p:grpSp>
      <p:pic>
        <p:nvPicPr>
          <p:cNvPr id="36" name="Picture 35" descr="A ping pong racket and ball&#10;&#10;Description automatically generated">
            <a:extLst>
              <a:ext uri="{FF2B5EF4-FFF2-40B4-BE49-F238E27FC236}">
                <a16:creationId xmlns:a16="http://schemas.microsoft.com/office/drawing/2014/main" id="{5AC017EE-29E2-EEF1-02A3-15D4A72C6ECE}"/>
              </a:ext>
            </a:extLst>
          </p:cNvPr>
          <p:cNvPicPr>
            <a:picLocks noChangeAspect="1"/>
          </p:cNvPicPr>
          <p:nvPr/>
        </p:nvPicPr>
        <p:blipFill>
          <a:blip r:embed="rId29"/>
          <a:stretch>
            <a:fillRect/>
          </a:stretch>
        </p:blipFill>
        <p:spPr>
          <a:xfrm>
            <a:off x="3401439" y="4901439"/>
            <a:ext cx="619125" cy="619125"/>
          </a:xfrm>
          <a:prstGeom prst="rect">
            <a:avLst/>
          </a:prstGeom>
        </p:spPr>
      </p:pic>
      <p:pic>
        <p:nvPicPr>
          <p:cNvPr id="40" name="Picture 18" descr="A baseball bat and ball&#10;&#10;Description automatically generated">
            <a:extLst>
              <a:ext uri="{FF2B5EF4-FFF2-40B4-BE49-F238E27FC236}">
                <a16:creationId xmlns:a16="http://schemas.microsoft.com/office/drawing/2014/main" id="{F44775D8-74EC-0A03-4E3E-5BD6B70F7589}"/>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10000" b="90000" l="10000" r="90000">
                        <a14:foregroundMark x1="57143" y1="39286" x2="57143" y2="39286"/>
                        <a14:foregroundMark x1="58571" y1="39286" x2="58571" y2="39286"/>
                        <a14:foregroundMark x1="58571" y1="65714" x2="58571" y2="65714"/>
                        <a14:foregroundMark x1="65714" y1="63571" x2="65714"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5849166" y="5979254"/>
            <a:ext cx="847730" cy="84773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2657CD54-802B-9B1C-F77D-C51E5969A138}"/>
              </a:ext>
            </a:extLst>
          </p:cNvPr>
          <p:cNvGrpSpPr/>
          <p:nvPr/>
        </p:nvGrpSpPr>
        <p:grpSpPr>
          <a:xfrm>
            <a:off x="5135933" y="5911408"/>
            <a:ext cx="1306333" cy="760812"/>
            <a:chOff x="249702" y="4880489"/>
            <a:chExt cx="2202816" cy="760812"/>
          </a:xfrm>
        </p:grpSpPr>
        <p:sp>
          <p:nvSpPr>
            <p:cNvPr id="43" name="TextBox 42">
              <a:extLst>
                <a:ext uri="{FF2B5EF4-FFF2-40B4-BE49-F238E27FC236}">
                  <a16:creationId xmlns:a16="http://schemas.microsoft.com/office/drawing/2014/main" id="{54D68D5C-11C3-0DFA-7A67-27B283E91152}"/>
                </a:ext>
              </a:extLst>
            </p:cNvPr>
            <p:cNvSpPr txBox="1"/>
            <p:nvPr/>
          </p:nvSpPr>
          <p:spPr>
            <a:xfrm>
              <a:off x="249702" y="4880489"/>
              <a:ext cx="2202816" cy="276999"/>
            </a:xfrm>
            <a:prstGeom prst="rect">
              <a:avLst/>
            </a:prstGeom>
            <a:noFill/>
          </p:spPr>
          <p:txBody>
            <a:bodyPr wrap="square" lIns="0" tIns="45720" rIns="0" bIns="45720" rtlCol="0" anchor="b">
              <a:spAutoFit/>
            </a:bodyPr>
            <a:lstStyle/>
            <a:p>
              <a:r>
                <a:rPr lang="en-US" sz="1200" b="1" noProof="1"/>
                <a:t>12. Rounders</a:t>
              </a:r>
            </a:p>
          </p:txBody>
        </p:sp>
        <p:sp>
          <p:nvSpPr>
            <p:cNvPr id="44" name="TextBox 43">
              <a:extLst>
                <a:ext uri="{FF2B5EF4-FFF2-40B4-BE49-F238E27FC236}">
                  <a16:creationId xmlns:a16="http://schemas.microsoft.com/office/drawing/2014/main" id="{7A90376C-579D-25D2-3F99-52B8FB0EB840}"/>
                </a:ext>
              </a:extLst>
            </p:cNvPr>
            <p:cNvSpPr txBox="1"/>
            <p:nvPr/>
          </p:nvSpPr>
          <p:spPr>
            <a:xfrm>
              <a:off x="255548" y="5133470"/>
              <a:ext cx="2196970" cy="507831"/>
            </a:xfrm>
            <a:prstGeom prst="rect">
              <a:avLst/>
            </a:prstGeom>
            <a:noFill/>
          </p:spPr>
          <p:txBody>
            <a:bodyPr wrap="square" lIns="0" rIns="0" rtlCol="0" anchor="t">
              <a:spAutoFit/>
            </a:bodyPr>
            <a:lstStyle/>
            <a:p>
              <a:pPr algn="just"/>
              <a:r>
                <a:rPr lang="en-US" sz="900" b="1" noProof="1"/>
                <a:t>Fielding</a:t>
              </a:r>
            </a:p>
            <a:p>
              <a:pPr algn="just"/>
              <a:r>
                <a:rPr lang="en-US" sz="900" b="1" noProof="1"/>
                <a:t>Batting</a:t>
              </a:r>
            </a:p>
            <a:p>
              <a:pPr algn="just"/>
              <a:r>
                <a:rPr lang="en-US" sz="900" b="1" noProof="1"/>
                <a:t>Bowling</a:t>
              </a:r>
            </a:p>
          </p:txBody>
        </p:sp>
      </p:grpSp>
    </p:spTree>
    <p:extLst>
      <p:ext uri="{BB962C8B-B14F-4D97-AF65-F5344CB8AC3E}">
        <p14:creationId xmlns:p14="http://schemas.microsoft.com/office/powerpoint/2010/main" val="305469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FD5E81-1717-2E9F-4B4B-4527F2A3EF58}"/>
              </a:ext>
            </a:extLst>
          </p:cNvPr>
          <p:cNvSpPr txBox="1">
            <a:spLocks/>
          </p:cNvSpPr>
          <p:nvPr/>
        </p:nvSpPr>
        <p:spPr>
          <a:xfrm>
            <a:off x="1730567" y="225787"/>
            <a:ext cx="8778209" cy="739056"/>
          </a:xfrm>
          <a:prstGeom prst="rect">
            <a:avLst/>
          </a:prstGeom>
        </p:spPr>
        <p:txBody>
          <a:bodyPr vert="horz" lIns="91440" tIns="45720" rIns="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solidFill>
                  <a:srgbClr val="CC3399"/>
                </a:solidFill>
                <a:latin typeface="Segoe UI Black"/>
                <a:ea typeface="Segoe UI Black"/>
              </a:rPr>
              <a:t>Technology - </a:t>
            </a:r>
            <a:r>
              <a:rPr lang="en-US" sz="2800">
                <a:latin typeface="Segoe UI Black"/>
                <a:ea typeface="Segoe UI Black"/>
              </a:rPr>
              <a:t>Learning Journey – Year 8</a:t>
            </a:r>
            <a:endParaRPr lang="en-US" sz="2800">
              <a:latin typeface="Segoe UI Black" panose="020B0A02040204020203" pitchFamily="34" charset="0"/>
              <a:ea typeface="Segoe UI Black" panose="020B0A02040204020203" pitchFamily="34" charset="0"/>
            </a:endParaRPr>
          </a:p>
        </p:txBody>
      </p:sp>
      <p:grpSp>
        <p:nvGrpSpPr>
          <p:cNvPr id="5" name="Group 4">
            <a:extLst>
              <a:ext uri="{FF2B5EF4-FFF2-40B4-BE49-F238E27FC236}">
                <a16:creationId xmlns:a16="http://schemas.microsoft.com/office/drawing/2014/main" id="{6FA01C2E-636B-FC54-CB71-4FF74FC670E3}"/>
              </a:ext>
            </a:extLst>
          </p:cNvPr>
          <p:cNvGrpSpPr/>
          <p:nvPr/>
        </p:nvGrpSpPr>
        <p:grpSpPr>
          <a:xfrm>
            <a:off x="1521463" y="2014925"/>
            <a:ext cx="9164737" cy="4092072"/>
            <a:chOff x="2249359" y="2305589"/>
            <a:chExt cx="7728733" cy="2834645"/>
          </a:xfrm>
        </p:grpSpPr>
        <p:grpSp>
          <p:nvGrpSpPr>
            <p:cNvPr id="6" name="Group 5">
              <a:extLst>
                <a:ext uri="{FF2B5EF4-FFF2-40B4-BE49-F238E27FC236}">
                  <a16:creationId xmlns:a16="http://schemas.microsoft.com/office/drawing/2014/main" id="{96A9EAFA-9E51-B751-0992-FB8161537BB1}"/>
                </a:ext>
              </a:extLst>
            </p:cNvPr>
            <p:cNvGrpSpPr/>
            <p:nvPr/>
          </p:nvGrpSpPr>
          <p:grpSpPr>
            <a:xfrm>
              <a:off x="2249359" y="2305589"/>
              <a:ext cx="7728733" cy="2834645"/>
              <a:chOff x="1475820" y="2305589"/>
              <a:chExt cx="7728733" cy="2834645"/>
            </a:xfrm>
          </p:grpSpPr>
          <p:sp>
            <p:nvSpPr>
              <p:cNvPr id="13" name="Arc 12">
                <a:extLst>
                  <a:ext uri="{FF2B5EF4-FFF2-40B4-BE49-F238E27FC236}">
                    <a16:creationId xmlns:a16="http://schemas.microsoft.com/office/drawing/2014/main" id="{57C8E1CE-0344-0F5F-8CC3-BF338A774D2A}"/>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Arc 13">
                <a:extLst>
                  <a:ext uri="{FF2B5EF4-FFF2-40B4-BE49-F238E27FC236}">
                    <a16:creationId xmlns:a16="http://schemas.microsoft.com/office/drawing/2014/main" id="{225F8FB0-369B-DF87-FA48-D63044DDE73F}"/>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5" name="Straight Connector 14">
                <a:extLst>
                  <a:ext uri="{FF2B5EF4-FFF2-40B4-BE49-F238E27FC236}">
                    <a16:creationId xmlns:a16="http://schemas.microsoft.com/office/drawing/2014/main" id="{8510C9BA-3C72-66D2-867B-A3619EC48331}"/>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CD4375-E177-3502-7483-312E8C03F3AC}"/>
                  </a:ext>
                </a:extLst>
              </p:cNvPr>
              <p:cNvCxnSpPr>
                <a:cxnSpLocks/>
                <a:stCxn id="14"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79490E-5756-C062-D85A-152114200814}"/>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B59A959-DE9B-9790-E796-48EA248C3AFC}"/>
                </a:ext>
              </a:extLst>
            </p:cNvPr>
            <p:cNvGrpSpPr/>
            <p:nvPr/>
          </p:nvGrpSpPr>
          <p:grpSpPr>
            <a:xfrm>
              <a:off x="2249359" y="2305589"/>
              <a:ext cx="7646957" cy="2834645"/>
              <a:chOff x="1475820" y="2305589"/>
              <a:chExt cx="7646957" cy="2834645"/>
            </a:xfrm>
          </p:grpSpPr>
          <p:sp>
            <p:nvSpPr>
              <p:cNvPr id="8" name="Arc 7">
                <a:extLst>
                  <a:ext uri="{FF2B5EF4-FFF2-40B4-BE49-F238E27FC236}">
                    <a16:creationId xmlns:a16="http://schemas.microsoft.com/office/drawing/2014/main" id="{E90CF955-351C-7F34-21BC-90994951C63C}"/>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Arc 8">
                <a:extLst>
                  <a:ext uri="{FF2B5EF4-FFF2-40B4-BE49-F238E27FC236}">
                    <a16:creationId xmlns:a16="http://schemas.microsoft.com/office/drawing/2014/main" id="{0CC7AEB4-3DC1-BF90-7C33-D7D798BAD805}"/>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 name="Straight Connector 9">
                <a:extLst>
                  <a:ext uri="{FF2B5EF4-FFF2-40B4-BE49-F238E27FC236}">
                    <a16:creationId xmlns:a16="http://schemas.microsoft.com/office/drawing/2014/main" id="{C9D66465-B305-1761-B5AD-EC1E419D9B94}"/>
                  </a:ext>
                </a:extLst>
              </p:cNvPr>
              <p:cNvCxnSpPr>
                <a:cxnSpLocks/>
                <a:endCxn id="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963BE-15FD-BC49-ECE5-329FB192CCBF}"/>
                  </a:ext>
                </a:extLst>
              </p:cNvPr>
              <p:cNvCxnSpPr>
                <a:cxnSpLocks/>
                <a:stCxn id="14"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BDCD59-8E2E-2A28-FA68-EA3543997D51}"/>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8" name="Oval 17">
            <a:extLst>
              <a:ext uri="{FF2B5EF4-FFF2-40B4-BE49-F238E27FC236}">
                <a16:creationId xmlns:a16="http://schemas.microsoft.com/office/drawing/2014/main" id="{3B6D78DF-C51C-C349-E33C-6B6BEBF58DD7}"/>
              </a:ext>
            </a:extLst>
          </p:cNvPr>
          <p:cNvSpPr/>
          <p:nvPr/>
        </p:nvSpPr>
        <p:spPr>
          <a:xfrm>
            <a:off x="335434" y="1645631"/>
            <a:ext cx="853540"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8</a:t>
            </a:r>
          </a:p>
        </p:txBody>
      </p:sp>
      <p:pic>
        <p:nvPicPr>
          <p:cNvPr id="19" name="Picture 18" descr="A logo with text overlay&#10;&#10;Description automatically generated">
            <a:extLst>
              <a:ext uri="{FF2B5EF4-FFF2-40B4-BE49-F238E27FC236}">
                <a16:creationId xmlns:a16="http://schemas.microsoft.com/office/drawing/2014/main" id="{F1F99413-AA3E-83D4-7A9E-B83EB398E460}"/>
              </a:ext>
            </a:extLst>
          </p:cNvPr>
          <p:cNvPicPr>
            <a:picLocks noChangeAspect="1"/>
          </p:cNvPicPr>
          <p:nvPr/>
        </p:nvPicPr>
        <p:blipFill>
          <a:blip r:embed="rId3"/>
          <a:stretch>
            <a:fillRect/>
          </a:stretch>
        </p:blipFill>
        <p:spPr>
          <a:xfrm>
            <a:off x="115231" y="5868536"/>
            <a:ext cx="819234" cy="845493"/>
          </a:xfrm>
          <a:prstGeom prst="rect">
            <a:avLst/>
          </a:prstGeom>
        </p:spPr>
      </p:pic>
      <p:sp>
        <p:nvSpPr>
          <p:cNvPr id="20" name="Oval 19">
            <a:extLst>
              <a:ext uri="{FF2B5EF4-FFF2-40B4-BE49-F238E27FC236}">
                <a16:creationId xmlns:a16="http://schemas.microsoft.com/office/drawing/2014/main" id="{BAF95E04-B27A-9483-9680-E3882C54D36B}"/>
              </a:ext>
            </a:extLst>
          </p:cNvPr>
          <p:cNvSpPr/>
          <p:nvPr/>
        </p:nvSpPr>
        <p:spPr>
          <a:xfrm>
            <a:off x="11049353" y="5744928"/>
            <a:ext cx="78326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a:solidFill>
                  <a:srgbClr val="DF361F"/>
                </a:solidFill>
              </a:rPr>
              <a:t>Year 9</a:t>
            </a:r>
          </a:p>
        </p:txBody>
      </p:sp>
      <p:sp>
        <p:nvSpPr>
          <p:cNvPr id="31" name="Rectangle: Rounded Corners 30">
            <a:extLst>
              <a:ext uri="{FF2B5EF4-FFF2-40B4-BE49-F238E27FC236}">
                <a16:creationId xmlns:a16="http://schemas.microsoft.com/office/drawing/2014/main" id="{98641973-90BB-7FFB-6103-0DB4C040C36F}"/>
              </a:ext>
            </a:extLst>
          </p:cNvPr>
          <p:cNvSpPr/>
          <p:nvPr/>
        </p:nvSpPr>
        <p:spPr>
          <a:xfrm>
            <a:off x="1304618" y="751003"/>
            <a:ext cx="4294798" cy="8768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Balloon Powered Vehicles </a:t>
            </a:r>
            <a:r>
              <a:rPr lang="en-GB" sz="1200" dirty="0">
                <a:solidFill>
                  <a:schemeClr val="tx1"/>
                </a:solidFill>
              </a:rPr>
              <a:t>: </a:t>
            </a:r>
            <a:r>
              <a:rPr lang="en-GB" sz="1200" b="0" i="0" dirty="0">
                <a:solidFill>
                  <a:srgbClr val="000000"/>
                </a:solidFill>
                <a:effectLst/>
                <a:latin typeface="Calibri Light" panose="020F0302020204030204" pitchFamily="34" charset="0"/>
              </a:rPr>
              <a:t>Introduction to movement through designs of vehicles, and exploration of simple mechanics of motion. This project also builds upon prior wood-working skills previously taught as well as orthographic drawings</a:t>
            </a:r>
            <a:endParaRPr lang="en-GB" sz="1200" dirty="0">
              <a:solidFill>
                <a:schemeClr val="tx1"/>
              </a:solidFill>
            </a:endParaRPr>
          </a:p>
        </p:txBody>
      </p:sp>
      <p:sp>
        <p:nvSpPr>
          <p:cNvPr id="33" name="Rectangle: Rounded Corners 32">
            <a:extLst>
              <a:ext uri="{FF2B5EF4-FFF2-40B4-BE49-F238E27FC236}">
                <a16:creationId xmlns:a16="http://schemas.microsoft.com/office/drawing/2014/main" id="{26744C05-926B-9709-00E4-A577EE0904E9}"/>
              </a:ext>
            </a:extLst>
          </p:cNvPr>
          <p:cNvSpPr/>
          <p:nvPr/>
        </p:nvSpPr>
        <p:spPr>
          <a:xfrm>
            <a:off x="5151727" y="776424"/>
            <a:ext cx="368488" cy="27428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D1D740A6-BE88-19F1-6E8D-62546DAB1205}"/>
              </a:ext>
            </a:extLst>
          </p:cNvPr>
          <p:cNvSpPr txBox="1"/>
          <p:nvPr/>
        </p:nvSpPr>
        <p:spPr>
          <a:xfrm>
            <a:off x="5109858" y="760030"/>
            <a:ext cx="456234" cy="307777"/>
          </a:xfrm>
          <a:prstGeom prst="rect">
            <a:avLst/>
          </a:prstGeom>
          <a:noFill/>
        </p:spPr>
        <p:txBody>
          <a:bodyPr wrap="square" rtlCol="0">
            <a:spAutoFit/>
          </a:bodyPr>
          <a:lstStyle/>
          <a:p>
            <a:r>
              <a:rPr lang="en-GB" sz="1400" b="1"/>
              <a:t>DT</a:t>
            </a:r>
          </a:p>
        </p:txBody>
      </p:sp>
      <p:grpSp>
        <p:nvGrpSpPr>
          <p:cNvPr id="39" name="Group 38">
            <a:extLst>
              <a:ext uri="{FF2B5EF4-FFF2-40B4-BE49-F238E27FC236}">
                <a16:creationId xmlns:a16="http://schemas.microsoft.com/office/drawing/2014/main" id="{0BB2EB1B-D328-530E-7F47-3B915AB2F6C9}"/>
              </a:ext>
            </a:extLst>
          </p:cNvPr>
          <p:cNvGrpSpPr/>
          <p:nvPr/>
        </p:nvGrpSpPr>
        <p:grpSpPr>
          <a:xfrm>
            <a:off x="9119610" y="2582024"/>
            <a:ext cx="3005029" cy="1130657"/>
            <a:chOff x="8794964" y="1233123"/>
            <a:chExt cx="3362449" cy="921595"/>
          </a:xfrm>
        </p:grpSpPr>
        <p:sp>
          <p:nvSpPr>
            <p:cNvPr id="30" name="Rectangle: Rounded Corners 29">
              <a:extLst>
                <a:ext uri="{FF2B5EF4-FFF2-40B4-BE49-F238E27FC236}">
                  <a16:creationId xmlns:a16="http://schemas.microsoft.com/office/drawing/2014/main" id="{B2422005-F464-F2FE-5E48-3E038BEE9B26}"/>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Slot Together Animals :        </a:t>
              </a:r>
              <a:r>
                <a:rPr lang="en-GB" sz="1200" b="0" i="0" dirty="0">
                  <a:solidFill>
                    <a:srgbClr val="000000"/>
                  </a:solidFill>
                  <a:effectLst/>
                  <a:latin typeface="Calibri Light" panose="020F0302020204030204" pitchFamily="34" charset="0"/>
                </a:rPr>
                <a:t>Development of understanding of key features of plywood and its uses, how animal features can be depicted &amp; outlined in design. It enables students to develop their use of hand and power tools.</a:t>
              </a:r>
              <a:endParaRPr lang="en-GB" sz="1200" dirty="0">
                <a:solidFill>
                  <a:schemeClr val="tx1"/>
                </a:solidFill>
              </a:endParaRPr>
            </a:p>
          </p:txBody>
        </p:sp>
        <p:grpSp>
          <p:nvGrpSpPr>
            <p:cNvPr id="38" name="Group 37">
              <a:extLst>
                <a:ext uri="{FF2B5EF4-FFF2-40B4-BE49-F238E27FC236}">
                  <a16:creationId xmlns:a16="http://schemas.microsoft.com/office/drawing/2014/main" id="{7F22FB4D-B95D-151F-30E7-DD8372FD7569}"/>
                </a:ext>
              </a:extLst>
            </p:cNvPr>
            <p:cNvGrpSpPr/>
            <p:nvPr/>
          </p:nvGrpSpPr>
          <p:grpSpPr>
            <a:xfrm>
              <a:off x="11570517" y="1233123"/>
              <a:ext cx="586896" cy="211669"/>
              <a:chOff x="4968538" y="823730"/>
              <a:chExt cx="586896" cy="211669"/>
            </a:xfrm>
          </p:grpSpPr>
          <p:sp>
            <p:nvSpPr>
              <p:cNvPr id="36" name="Rectangle: Rounded Corners 35">
                <a:extLst>
                  <a:ext uri="{FF2B5EF4-FFF2-40B4-BE49-F238E27FC236}">
                    <a16:creationId xmlns:a16="http://schemas.microsoft.com/office/drawing/2014/main" id="{0B0E2A22-D322-89B5-072D-4222BA481664}"/>
                  </a:ext>
                </a:extLst>
              </p:cNvPr>
              <p:cNvSpPr/>
              <p:nvPr/>
            </p:nvSpPr>
            <p:spPr>
              <a:xfrm>
                <a:off x="4968538" y="845964"/>
                <a:ext cx="448493" cy="18943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D6EDDC0C-2AFA-02BF-0CB4-650119E4C9A7}"/>
                  </a:ext>
                </a:extLst>
              </p:cNvPr>
              <p:cNvSpPr txBox="1"/>
              <p:nvPr/>
            </p:nvSpPr>
            <p:spPr>
              <a:xfrm>
                <a:off x="4987257" y="823730"/>
                <a:ext cx="568177" cy="191677"/>
              </a:xfrm>
              <a:prstGeom prst="rect">
                <a:avLst/>
              </a:prstGeom>
              <a:noFill/>
            </p:spPr>
            <p:txBody>
              <a:bodyPr wrap="square" rtlCol="0">
                <a:spAutoFit/>
              </a:bodyPr>
              <a:lstStyle/>
              <a:p>
                <a:r>
                  <a:rPr lang="en-GB" sz="1400" b="1" dirty="0"/>
                  <a:t>DT</a:t>
                </a:r>
              </a:p>
            </p:txBody>
          </p:sp>
        </p:grpSp>
      </p:grpSp>
      <p:grpSp>
        <p:nvGrpSpPr>
          <p:cNvPr id="45" name="Group 44">
            <a:extLst>
              <a:ext uri="{FF2B5EF4-FFF2-40B4-BE49-F238E27FC236}">
                <a16:creationId xmlns:a16="http://schemas.microsoft.com/office/drawing/2014/main" id="{2C17526D-77AB-65F6-FBEB-749B22D9A44A}"/>
              </a:ext>
            </a:extLst>
          </p:cNvPr>
          <p:cNvGrpSpPr/>
          <p:nvPr/>
        </p:nvGrpSpPr>
        <p:grpSpPr>
          <a:xfrm>
            <a:off x="7748010" y="701175"/>
            <a:ext cx="4294798" cy="944445"/>
            <a:chOff x="8180137" y="1235450"/>
            <a:chExt cx="3890291" cy="769814"/>
          </a:xfrm>
        </p:grpSpPr>
        <p:sp>
          <p:nvSpPr>
            <p:cNvPr id="46" name="Rectangle: Rounded Corners 45">
              <a:extLst>
                <a:ext uri="{FF2B5EF4-FFF2-40B4-BE49-F238E27FC236}">
                  <a16:creationId xmlns:a16="http://schemas.microsoft.com/office/drawing/2014/main" id="{B80641CD-3B22-2B52-6736-2DD4D3F4B718}"/>
                </a:ext>
              </a:extLst>
            </p:cNvPr>
            <p:cNvSpPr/>
            <p:nvPr/>
          </p:nvSpPr>
          <p:spPr>
            <a:xfrm>
              <a:off x="8180137" y="1235450"/>
              <a:ext cx="3890291" cy="7698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Safety and Food Science: </a:t>
              </a:r>
              <a:r>
                <a:rPr lang="en-US" sz="1200" dirty="0">
                  <a:solidFill>
                    <a:schemeClr val="tx1"/>
                  </a:solidFill>
                  <a:latin typeface="Calibri Light" panose="020F0302020204030204" pitchFamily="34" charset="0"/>
                  <a:cs typeface="Calibri Light" panose="020F0302020204030204" pitchFamily="34" charset="0"/>
                </a:rPr>
                <a:t>How does energy requirements change throughout life stages and how the diet needs to be balanced.  Functions of ingredients and the science behind them, i.e. aeration.  Practical skills working with raw ingredients and health and safety and hygiene.</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48" name="Rectangle: Rounded Corners 47">
              <a:extLst>
                <a:ext uri="{FF2B5EF4-FFF2-40B4-BE49-F238E27FC236}">
                  <a16:creationId xmlns:a16="http://schemas.microsoft.com/office/drawing/2014/main" id="{4CA882CC-4B2E-F002-0FFB-02B881370F6B}"/>
                </a:ext>
              </a:extLst>
            </p:cNvPr>
            <p:cNvSpPr/>
            <p:nvPr/>
          </p:nvSpPr>
          <p:spPr>
            <a:xfrm>
              <a:off x="11430126" y="1235450"/>
              <a:ext cx="508943" cy="18575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0" name="TextBox 49">
            <a:extLst>
              <a:ext uri="{FF2B5EF4-FFF2-40B4-BE49-F238E27FC236}">
                <a16:creationId xmlns:a16="http://schemas.microsoft.com/office/drawing/2014/main" id="{8CF46F9A-07B4-DBFF-1328-CBA3448D95F7}"/>
              </a:ext>
            </a:extLst>
          </p:cNvPr>
          <p:cNvSpPr txBox="1"/>
          <p:nvPr/>
        </p:nvSpPr>
        <p:spPr>
          <a:xfrm>
            <a:off x="11309087" y="661232"/>
            <a:ext cx="733720" cy="307777"/>
          </a:xfrm>
          <a:prstGeom prst="rect">
            <a:avLst/>
          </a:prstGeom>
          <a:noFill/>
        </p:spPr>
        <p:txBody>
          <a:bodyPr wrap="square" rtlCol="0">
            <a:spAutoFit/>
          </a:bodyPr>
          <a:lstStyle/>
          <a:p>
            <a:r>
              <a:rPr lang="en-GB" sz="1400" b="1"/>
              <a:t>FOOD</a:t>
            </a:r>
          </a:p>
        </p:txBody>
      </p:sp>
      <p:grpSp>
        <p:nvGrpSpPr>
          <p:cNvPr id="51" name="Group 50">
            <a:extLst>
              <a:ext uri="{FF2B5EF4-FFF2-40B4-BE49-F238E27FC236}">
                <a16:creationId xmlns:a16="http://schemas.microsoft.com/office/drawing/2014/main" id="{8310448B-5985-4235-7977-3887059CA919}"/>
              </a:ext>
            </a:extLst>
          </p:cNvPr>
          <p:cNvGrpSpPr/>
          <p:nvPr/>
        </p:nvGrpSpPr>
        <p:grpSpPr>
          <a:xfrm>
            <a:off x="6885055" y="4510875"/>
            <a:ext cx="5157752" cy="1234018"/>
            <a:chOff x="8794964" y="1235450"/>
            <a:chExt cx="3275464" cy="919268"/>
          </a:xfrm>
        </p:grpSpPr>
        <p:sp>
          <p:nvSpPr>
            <p:cNvPr id="52" name="Rectangle: Rounded Corners 51">
              <a:extLst>
                <a:ext uri="{FF2B5EF4-FFF2-40B4-BE49-F238E27FC236}">
                  <a16:creationId xmlns:a16="http://schemas.microsoft.com/office/drawing/2014/main" id="{E274FB09-FDDA-3CBE-F655-056E58A0E40A}"/>
                </a:ext>
              </a:extLst>
            </p:cNvPr>
            <p:cNvSpPr/>
            <p:nvPr/>
          </p:nvSpPr>
          <p:spPr>
            <a:xfrm>
              <a:off x="8794964" y="1235450"/>
              <a:ext cx="3275464" cy="91926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Provenance and Choice: </a:t>
              </a:r>
              <a:r>
                <a:rPr lang="en-US" sz="1200" dirty="0">
                  <a:solidFill>
                    <a:schemeClr val="tx1"/>
                  </a:solidFill>
                  <a:latin typeface="Calibri Light" panose="020F0302020204030204" pitchFamily="34" charset="0"/>
                  <a:cs typeface="Calibri Light" panose="020F0302020204030204" pitchFamily="34" charset="0"/>
                </a:rPr>
                <a:t>Reducing food waste and seasonality, difference between organic farming and local produce, how can nutritional values be maintained using alternatives, sustainability and the importance of it when selecting ingredients.  Cooking with alternative ingredients to maintain nutritional value. </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3" name="Rectangle: Rounded Corners 52">
              <a:extLst>
                <a:ext uri="{FF2B5EF4-FFF2-40B4-BE49-F238E27FC236}">
                  <a16:creationId xmlns:a16="http://schemas.microsoft.com/office/drawing/2014/main" id="{4DEA8CEB-82E9-4731-B10D-98B52CA35A72}"/>
                </a:ext>
              </a:extLst>
            </p:cNvPr>
            <p:cNvSpPr/>
            <p:nvPr/>
          </p:nvSpPr>
          <p:spPr>
            <a:xfrm>
              <a:off x="11407532" y="1920873"/>
              <a:ext cx="570802" cy="18170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4" name="TextBox 53">
            <a:extLst>
              <a:ext uri="{FF2B5EF4-FFF2-40B4-BE49-F238E27FC236}">
                <a16:creationId xmlns:a16="http://schemas.microsoft.com/office/drawing/2014/main" id="{67AA22F2-7C82-46CD-0D6A-CD39D91277A4}"/>
              </a:ext>
            </a:extLst>
          </p:cNvPr>
          <p:cNvSpPr txBox="1"/>
          <p:nvPr/>
        </p:nvSpPr>
        <p:spPr>
          <a:xfrm>
            <a:off x="11126848" y="5410540"/>
            <a:ext cx="705766" cy="307777"/>
          </a:xfrm>
          <a:prstGeom prst="rect">
            <a:avLst/>
          </a:prstGeom>
          <a:noFill/>
        </p:spPr>
        <p:txBody>
          <a:bodyPr wrap="square" rtlCol="0">
            <a:spAutoFit/>
          </a:bodyPr>
          <a:lstStyle/>
          <a:p>
            <a:r>
              <a:rPr lang="en-GB" sz="1400" b="1"/>
              <a:t>FOOD</a:t>
            </a:r>
          </a:p>
        </p:txBody>
      </p:sp>
      <p:grpSp>
        <p:nvGrpSpPr>
          <p:cNvPr id="55" name="Group 54">
            <a:extLst>
              <a:ext uri="{FF2B5EF4-FFF2-40B4-BE49-F238E27FC236}">
                <a16:creationId xmlns:a16="http://schemas.microsoft.com/office/drawing/2014/main" id="{3060A7C0-B0EE-BA6F-839F-762451C48178}"/>
              </a:ext>
            </a:extLst>
          </p:cNvPr>
          <p:cNvGrpSpPr/>
          <p:nvPr/>
        </p:nvGrpSpPr>
        <p:grpSpPr>
          <a:xfrm>
            <a:off x="4563374" y="2486005"/>
            <a:ext cx="3697454" cy="1187801"/>
            <a:chOff x="8794964" y="1235450"/>
            <a:chExt cx="3275464" cy="1122321"/>
          </a:xfrm>
        </p:grpSpPr>
        <p:sp>
          <p:nvSpPr>
            <p:cNvPr id="56" name="Rectangle: Rounded Corners 55">
              <a:extLst>
                <a:ext uri="{FF2B5EF4-FFF2-40B4-BE49-F238E27FC236}">
                  <a16:creationId xmlns:a16="http://schemas.microsoft.com/office/drawing/2014/main" id="{509DB320-C183-7322-5FE3-1D0CC05F247F}"/>
                </a:ext>
              </a:extLst>
            </p:cNvPr>
            <p:cNvSpPr/>
            <p:nvPr/>
          </p:nvSpPr>
          <p:spPr>
            <a:xfrm>
              <a:off x="8794964" y="1235450"/>
              <a:ext cx="3275464" cy="112232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Food and Nutrition: </a:t>
              </a:r>
              <a:r>
                <a:rPr lang="en-US" sz="1200" dirty="0">
                  <a:solidFill>
                    <a:schemeClr val="tx1"/>
                  </a:solidFill>
                  <a:latin typeface="Calibri Light" panose="020F0302020204030204" pitchFamily="34" charset="0"/>
                  <a:cs typeface="Calibri Light" panose="020F0302020204030204" pitchFamily="34" charset="0"/>
                </a:rPr>
                <a:t>Main nutrients in the diet provided by a healthy diet, protein and their types, sources and functions on the body, key understanding of macronutrients and why are they needed.  Modified recipes for life stages.  </a:t>
              </a:r>
              <a:endParaRPr lang="en-GB" sz="1200" b="1" dirty="0">
                <a:solidFill>
                  <a:schemeClr val="tx1"/>
                </a:solidFill>
                <a:latin typeface="Calibri Light" panose="020F0302020204030204" pitchFamily="34" charset="0"/>
                <a:cs typeface="Calibri Light" panose="020F0302020204030204" pitchFamily="34" charset="0"/>
              </a:endParaRPr>
            </a:p>
          </p:txBody>
        </p:sp>
        <p:sp>
          <p:nvSpPr>
            <p:cNvPr id="57" name="Rectangle: Rounded Corners 56">
              <a:extLst>
                <a:ext uri="{FF2B5EF4-FFF2-40B4-BE49-F238E27FC236}">
                  <a16:creationId xmlns:a16="http://schemas.microsoft.com/office/drawing/2014/main" id="{FDAE8131-9738-201E-94E0-45757B26A129}"/>
                </a:ext>
              </a:extLst>
            </p:cNvPr>
            <p:cNvSpPr/>
            <p:nvPr/>
          </p:nvSpPr>
          <p:spPr>
            <a:xfrm>
              <a:off x="11458290" y="2071340"/>
              <a:ext cx="570802" cy="2421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a:p>
          </p:txBody>
        </p:sp>
      </p:grpSp>
      <p:sp>
        <p:nvSpPr>
          <p:cNvPr id="58" name="TextBox 57">
            <a:extLst>
              <a:ext uri="{FF2B5EF4-FFF2-40B4-BE49-F238E27FC236}">
                <a16:creationId xmlns:a16="http://schemas.microsoft.com/office/drawing/2014/main" id="{4BA358DB-7552-8C5D-2BF5-AA15A8C548C8}"/>
              </a:ext>
            </a:extLst>
          </p:cNvPr>
          <p:cNvSpPr txBox="1"/>
          <p:nvPr/>
        </p:nvSpPr>
        <p:spPr>
          <a:xfrm>
            <a:off x="7555154" y="3362143"/>
            <a:ext cx="705766" cy="307777"/>
          </a:xfrm>
          <a:prstGeom prst="rect">
            <a:avLst/>
          </a:prstGeom>
          <a:noFill/>
        </p:spPr>
        <p:txBody>
          <a:bodyPr wrap="square" rtlCol="0">
            <a:spAutoFit/>
          </a:bodyPr>
          <a:lstStyle/>
          <a:p>
            <a:r>
              <a:rPr lang="en-GB" sz="1400" b="1" dirty="0"/>
              <a:t>FOOD</a:t>
            </a:r>
          </a:p>
        </p:txBody>
      </p:sp>
      <p:pic>
        <p:nvPicPr>
          <p:cNvPr id="1026" name="Picture 2" descr="Active Health Energy Balance">
            <a:extLst>
              <a:ext uri="{FF2B5EF4-FFF2-40B4-BE49-F238E27FC236}">
                <a16:creationId xmlns:a16="http://schemas.microsoft.com/office/drawing/2014/main" id="{6FDD1B0C-F259-A107-7549-4860A346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136" y="696788"/>
            <a:ext cx="13525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ronutrients: A Simple Guide to Macros | Avita Health System">
            <a:extLst>
              <a:ext uri="{FF2B5EF4-FFF2-40B4-BE49-F238E27FC236}">
                <a16:creationId xmlns:a16="http://schemas.microsoft.com/office/drawing/2014/main" id="{0CAACE64-A950-C5DC-A1D8-2FFFDDBF5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487" y="2416883"/>
            <a:ext cx="1039913" cy="6481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75A4C59-47E8-631A-DAF4-90EB158D5AB4}"/>
              </a:ext>
            </a:extLst>
          </p:cNvPr>
          <p:cNvPicPr>
            <a:picLocks noChangeAspect="1"/>
          </p:cNvPicPr>
          <p:nvPr/>
        </p:nvPicPr>
        <p:blipFill>
          <a:blip r:embed="rId6"/>
          <a:stretch>
            <a:fillRect/>
          </a:stretch>
        </p:blipFill>
        <p:spPr>
          <a:xfrm>
            <a:off x="5305617" y="4681877"/>
            <a:ext cx="1434421" cy="909961"/>
          </a:xfrm>
          <a:prstGeom prst="rect">
            <a:avLst/>
          </a:prstGeom>
        </p:spPr>
      </p:pic>
      <p:pic>
        <p:nvPicPr>
          <p:cNvPr id="4098" name="Picture 2" descr="Balloon car">
            <a:extLst>
              <a:ext uri="{FF2B5EF4-FFF2-40B4-BE49-F238E27FC236}">
                <a16:creationId xmlns:a16="http://schemas.microsoft.com/office/drawing/2014/main" id="{F44006A6-836A-965B-97F3-79763801D2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018" t="26499" r="11597" b="31691"/>
          <a:stretch/>
        </p:blipFill>
        <p:spPr bwMode="auto">
          <a:xfrm>
            <a:off x="5611113" y="-513971"/>
            <a:ext cx="399695" cy="2663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Build a Balloon Car and Race to the Finish! Science Fair Project">
            <a:extLst>
              <a:ext uri="{FF2B5EF4-FFF2-40B4-BE49-F238E27FC236}">
                <a16:creationId xmlns:a16="http://schemas.microsoft.com/office/drawing/2014/main" id="{57F33E3C-373C-2BDC-AFF0-08A3F182C8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a:extLst>
              <a:ext uri="{FF2B5EF4-FFF2-40B4-BE49-F238E27FC236}">
                <a16:creationId xmlns:a16="http://schemas.microsoft.com/office/drawing/2014/main" id="{88EAA2A3-206B-DCF5-3958-1EAA9307484D}"/>
              </a:ext>
            </a:extLst>
          </p:cNvPr>
          <p:cNvPicPr>
            <a:picLocks noChangeAspect="1"/>
          </p:cNvPicPr>
          <p:nvPr/>
        </p:nvPicPr>
        <p:blipFill rotWithShape="1">
          <a:blip r:embed="rId8"/>
          <a:srcRect l="63550" t="30846" r="16893" b="24579"/>
          <a:stretch/>
        </p:blipFill>
        <p:spPr>
          <a:xfrm>
            <a:off x="155364" y="183583"/>
            <a:ext cx="565076" cy="724137"/>
          </a:xfrm>
          <a:prstGeom prst="rect">
            <a:avLst/>
          </a:prstGeom>
        </p:spPr>
      </p:pic>
      <p:pic>
        <p:nvPicPr>
          <p:cNvPr id="4102" name="Picture 6" descr="22 Slot together toys ideas | toys, cardboard animals, crafts">
            <a:extLst>
              <a:ext uri="{FF2B5EF4-FFF2-40B4-BE49-F238E27FC236}">
                <a16:creationId xmlns:a16="http://schemas.microsoft.com/office/drawing/2014/main" id="{D1CCEAFE-933C-5051-EF59-6692394833A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050"/>
          <a:stretch/>
        </p:blipFill>
        <p:spPr bwMode="auto">
          <a:xfrm>
            <a:off x="10027618" y="1673110"/>
            <a:ext cx="1227603" cy="8417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1ECEAD50-F9E8-0A14-077A-635D3F9B9316}"/>
              </a:ext>
            </a:extLst>
          </p:cNvPr>
          <p:cNvPicPr>
            <a:picLocks noChangeAspect="1"/>
          </p:cNvPicPr>
          <p:nvPr/>
        </p:nvPicPr>
        <p:blipFill>
          <a:blip r:embed="rId10"/>
          <a:stretch>
            <a:fillRect/>
          </a:stretch>
        </p:blipFill>
        <p:spPr>
          <a:xfrm>
            <a:off x="9756589" y="3795148"/>
            <a:ext cx="783261" cy="617210"/>
          </a:xfrm>
          <a:prstGeom prst="rect">
            <a:avLst/>
          </a:prstGeom>
        </p:spPr>
      </p:pic>
      <p:pic>
        <p:nvPicPr>
          <p:cNvPr id="26" name="Picture 25">
            <a:extLst>
              <a:ext uri="{FF2B5EF4-FFF2-40B4-BE49-F238E27FC236}">
                <a16:creationId xmlns:a16="http://schemas.microsoft.com/office/drawing/2014/main" id="{316143F0-158A-96D5-08B1-2F9823A1EFA1}"/>
              </a:ext>
            </a:extLst>
          </p:cNvPr>
          <p:cNvPicPr>
            <a:picLocks noChangeAspect="1"/>
          </p:cNvPicPr>
          <p:nvPr/>
        </p:nvPicPr>
        <p:blipFill>
          <a:blip r:embed="rId11"/>
          <a:stretch>
            <a:fillRect/>
          </a:stretch>
        </p:blipFill>
        <p:spPr>
          <a:xfrm>
            <a:off x="10551887" y="3868084"/>
            <a:ext cx="447082" cy="522351"/>
          </a:xfrm>
          <a:prstGeom prst="rect">
            <a:avLst/>
          </a:prstGeom>
        </p:spPr>
      </p:pic>
      <p:pic>
        <p:nvPicPr>
          <p:cNvPr id="27" name="Picture 26">
            <a:extLst>
              <a:ext uri="{FF2B5EF4-FFF2-40B4-BE49-F238E27FC236}">
                <a16:creationId xmlns:a16="http://schemas.microsoft.com/office/drawing/2014/main" id="{67E293A3-3B92-782B-6616-7B5A28D49277}"/>
              </a:ext>
            </a:extLst>
          </p:cNvPr>
          <p:cNvPicPr>
            <a:picLocks noChangeAspect="1"/>
          </p:cNvPicPr>
          <p:nvPr/>
        </p:nvPicPr>
        <p:blipFill>
          <a:blip r:embed="rId12"/>
          <a:stretch>
            <a:fillRect/>
          </a:stretch>
        </p:blipFill>
        <p:spPr>
          <a:xfrm>
            <a:off x="11126848" y="3739958"/>
            <a:ext cx="670464" cy="670464"/>
          </a:xfrm>
          <a:prstGeom prst="rect">
            <a:avLst/>
          </a:prstGeom>
        </p:spPr>
      </p:pic>
      <p:pic>
        <p:nvPicPr>
          <p:cNvPr id="4110" name="Picture 14" descr="Balloon car">
            <a:extLst>
              <a:ext uri="{FF2B5EF4-FFF2-40B4-BE49-F238E27FC236}">
                <a16:creationId xmlns:a16="http://schemas.microsoft.com/office/drawing/2014/main" id="{7561EE7C-D59B-FE9D-7605-E13362D3AF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225" t="25439" r="13251" b="31581"/>
          <a:stretch/>
        </p:blipFill>
        <p:spPr bwMode="auto">
          <a:xfrm>
            <a:off x="335435" y="968160"/>
            <a:ext cx="912744" cy="61565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119D2520-DFBA-443B-FB77-CF7F79D33E8F}"/>
              </a:ext>
            </a:extLst>
          </p:cNvPr>
          <p:cNvGrpSpPr/>
          <p:nvPr/>
        </p:nvGrpSpPr>
        <p:grpSpPr>
          <a:xfrm>
            <a:off x="161157" y="4204906"/>
            <a:ext cx="2829665" cy="1386931"/>
            <a:chOff x="8736824" y="1235450"/>
            <a:chExt cx="3178571" cy="750977"/>
          </a:xfrm>
        </p:grpSpPr>
        <p:sp>
          <p:nvSpPr>
            <p:cNvPr id="24" name="Rectangle: Rounded Corners 23">
              <a:extLst>
                <a:ext uri="{FF2B5EF4-FFF2-40B4-BE49-F238E27FC236}">
                  <a16:creationId xmlns:a16="http://schemas.microsoft.com/office/drawing/2014/main" id="{A0FF4FB3-0BF9-0422-05EF-9BE71B547E87}"/>
                </a:ext>
              </a:extLst>
            </p:cNvPr>
            <p:cNvSpPr/>
            <p:nvPr/>
          </p:nvSpPr>
          <p:spPr>
            <a:xfrm>
              <a:off x="8736824" y="1235450"/>
              <a:ext cx="3170905" cy="7509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Textile Squares : </a:t>
              </a:r>
              <a:r>
                <a:rPr lang="en-GB" sz="1200" dirty="0">
                  <a:solidFill>
                    <a:srgbClr val="000000"/>
                  </a:solidFill>
                  <a:latin typeface="Calibri Light" panose="020F0302020204030204" pitchFamily="34" charset="0"/>
                </a:rPr>
                <a:t>Students d</a:t>
              </a:r>
              <a:r>
                <a:rPr lang="en-GB" sz="1200" b="0" i="0" dirty="0">
                  <a:solidFill>
                    <a:srgbClr val="000000"/>
                  </a:solidFill>
                  <a:effectLst/>
                  <a:latin typeface="Calibri Light" panose="020F0302020204030204" pitchFamily="34" charset="0"/>
                </a:rPr>
                <a:t>evelop an understanding of stitches and embroidery design. It includes </a:t>
              </a:r>
              <a:r>
                <a:rPr lang="en-GB" sz="1200" dirty="0">
                  <a:solidFill>
                    <a:srgbClr val="000000"/>
                  </a:solidFill>
                  <a:latin typeface="Calibri Light" panose="020F0302020204030204" pitchFamily="34" charset="0"/>
                </a:rPr>
                <a:t>threading, hemming, cross stitch, zig-zag stitch, straight stitch and knotting off.</a:t>
              </a:r>
              <a:endParaRPr lang="en-GB" sz="1200" dirty="0">
                <a:solidFill>
                  <a:schemeClr val="tx1"/>
                </a:solidFill>
              </a:endParaRPr>
            </a:p>
          </p:txBody>
        </p:sp>
        <p:grpSp>
          <p:nvGrpSpPr>
            <p:cNvPr id="25" name="Group 24">
              <a:extLst>
                <a:ext uri="{FF2B5EF4-FFF2-40B4-BE49-F238E27FC236}">
                  <a16:creationId xmlns:a16="http://schemas.microsoft.com/office/drawing/2014/main" id="{16D3EF37-2524-9B64-2FE2-DBF1F095A387}"/>
                </a:ext>
              </a:extLst>
            </p:cNvPr>
            <p:cNvGrpSpPr/>
            <p:nvPr/>
          </p:nvGrpSpPr>
          <p:grpSpPr>
            <a:xfrm>
              <a:off x="11342623" y="1235450"/>
              <a:ext cx="572772" cy="191677"/>
              <a:chOff x="4740644" y="826057"/>
              <a:chExt cx="572772" cy="191677"/>
            </a:xfrm>
          </p:grpSpPr>
          <p:sp>
            <p:nvSpPr>
              <p:cNvPr id="28" name="Rectangle: Rounded Corners 27">
                <a:extLst>
                  <a:ext uri="{FF2B5EF4-FFF2-40B4-BE49-F238E27FC236}">
                    <a16:creationId xmlns:a16="http://schemas.microsoft.com/office/drawing/2014/main" id="{A3482104-D422-D580-0465-36FBCE7E6CE7}"/>
                  </a:ext>
                </a:extLst>
              </p:cNvPr>
              <p:cNvSpPr/>
              <p:nvPr/>
            </p:nvSpPr>
            <p:spPr>
              <a:xfrm>
                <a:off x="4740644" y="850134"/>
                <a:ext cx="448493" cy="11797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330CD18-D9CF-BDE0-B2E5-4811D420B5BD}"/>
                  </a:ext>
                </a:extLst>
              </p:cNvPr>
              <p:cNvSpPr txBox="1"/>
              <p:nvPr/>
            </p:nvSpPr>
            <p:spPr>
              <a:xfrm>
                <a:off x="4745239" y="826057"/>
                <a:ext cx="568177" cy="191677"/>
              </a:xfrm>
              <a:prstGeom prst="rect">
                <a:avLst/>
              </a:prstGeom>
              <a:noFill/>
            </p:spPr>
            <p:txBody>
              <a:bodyPr wrap="square" rtlCol="0">
                <a:spAutoFit/>
              </a:bodyPr>
              <a:lstStyle/>
              <a:p>
                <a:r>
                  <a:rPr lang="en-GB" sz="1400" b="1" dirty="0"/>
                  <a:t>DT</a:t>
                </a:r>
              </a:p>
            </p:txBody>
          </p:sp>
        </p:grpSp>
      </p:grpSp>
      <p:pic>
        <p:nvPicPr>
          <p:cNvPr id="47" name="Picture 46">
            <a:extLst>
              <a:ext uri="{FF2B5EF4-FFF2-40B4-BE49-F238E27FC236}">
                <a16:creationId xmlns:a16="http://schemas.microsoft.com/office/drawing/2014/main" id="{91C61CC7-2166-4148-C38D-4F1DE04C0AF3}"/>
              </a:ext>
            </a:extLst>
          </p:cNvPr>
          <p:cNvPicPr>
            <a:picLocks noChangeAspect="1"/>
          </p:cNvPicPr>
          <p:nvPr/>
        </p:nvPicPr>
        <p:blipFill rotWithShape="1">
          <a:blip r:embed="rId13"/>
          <a:srcRect l="13551" t="25661" r="71049" b="54454"/>
          <a:stretch/>
        </p:blipFill>
        <p:spPr>
          <a:xfrm>
            <a:off x="1986675" y="5650341"/>
            <a:ext cx="1074198" cy="780261"/>
          </a:xfrm>
          <a:prstGeom prst="rect">
            <a:avLst/>
          </a:prstGeom>
        </p:spPr>
      </p:pic>
      <p:grpSp>
        <p:nvGrpSpPr>
          <p:cNvPr id="59" name="Group 58">
            <a:extLst>
              <a:ext uri="{FF2B5EF4-FFF2-40B4-BE49-F238E27FC236}">
                <a16:creationId xmlns:a16="http://schemas.microsoft.com/office/drawing/2014/main" id="{D797494A-FB37-7DAB-D069-2EA9EE1740B9}"/>
              </a:ext>
            </a:extLst>
          </p:cNvPr>
          <p:cNvGrpSpPr/>
          <p:nvPr/>
        </p:nvGrpSpPr>
        <p:grpSpPr>
          <a:xfrm>
            <a:off x="115230" y="2423650"/>
            <a:ext cx="3245134" cy="1203320"/>
            <a:chOff x="8262460" y="1235450"/>
            <a:chExt cx="3645269" cy="651558"/>
          </a:xfrm>
        </p:grpSpPr>
        <p:sp>
          <p:nvSpPr>
            <p:cNvPr id="60" name="Rectangle: Rounded Corners 59">
              <a:extLst>
                <a:ext uri="{FF2B5EF4-FFF2-40B4-BE49-F238E27FC236}">
                  <a16:creationId xmlns:a16="http://schemas.microsoft.com/office/drawing/2014/main" id="{A818FFDF-1BDE-AEA3-57D5-E5C965A56D33}"/>
                </a:ext>
              </a:extLst>
            </p:cNvPr>
            <p:cNvSpPr/>
            <p:nvPr/>
          </p:nvSpPr>
          <p:spPr>
            <a:xfrm>
              <a:off x="8262460" y="1235450"/>
              <a:ext cx="3645269" cy="65155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endParaRPr>
            </a:p>
            <a:p>
              <a:r>
                <a:rPr lang="en-GB" sz="1200" dirty="0">
                  <a:solidFill>
                    <a:schemeClr val="tx1"/>
                  </a:solidFill>
                </a:rPr>
                <a:t>Paper Straw Modelling : </a:t>
              </a:r>
              <a:r>
                <a:rPr lang="en-GB" sz="1200" dirty="0">
                  <a:solidFill>
                    <a:schemeClr val="tx1"/>
                  </a:solidFill>
                  <a:latin typeface="Calibri Light" panose="020F0302020204030204" pitchFamily="34" charset="0"/>
                  <a:cs typeface="Calibri Light" panose="020F0302020204030204" pitchFamily="34" charset="0"/>
                </a:rPr>
                <a:t>Students will be researching the designs of chairs and modelling a scaled-down design.</a:t>
              </a:r>
            </a:p>
            <a:p>
              <a:r>
                <a:rPr lang="en-GB" sz="1200" dirty="0">
                  <a:solidFill>
                    <a:schemeClr val="tx1"/>
                  </a:solidFill>
                  <a:latin typeface="Calibri Light" panose="020F0302020204030204" pitchFamily="34" charset="0"/>
                  <a:cs typeface="Calibri Light" panose="020F0302020204030204" pitchFamily="34" charset="0"/>
                </a:rPr>
                <a:t>It includes investigating the ergonomics and anthropometrics of chair designs</a:t>
              </a:r>
            </a:p>
            <a:p>
              <a:r>
                <a:rPr lang="en-GB" sz="1200" dirty="0">
                  <a:solidFill>
                    <a:schemeClr val="tx1"/>
                  </a:solidFill>
                </a:rPr>
                <a:t> </a:t>
              </a:r>
            </a:p>
          </p:txBody>
        </p:sp>
        <p:grpSp>
          <p:nvGrpSpPr>
            <p:cNvPr id="61" name="Group 60">
              <a:extLst>
                <a:ext uri="{FF2B5EF4-FFF2-40B4-BE49-F238E27FC236}">
                  <a16:creationId xmlns:a16="http://schemas.microsoft.com/office/drawing/2014/main" id="{684AD161-74E9-6522-38B9-9B16259944DC}"/>
                </a:ext>
              </a:extLst>
            </p:cNvPr>
            <p:cNvGrpSpPr/>
            <p:nvPr/>
          </p:nvGrpSpPr>
          <p:grpSpPr>
            <a:xfrm>
              <a:off x="11319950" y="1240136"/>
              <a:ext cx="568177" cy="191677"/>
              <a:chOff x="4717971" y="830743"/>
              <a:chExt cx="568177" cy="191677"/>
            </a:xfrm>
          </p:grpSpPr>
          <p:sp>
            <p:nvSpPr>
              <p:cNvPr id="62" name="Rectangle: Rounded Corners 61">
                <a:extLst>
                  <a:ext uri="{FF2B5EF4-FFF2-40B4-BE49-F238E27FC236}">
                    <a16:creationId xmlns:a16="http://schemas.microsoft.com/office/drawing/2014/main" id="{5B17890C-CA19-7CFE-CDE3-D0BB2976D835}"/>
                  </a:ext>
                </a:extLst>
              </p:cNvPr>
              <p:cNvSpPr/>
              <p:nvPr/>
            </p:nvSpPr>
            <p:spPr>
              <a:xfrm>
                <a:off x="4740644" y="850134"/>
                <a:ext cx="448493" cy="11797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D1EC2D3D-4852-7C86-1388-701CE29699FD}"/>
                  </a:ext>
                </a:extLst>
              </p:cNvPr>
              <p:cNvSpPr txBox="1"/>
              <p:nvPr/>
            </p:nvSpPr>
            <p:spPr>
              <a:xfrm>
                <a:off x="4717971" y="830743"/>
                <a:ext cx="568177" cy="191677"/>
              </a:xfrm>
              <a:prstGeom prst="rect">
                <a:avLst/>
              </a:prstGeom>
              <a:noFill/>
            </p:spPr>
            <p:txBody>
              <a:bodyPr wrap="square" rtlCol="0">
                <a:spAutoFit/>
              </a:bodyPr>
              <a:lstStyle/>
              <a:p>
                <a:r>
                  <a:rPr lang="en-GB" sz="1400" b="1" dirty="0"/>
                  <a:t>DT</a:t>
                </a:r>
              </a:p>
            </p:txBody>
          </p:sp>
        </p:grpSp>
      </p:grpSp>
      <p:pic>
        <p:nvPicPr>
          <p:cNvPr id="4097" name="Picture 4096">
            <a:extLst>
              <a:ext uri="{FF2B5EF4-FFF2-40B4-BE49-F238E27FC236}">
                <a16:creationId xmlns:a16="http://schemas.microsoft.com/office/drawing/2014/main" id="{646933E4-1A78-A009-ABF1-5306B6F0264D}"/>
              </a:ext>
            </a:extLst>
          </p:cNvPr>
          <p:cNvPicPr>
            <a:picLocks noChangeAspect="1"/>
          </p:cNvPicPr>
          <p:nvPr/>
        </p:nvPicPr>
        <p:blipFill rotWithShape="1">
          <a:blip r:embed="rId14"/>
          <a:srcRect l="66822" t="28427" r="16275" b="59372"/>
          <a:stretch/>
        </p:blipFill>
        <p:spPr>
          <a:xfrm>
            <a:off x="404212" y="3658317"/>
            <a:ext cx="1120122" cy="454764"/>
          </a:xfrm>
          <a:prstGeom prst="rect">
            <a:avLst/>
          </a:prstGeom>
        </p:spPr>
      </p:pic>
    </p:spTree>
    <p:extLst>
      <p:ext uri="{BB962C8B-B14F-4D97-AF65-F5344CB8AC3E}">
        <p14:creationId xmlns:p14="http://schemas.microsoft.com/office/powerpoint/2010/main" val="344960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6ADFE-909E-9346-04AC-3FA619EB81AD}"/>
              </a:ext>
            </a:extLst>
          </p:cNvPr>
          <p:cNvPicPr>
            <a:picLocks noChangeAspect="1"/>
          </p:cNvPicPr>
          <p:nvPr/>
        </p:nvPicPr>
        <p:blipFill>
          <a:blip r:embed="rId2"/>
          <a:stretch>
            <a:fillRect/>
          </a:stretch>
        </p:blipFill>
        <p:spPr>
          <a:xfrm>
            <a:off x="0" y="0"/>
            <a:ext cx="11994250" cy="6734636"/>
          </a:xfrm>
          <a:prstGeom prst="rect">
            <a:avLst/>
          </a:prstGeom>
        </p:spPr>
      </p:pic>
    </p:spTree>
    <p:extLst>
      <p:ext uri="{BB962C8B-B14F-4D97-AF65-F5344CB8AC3E}">
        <p14:creationId xmlns:p14="http://schemas.microsoft.com/office/powerpoint/2010/main" val="511696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5" ma:contentTypeDescription="Create a new document." ma:contentTypeScope="" ma:versionID="fd7275094652d5519fb00659330817f4">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e52f0d2fd811c64ec73feda7a57d86d0" ns2:_="" ns3:_="">
    <xsd:import namespace="529c40e8-0bab-43d5-8ec0-07f08635fbc7"/>
    <xsd:import namespace="e5b96425-6c5e-47e5-8e3c-66a165e9bc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9d6281-3d9d-4448-85d5-7aea755fb040}"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C3EA7-C8BC-4C12-813F-D1717E504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93AA04-3808-4058-9E1B-94754BE2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'Learning Journeys' - improving students understanding of what they are studying, when  and why.</vt:lpstr>
      <vt:lpstr>   History Learning Journey - Year 8 </vt:lpstr>
      <vt:lpstr>    Girls PE Learning Journey - Year 8</vt:lpstr>
      <vt:lpstr>    Boys PE Learning Journey - Year 8</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2024-09-05T08:05:28Z</dcterms:created>
  <dcterms:modified xsi:type="dcterms:W3CDTF">2024-09-05T08:13:47Z</dcterms:modified>
</cp:coreProperties>
</file>