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10"/>
  </p:notesMasterIdLst>
  <p:sldIdLst>
    <p:sldId id="367" r:id="rId4"/>
    <p:sldId id="364" r:id="rId5"/>
    <p:sldId id="365" r:id="rId6"/>
    <p:sldId id="356" r:id="rId7"/>
    <p:sldId id="257" r:id="rId8"/>
    <p:sldId id="3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5627AB-8319-C659-2A89-1CC7C6CDC353}" v="273" dt="2024-09-05T08:13:18.8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709082-0A75-4996-B13E-4E8759628ED2}" type="datetimeFigureOut">
              <a:t>9/5/2024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558B20-4BB7-41A1-A35B-FB0F22511FBB}" type="slidenum">
              <a:t>‹#›</a:t>
            </a:fld>
            <a:endParaRPr lang="en-US"/>
          </a:p>
        </p:txBody>
      </p:sp>
    </p:spTree>
    <p:extLst>
      <p:ext uri="{BB962C8B-B14F-4D97-AF65-F5344CB8AC3E}">
        <p14:creationId xmlns:p14="http://schemas.microsoft.com/office/powerpoint/2010/main" val="668760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t>2</a:t>
            </a:fld>
            <a:endParaRPr lang="en-US"/>
          </a:p>
        </p:txBody>
      </p:sp>
    </p:spTree>
    <p:extLst>
      <p:ext uri="{BB962C8B-B14F-4D97-AF65-F5344CB8AC3E}">
        <p14:creationId xmlns:p14="http://schemas.microsoft.com/office/powerpoint/2010/main" val="4244960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t>3</a:t>
            </a:fld>
            <a:endParaRPr lang="en-US"/>
          </a:p>
        </p:txBody>
      </p:sp>
    </p:spTree>
    <p:extLst>
      <p:ext uri="{BB962C8B-B14F-4D97-AF65-F5344CB8AC3E}">
        <p14:creationId xmlns:p14="http://schemas.microsoft.com/office/powerpoint/2010/main" val="4244960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t>4</a:t>
            </a:fld>
            <a:endParaRPr lang="en-US"/>
          </a:p>
        </p:txBody>
      </p:sp>
    </p:spTree>
    <p:extLst>
      <p:ext uri="{BB962C8B-B14F-4D97-AF65-F5344CB8AC3E}">
        <p14:creationId xmlns:p14="http://schemas.microsoft.com/office/powerpoint/2010/main" val="203808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9/5/2024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2.png"/><Relationship Id="rId18" Type="http://schemas.microsoft.com/office/2007/relationships/hdphoto" Target="../media/hdphoto2.wdp"/><Relationship Id="rId26" Type="http://schemas.openxmlformats.org/officeDocument/2006/relationships/image" Target="../media/image24.png"/><Relationship Id="rId3" Type="http://schemas.openxmlformats.org/officeDocument/2006/relationships/image" Target="../media/image7.png"/><Relationship Id="rId21" Type="http://schemas.openxmlformats.org/officeDocument/2006/relationships/image" Target="../media/image20.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18.png"/><Relationship Id="rId25" Type="http://schemas.microsoft.com/office/2007/relationships/hdphoto" Target="../media/hdphoto4.wdp"/><Relationship Id="rId2" Type="http://schemas.openxmlformats.org/officeDocument/2006/relationships/notesSlide" Target="../notesSlides/notesSlide2.xml"/><Relationship Id="rId16" Type="http://schemas.microsoft.com/office/2007/relationships/hdphoto" Target="../media/hdphoto1.wdp"/><Relationship Id="rId20" Type="http://schemas.microsoft.com/office/2007/relationships/hdphoto" Target="../media/hdphoto3.wdp"/><Relationship Id="rId29"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10.svg"/><Relationship Id="rId11" Type="http://schemas.openxmlformats.org/officeDocument/2006/relationships/image" Target="../media/image15.png"/><Relationship Id="rId24" Type="http://schemas.openxmlformats.org/officeDocument/2006/relationships/image" Target="../media/image23.png"/><Relationship Id="rId5" Type="http://schemas.openxmlformats.org/officeDocument/2006/relationships/image" Target="../media/image9.png"/><Relationship Id="rId15" Type="http://schemas.openxmlformats.org/officeDocument/2006/relationships/image" Target="../media/image17.png"/><Relationship Id="rId23" Type="http://schemas.openxmlformats.org/officeDocument/2006/relationships/image" Target="../media/image22.png"/><Relationship Id="rId28" Type="http://schemas.openxmlformats.org/officeDocument/2006/relationships/image" Target="../media/image4.png"/><Relationship Id="rId10" Type="http://schemas.openxmlformats.org/officeDocument/2006/relationships/image" Target="../media/image14.svg"/><Relationship Id="rId19" Type="http://schemas.openxmlformats.org/officeDocument/2006/relationships/image" Target="../media/image19.pn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3.svg"/><Relationship Id="rId22" Type="http://schemas.openxmlformats.org/officeDocument/2006/relationships/image" Target="../media/image21.png"/><Relationship Id="rId27" Type="http://schemas.microsoft.com/office/2007/relationships/hdphoto" Target="../media/hdphoto5.wdp"/></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7.png"/><Relationship Id="rId18" Type="http://schemas.openxmlformats.org/officeDocument/2006/relationships/image" Target="../media/image26.png"/><Relationship Id="rId26" Type="http://schemas.microsoft.com/office/2007/relationships/hdphoto" Target="../media/hdphoto8.wdp"/><Relationship Id="rId3" Type="http://schemas.openxmlformats.org/officeDocument/2006/relationships/image" Target="../media/image7.png"/><Relationship Id="rId21" Type="http://schemas.openxmlformats.org/officeDocument/2006/relationships/image" Target="../media/image24.png"/><Relationship Id="rId7" Type="http://schemas.openxmlformats.org/officeDocument/2006/relationships/image" Target="../media/image13.png"/><Relationship Id="rId12" Type="http://schemas.openxmlformats.org/officeDocument/2006/relationships/image" Target="../media/image3.sv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notesSlide" Target="../notesSlides/notesSlide3.xml"/><Relationship Id="rId16" Type="http://schemas.microsoft.com/office/2007/relationships/hdphoto" Target="../media/hdphoto3.wdp"/><Relationship Id="rId20" Type="http://schemas.openxmlformats.org/officeDocument/2006/relationships/image" Target="../media/image22.png"/><Relationship Id="rId29" Type="http://schemas.openxmlformats.org/officeDocument/2006/relationships/image" Target="../media/image29.jpeg"/><Relationship Id="rId1" Type="http://schemas.openxmlformats.org/officeDocument/2006/relationships/slideLayout" Target="../slideLayouts/slideLayout6.xml"/><Relationship Id="rId6" Type="http://schemas.openxmlformats.org/officeDocument/2006/relationships/image" Target="../media/image12.svg"/><Relationship Id="rId11" Type="http://schemas.openxmlformats.org/officeDocument/2006/relationships/image" Target="../media/image2.png"/><Relationship Id="rId24" Type="http://schemas.microsoft.com/office/2007/relationships/hdphoto" Target="../media/hdphoto7.wdp"/><Relationship Id="rId5" Type="http://schemas.openxmlformats.org/officeDocument/2006/relationships/image" Target="../media/image11.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25.png"/><Relationship Id="rId10" Type="http://schemas.openxmlformats.org/officeDocument/2006/relationships/image" Target="../media/image16.svg"/><Relationship Id="rId19" Type="http://schemas.microsoft.com/office/2007/relationships/hdphoto" Target="../media/hdphoto6.wdp"/><Relationship Id="rId31" Type="http://schemas.microsoft.com/office/2007/relationships/hdphoto" Target="../media/hdphoto4.wdp"/><Relationship Id="rId4" Type="http://schemas.openxmlformats.org/officeDocument/2006/relationships/image" Target="../media/image8.svg"/><Relationship Id="rId9" Type="http://schemas.openxmlformats.org/officeDocument/2006/relationships/image" Target="../media/image15.png"/><Relationship Id="rId14" Type="http://schemas.microsoft.com/office/2007/relationships/hdphoto" Target="../media/hdphoto1.wdp"/><Relationship Id="rId22" Type="http://schemas.microsoft.com/office/2007/relationships/hdphoto" Target="../media/hdphoto5.wdp"/><Relationship Id="rId27" Type="http://schemas.openxmlformats.org/officeDocument/2006/relationships/image" Target="../media/image4.png"/><Relationship Id="rId30"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4.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 y="254531"/>
            <a:ext cx="11811000" cy="2694516"/>
          </a:xfrm>
          <a:ln>
            <a:solidFill>
              <a:schemeClr val="tx1"/>
            </a:solidFill>
          </a:ln>
        </p:spPr>
        <p:txBody>
          <a:bodyPr>
            <a:normAutofit/>
          </a:bodyPr>
          <a:lstStyle/>
          <a:p>
            <a:r>
              <a:rPr lang="en-US" b="1" dirty="0"/>
              <a:t>'Learning Journeys' - </a:t>
            </a:r>
            <a:r>
              <a:rPr lang="en-US" dirty="0"/>
              <a:t>improving students understanding of </a:t>
            </a:r>
            <a:r>
              <a:rPr lang="en-US" i="1" dirty="0"/>
              <a:t>what</a:t>
            </a:r>
            <a:r>
              <a:rPr lang="en-US" dirty="0"/>
              <a:t> they are studying, </a:t>
            </a:r>
            <a:r>
              <a:rPr lang="en-US" i="1" dirty="0"/>
              <a:t>when </a:t>
            </a:r>
            <a:r>
              <a:rPr lang="en-US" dirty="0"/>
              <a:t> and </a:t>
            </a:r>
            <a:r>
              <a:rPr lang="en-US" i="1" dirty="0"/>
              <a:t>why.</a:t>
            </a:r>
            <a:endParaRPr lang="en-US" dirty="0"/>
          </a:p>
        </p:txBody>
      </p:sp>
      <p:sp>
        <p:nvSpPr>
          <p:cNvPr id="3" name="Subtitle 2"/>
          <p:cNvSpPr>
            <a:spLocks noGrp="1"/>
          </p:cNvSpPr>
          <p:nvPr>
            <p:ph type="subTitle" idx="1"/>
          </p:nvPr>
        </p:nvSpPr>
        <p:spPr>
          <a:xfrm>
            <a:off x="1640417" y="3316287"/>
            <a:ext cx="9144000" cy="1655762"/>
          </a:xfrm>
        </p:spPr>
        <p:txBody>
          <a:bodyPr vert="horz" lIns="91440" tIns="45720" rIns="91440" bIns="45720" rtlCol="0" anchor="t">
            <a:normAutofit/>
          </a:bodyPr>
          <a:lstStyle/>
          <a:p>
            <a:r>
              <a:rPr lang="en-US" dirty="0"/>
              <a:t>This academic year, all subjects have introduced 'learning journeys' to ensure that students are supported with understanding their curriculum development across the year and 'where their learning is going'. See below for some examples!</a:t>
            </a:r>
          </a:p>
        </p:txBody>
      </p:sp>
      <p:pic>
        <p:nvPicPr>
          <p:cNvPr id="4" name="Picture 3" descr="A logo with text overlay&#10;&#10;Description automatically generated">
            <a:extLst>
              <a:ext uri="{FF2B5EF4-FFF2-40B4-BE49-F238E27FC236}">
                <a16:creationId xmlns:a16="http://schemas.microsoft.com/office/drawing/2014/main" id="{B82A0B12-308D-54DD-76E5-AE2C67403C3A}"/>
              </a:ext>
            </a:extLst>
          </p:cNvPr>
          <p:cNvPicPr>
            <a:picLocks noChangeAspect="1"/>
          </p:cNvPicPr>
          <p:nvPr/>
        </p:nvPicPr>
        <p:blipFill>
          <a:blip r:embed="rId2"/>
          <a:stretch>
            <a:fillRect/>
          </a:stretch>
        </p:blipFill>
        <p:spPr>
          <a:xfrm>
            <a:off x="9840912" y="4582055"/>
            <a:ext cx="2066925" cy="2117725"/>
          </a:xfrm>
          <a:prstGeom prst="rect">
            <a:avLst/>
          </a:prstGeom>
        </p:spPr>
      </p:pic>
    </p:spTree>
    <p:extLst>
      <p:ext uri="{BB962C8B-B14F-4D97-AF65-F5344CB8AC3E}">
        <p14:creationId xmlns:p14="http://schemas.microsoft.com/office/powerpoint/2010/main" val="2711327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a:xfrm>
            <a:off x="1317662" y="72788"/>
            <a:ext cx="8515350" cy="739056"/>
          </a:xfrm>
        </p:spPr>
        <p:txBody>
          <a:bodyPr lIns="91440" tIns="45720" rIns="0" bIns="45720" anchor="t">
            <a:noAutofit/>
          </a:bodyPr>
          <a:lstStyle/>
          <a:p>
            <a:r>
              <a:rPr lang="en-US" sz="2400" dirty="0">
                <a:solidFill>
                  <a:srgbClr val="CC3399"/>
                </a:solidFill>
                <a:latin typeface="Segoe UI Black"/>
                <a:ea typeface="Segoe UI Black"/>
              </a:rPr>
              <a:t>   </a:t>
            </a:r>
            <a:r>
              <a:rPr lang="en-US" sz="2400" dirty="0">
                <a:latin typeface="Segoe UI Black"/>
                <a:ea typeface="Segoe UI Black"/>
              </a:rPr>
              <a:t>History Learning Journey - Year 7</a:t>
            </a:r>
            <a:endParaRPr lang="en-US" sz="2400" dirty="0">
              <a:latin typeface="Segoe UI Black" panose="020B0A02040204020203" pitchFamily="34" charset="0"/>
              <a:ea typeface="Segoe UI Black" panose="020B0A02040204020203" pitchFamily="34" charset="0"/>
            </a:endParaRPr>
          </a:p>
        </p:txBody>
      </p:sp>
      <p:grpSp>
        <p:nvGrpSpPr>
          <p:cNvPr id="19" name="Group 18">
            <a:extLst>
              <a:ext uri="{FF2B5EF4-FFF2-40B4-BE49-F238E27FC236}">
                <a16:creationId xmlns:a16="http://schemas.microsoft.com/office/drawing/2014/main" id="{2C2EA65C-CA1F-40C5-83BE-64F3E9AB33AA}"/>
              </a:ext>
            </a:extLst>
          </p:cNvPr>
          <p:cNvGrpSpPr/>
          <p:nvPr/>
        </p:nvGrpSpPr>
        <p:grpSpPr>
          <a:xfrm>
            <a:off x="2877494" y="1844683"/>
            <a:ext cx="6956510" cy="3382986"/>
            <a:chOff x="2249359" y="2305589"/>
            <a:chExt cx="7728733" cy="2834645"/>
          </a:xfrm>
        </p:grpSpPr>
        <p:grpSp>
          <p:nvGrpSpPr>
            <p:cNvPr id="13" name="Group 12">
              <a:extLst>
                <a:ext uri="{FF2B5EF4-FFF2-40B4-BE49-F238E27FC236}">
                  <a16:creationId xmlns:a16="http://schemas.microsoft.com/office/drawing/2014/main" id="{425DB897-F32F-412D-A261-6EC186631061}"/>
                </a:ext>
              </a:extLst>
            </p:cNvPr>
            <p:cNvGrpSpPr/>
            <p:nvPr/>
          </p:nvGrpSpPr>
          <p:grpSpPr>
            <a:xfrm>
              <a:off x="2249359" y="2305589"/>
              <a:ext cx="7728733" cy="2834645"/>
              <a:chOff x="1475820" y="2305589"/>
              <a:chExt cx="7728733" cy="2834645"/>
            </a:xfrm>
          </p:grpSpPr>
          <p:sp>
            <p:nvSpPr>
              <p:cNvPr id="7" name="Arc 6">
                <a:extLst>
                  <a:ext uri="{FF2B5EF4-FFF2-40B4-BE49-F238E27FC236}">
                    <a16:creationId xmlns:a16="http://schemas.microsoft.com/office/drawing/2014/main" id="{BA91558A-868E-4BAB-A985-3853974396E1}"/>
                  </a:ext>
                </a:extLst>
              </p:cNvPr>
              <p:cNvSpPr/>
              <p:nvPr/>
            </p:nvSpPr>
            <p:spPr>
              <a:xfrm>
                <a:off x="6186325" y="230559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8" name="Arc 37">
                <a:extLst>
                  <a:ext uri="{FF2B5EF4-FFF2-40B4-BE49-F238E27FC236}">
                    <a16:creationId xmlns:a16="http://schemas.microsoft.com/office/drawing/2014/main" id="{4E7EC504-D364-49F4-9BCD-39BD9340E988}"/>
                  </a:ext>
                </a:extLst>
              </p:cNvPr>
              <p:cNvSpPr/>
              <p:nvPr/>
            </p:nvSpPr>
            <p:spPr>
              <a:xfrm rot="10800000">
                <a:off x="3011873" y="372291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9" name="Straight Connector 8">
                <a:extLst>
                  <a:ext uri="{FF2B5EF4-FFF2-40B4-BE49-F238E27FC236}">
                    <a16:creationId xmlns:a16="http://schemas.microsoft.com/office/drawing/2014/main" id="{ECB72E78-9188-4053-B2B2-F2FB7A719315}"/>
                  </a:ext>
                </a:extLst>
              </p:cNvPr>
              <p:cNvCxnSpPr>
                <a:cxnSpLocks/>
              </p:cNvCxnSpPr>
              <p:nvPr/>
            </p:nvCxnSpPr>
            <p:spPr>
              <a:xfrm flipV="1">
                <a:off x="3685084" y="3722912"/>
                <a:ext cx="3245350" cy="4"/>
              </a:xfrm>
              <a:prstGeom prst="line">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4E57699-59F1-4F0D-827E-E23691CF6BD8}"/>
                  </a:ext>
                </a:extLst>
              </p:cNvPr>
              <p:cNvCxnSpPr>
                <a:cxnSpLocks/>
                <a:stCxn id="38" idx="0"/>
              </p:cNvCxnSpPr>
              <p:nvPr/>
            </p:nvCxnSpPr>
            <p:spPr>
              <a:xfrm>
                <a:off x="3718153" y="5140230"/>
                <a:ext cx="5486400" cy="0"/>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0A1428-84CC-41EE-A06C-C0EFD78BCB89}"/>
                  </a:ext>
                </a:extLst>
              </p:cNvPr>
              <p:cNvCxnSpPr/>
              <p:nvPr/>
            </p:nvCxnSpPr>
            <p:spPr>
              <a:xfrm>
                <a:off x="1475820" y="2305589"/>
                <a:ext cx="5486400" cy="4"/>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9F295EA6-9373-4E6A-971B-1D1A52E16064}"/>
                </a:ext>
              </a:extLst>
            </p:cNvPr>
            <p:cNvGrpSpPr/>
            <p:nvPr/>
          </p:nvGrpSpPr>
          <p:grpSpPr>
            <a:xfrm>
              <a:off x="2249359" y="2305589"/>
              <a:ext cx="7646957" cy="2834645"/>
              <a:chOff x="1475820" y="2305589"/>
              <a:chExt cx="7646957" cy="2834645"/>
            </a:xfrm>
          </p:grpSpPr>
          <p:sp>
            <p:nvSpPr>
              <p:cNvPr id="28" name="Arc 27">
                <a:extLst>
                  <a:ext uri="{FF2B5EF4-FFF2-40B4-BE49-F238E27FC236}">
                    <a16:creationId xmlns:a16="http://schemas.microsoft.com/office/drawing/2014/main" id="{F2E49456-4956-4891-9EE2-EE4551A71AFA}"/>
                  </a:ext>
                </a:extLst>
              </p:cNvPr>
              <p:cNvSpPr/>
              <p:nvPr/>
            </p:nvSpPr>
            <p:spPr>
              <a:xfrm>
                <a:off x="6186325" y="230559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9" name="Arc 28">
                <a:extLst>
                  <a:ext uri="{FF2B5EF4-FFF2-40B4-BE49-F238E27FC236}">
                    <a16:creationId xmlns:a16="http://schemas.microsoft.com/office/drawing/2014/main" id="{CCD3104B-4EC0-4732-976B-E61B97F1EEDD}"/>
                  </a:ext>
                </a:extLst>
              </p:cNvPr>
              <p:cNvSpPr/>
              <p:nvPr/>
            </p:nvSpPr>
            <p:spPr>
              <a:xfrm rot="10800000">
                <a:off x="2930098" y="372291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30" name="Straight Connector 29">
                <a:extLst>
                  <a:ext uri="{FF2B5EF4-FFF2-40B4-BE49-F238E27FC236}">
                    <a16:creationId xmlns:a16="http://schemas.microsoft.com/office/drawing/2014/main" id="{C2655F35-FEEA-48D3-8653-958B1F07682E}"/>
                  </a:ext>
                </a:extLst>
              </p:cNvPr>
              <p:cNvCxnSpPr>
                <a:cxnSpLocks/>
                <a:endCxn id="28" idx="2"/>
              </p:cNvCxnSpPr>
              <p:nvPr/>
            </p:nvCxnSpPr>
            <p:spPr>
              <a:xfrm flipV="1">
                <a:off x="3685084" y="3722912"/>
                <a:ext cx="3211733" cy="7"/>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66702A1-B247-4A57-80A9-A8B943239AC6}"/>
                  </a:ext>
                </a:extLst>
              </p:cNvPr>
              <p:cNvCxnSpPr>
                <a:cxnSpLocks/>
                <a:stCxn id="38" idx="0"/>
              </p:cNvCxnSpPr>
              <p:nvPr/>
            </p:nvCxnSpPr>
            <p:spPr>
              <a:xfrm>
                <a:off x="3718153" y="5140230"/>
                <a:ext cx="540462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513FD9F-1DD5-41DA-8405-8E73E998EF78}"/>
                  </a:ext>
                </a:extLst>
              </p:cNvPr>
              <p:cNvCxnSpPr>
                <a:cxnSpLocks/>
              </p:cNvCxnSpPr>
              <p:nvPr/>
            </p:nvCxnSpPr>
            <p:spPr>
              <a:xfrm>
                <a:off x="1475820" y="2305589"/>
                <a:ext cx="530691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sp>
        <p:nvSpPr>
          <p:cNvPr id="137" name="Oval 136">
            <a:extLst>
              <a:ext uri="{FF2B5EF4-FFF2-40B4-BE49-F238E27FC236}">
                <a16:creationId xmlns:a16="http://schemas.microsoft.com/office/drawing/2014/main" id="{F5E89C69-938A-4359-A9F2-6542877C2808}"/>
              </a:ext>
            </a:extLst>
          </p:cNvPr>
          <p:cNvSpPr/>
          <p:nvPr/>
        </p:nvSpPr>
        <p:spPr>
          <a:xfrm>
            <a:off x="2196281" y="1487155"/>
            <a:ext cx="763571" cy="724138"/>
          </a:xfrm>
          <a:prstGeom prst="ellipse">
            <a:avLst/>
          </a:prstGeom>
          <a:gradFill>
            <a:gsLst>
              <a:gs pos="0">
                <a:schemeClr val="bg1"/>
              </a:gs>
              <a:gs pos="50000">
                <a:schemeClr val="bg1">
                  <a:lumMod val="95000"/>
                </a:schemeClr>
              </a:gs>
              <a:gs pos="100000">
                <a:schemeClr val="bg1">
                  <a:lumMod val="85000"/>
                </a:schemeClr>
              </a:gs>
            </a:gsLst>
          </a:gradFill>
          <a:ln w="28575">
            <a:solidFill>
              <a:srgbClr val="DF361F"/>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dirty="0">
                <a:solidFill>
                  <a:srgbClr val="DF361F"/>
                </a:solidFill>
              </a:rPr>
              <a:t>Year 7</a:t>
            </a:r>
          </a:p>
        </p:txBody>
      </p:sp>
      <p:grpSp>
        <p:nvGrpSpPr>
          <p:cNvPr id="141" name="Group 140">
            <a:extLst>
              <a:ext uri="{FF2B5EF4-FFF2-40B4-BE49-F238E27FC236}">
                <a16:creationId xmlns:a16="http://schemas.microsoft.com/office/drawing/2014/main" id="{A6810B2A-0C47-46AB-A1E6-AD5BDE6576B2}"/>
              </a:ext>
            </a:extLst>
          </p:cNvPr>
          <p:cNvGrpSpPr/>
          <p:nvPr/>
        </p:nvGrpSpPr>
        <p:grpSpPr>
          <a:xfrm rot="16200000">
            <a:off x="1133035" y="1227905"/>
            <a:ext cx="2127870" cy="876359"/>
            <a:chOff x="-338439" y="4628518"/>
            <a:chExt cx="2790957" cy="735784"/>
          </a:xfrm>
        </p:grpSpPr>
        <p:sp>
          <p:nvSpPr>
            <p:cNvPr id="142" name="TextBox 141">
              <a:extLst>
                <a:ext uri="{FF2B5EF4-FFF2-40B4-BE49-F238E27FC236}">
                  <a16:creationId xmlns:a16="http://schemas.microsoft.com/office/drawing/2014/main" id="{8C4B7D37-F00D-476D-8437-630204D215E7}"/>
                </a:ext>
              </a:extLst>
            </p:cNvPr>
            <p:cNvSpPr txBox="1"/>
            <p:nvPr/>
          </p:nvSpPr>
          <p:spPr>
            <a:xfrm>
              <a:off x="-338439" y="4628518"/>
              <a:ext cx="2202816" cy="232566"/>
            </a:xfrm>
            <a:prstGeom prst="rect">
              <a:avLst/>
            </a:prstGeom>
            <a:noFill/>
          </p:spPr>
          <p:txBody>
            <a:bodyPr wrap="square" lIns="0" tIns="45720" rIns="0" bIns="45720" rtlCol="0" anchor="b">
              <a:spAutoFit/>
            </a:bodyPr>
            <a:lstStyle/>
            <a:p>
              <a:r>
                <a:rPr lang="en-US" sz="1200" b="1" noProof="1">
                  <a:solidFill>
                    <a:srgbClr val="CC3399"/>
                  </a:solidFill>
                </a:rPr>
                <a:t>      </a:t>
              </a:r>
              <a:r>
                <a:rPr lang="en-US" sz="1200" b="1" noProof="1"/>
                <a:t>The Journey Starts! </a:t>
              </a:r>
            </a:p>
          </p:txBody>
        </p:sp>
        <p:sp>
          <p:nvSpPr>
            <p:cNvPr id="143" name="TextBox 142">
              <a:extLst>
                <a:ext uri="{FF2B5EF4-FFF2-40B4-BE49-F238E27FC236}">
                  <a16:creationId xmlns:a16="http://schemas.microsoft.com/office/drawing/2014/main" id="{0368A237-A618-4963-BF38-06C539763524}"/>
                </a:ext>
              </a:extLst>
            </p:cNvPr>
            <p:cNvSpPr txBox="1"/>
            <p:nvPr/>
          </p:nvSpPr>
          <p:spPr>
            <a:xfrm>
              <a:off x="255549" y="5133470"/>
              <a:ext cx="2196969" cy="230832"/>
            </a:xfrm>
            <a:prstGeom prst="rect">
              <a:avLst/>
            </a:prstGeom>
            <a:noFill/>
          </p:spPr>
          <p:txBody>
            <a:bodyPr wrap="square" lIns="0" rIns="0" rtlCol="0" anchor="t">
              <a:spAutoFit/>
            </a:bodyPr>
            <a:lstStyle/>
            <a:p>
              <a:r>
                <a:rPr lang="en-US" sz="900" b="1" noProof="1"/>
                <a:t>           </a:t>
              </a:r>
            </a:p>
          </p:txBody>
        </p:sp>
      </p:grpSp>
      <p:sp>
        <p:nvSpPr>
          <p:cNvPr id="148" name="TextBox 147">
            <a:extLst>
              <a:ext uri="{FF2B5EF4-FFF2-40B4-BE49-F238E27FC236}">
                <a16:creationId xmlns:a16="http://schemas.microsoft.com/office/drawing/2014/main" id="{98FD6D13-E92B-4156-8FA3-4E4A87C8C7CE}"/>
              </a:ext>
            </a:extLst>
          </p:cNvPr>
          <p:cNvSpPr txBox="1"/>
          <p:nvPr/>
        </p:nvSpPr>
        <p:spPr>
          <a:xfrm>
            <a:off x="8357860" y="196255"/>
            <a:ext cx="2187443" cy="615553"/>
          </a:xfrm>
          <a:prstGeom prst="rect">
            <a:avLst/>
          </a:prstGeom>
          <a:noFill/>
          <a:ln>
            <a:noFill/>
          </a:ln>
        </p:spPr>
        <p:txBody>
          <a:bodyPr wrap="square" lIns="0" tIns="45720" rIns="0" bIns="45720" rtlCol="0" anchor="b">
            <a:spAutoFit/>
          </a:bodyPr>
          <a:lstStyle/>
          <a:p>
            <a:pPr algn="r"/>
            <a:r>
              <a:rPr lang="en-US" sz="1600" b="1" noProof="1"/>
              <a:t>Focus for the year:</a:t>
            </a:r>
            <a:endParaRPr lang="en-US" sz="1600" dirty="0">
              <a:ea typeface="Calibri"/>
              <a:cs typeface="Calibri"/>
            </a:endParaRPr>
          </a:p>
          <a:p>
            <a:pPr algn="r"/>
            <a:r>
              <a:rPr lang="en-US" sz="1800" b="1" noProof="1">
                <a:ea typeface="Calibri"/>
                <a:cs typeface="Calibri"/>
              </a:rPr>
              <a:t>'Forging Foundations'</a:t>
            </a:r>
          </a:p>
        </p:txBody>
      </p:sp>
      <p:pic>
        <p:nvPicPr>
          <p:cNvPr id="1032" name="Graphic 1031" descr="Flag">
            <a:extLst>
              <a:ext uri="{FF2B5EF4-FFF2-40B4-BE49-F238E27FC236}">
                <a16:creationId xmlns:a16="http://schemas.microsoft.com/office/drawing/2014/main" id="{4304BCDB-C95A-4676-BB9A-7452BA76A3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55440" y="4786578"/>
            <a:ext cx="661312" cy="661312"/>
          </a:xfrm>
          <a:prstGeom prst="rect">
            <a:avLst/>
          </a:prstGeom>
        </p:spPr>
      </p:pic>
      <p:cxnSp>
        <p:nvCxnSpPr>
          <p:cNvPr id="75" name="Straight Arrow Connector 74">
            <a:extLst>
              <a:ext uri="{FF2B5EF4-FFF2-40B4-BE49-F238E27FC236}">
                <a16:creationId xmlns:a16="http://schemas.microsoft.com/office/drawing/2014/main" id="{0CC72786-6DE7-CA3D-DE41-1B7E60473A0D}"/>
              </a:ext>
            </a:extLst>
          </p:cNvPr>
          <p:cNvCxnSpPr>
            <a:cxnSpLocks/>
          </p:cNvCxnSpPr>
          <p:nvPr/>
        </p:nvCxnSpPr>
        <p:spPr>
          <a:xfrm>
            <a:off x="8446665" y="5768035"/>
            <a:ext cx="1385545" cy="1151"/>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with text overlay&#10;&#10;Description automatically generated">
            <a:extLst>
              <a:ext uri="{FF2B5EF4-FFF2-40B4-BE49-F238E27FC236}">
                <a16:creationId xmlns:a16="http://schemas.microsoft.com/office/drawing/2014/main" id="{F6E0E63C-FA09-811F-682D-EC7C86810569}"/>
              </a:ext>
            </a:extLst>
          </p:cNvPr>
          <p:cNvPicPr>
            <a:picLocks noChangeAspect="1"/>
          </p:cNvPicPr>
          <p:nvPr/>
        </p:nvPicPr>
        <p:blipFill>
          <a:blip r:embed="rId5"/>
          <a:stretch>
            <a:fillRect/>
          </a:stretch>
        </p:blipFill>
        <p:spPr>
          <a:xfrm>
            <a:off x="1639231" y="5273530"/>
            <a:ext cx="1395761" cy="1440500"/>
          </a:xfrm>
          <a:prstGeom prst="rect">
            <a:avLst/>
          </a:prstGeom>
        </p:spPr>
      </p:pic>
      <p:pic>
        <p:nvPicPr>
          <p:cNvPr id="16" name="Graphic 15" descr="Castle scene outline">
            <a:extLst>
              <a:ext uri="{FF2B5EF4-FFF2-40B4-BE49-F238E27FC236}">
                <a16:creationId xmlns:a16="http://schemas.microsoft.com/office/drawing/2014/main" id="{430CE31C-6B36-3A85-BD28-5CB74A8AC98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75331" y="193431"/>
            <a:ext cx="835269" cy="729762"/>
          </a:xfrm>
          <a:prstGeom prst="rect">
            <a:avLst/>
          </a:prstGeom>
        </p:spPr>
      </p:pic>
      <p:sp>
        <p:nvSpPr>
          <p:cNvPr id="21" name="TextBox 20">
            <a:extLst>
              <a:ext uri="{FF2B5EF4-FFF2-40B4-BE49-F238E27FC236}">
                <a16:creationId xmlns:a16="http://schemas.microsoft.com/office/drawing/2014/main" id="{FD7F7706-FB73-160A-9E38-85824C2E3367}"/>
              </a:ext>
            </a:extLst>
          </p:cNvPr>
          <p:cNvSpPr txBox="1"/>
          <p:nvPr/>
        </p:nvSpPr>
        <p:spPr>
          <a:xfrm rot="5400000">
            <a:off x="9482110" y="5435514"/>
            <a:ext cx="1679462" cy="276999"/>
          </a:xfrm>
          <a:prstGeom prst="rect">
            <a:avLst/>
          </a:prstGeom>
          <a:noFill/>
        </p:spPr>
        <p:txBody>
          <a:bodyPr wrap="square" lIns="0" tIns="45720" rIns="0" bIns="45720" rtlCol="0" anchor="b">
            <a:spAutoFit/>
          </a:bodyPr>
          <a:lstStyle/>
          <a:p>
            <a:r>
              <a:rPr lang="en-US" sz="1200" b="1" noProof="1"/>
              <a:t>Thinking about Year 8!</a:t>
            </a:r>
            <a:endParaRPr lang="en-US" sz="1800" dirty="0">
              <a:ea typeface="Calibri"/>
              <a:cs typeface="Calibri"/>
            </a:endParaRPr>
          </a:p>
        </p:txBody>
      </p:sp>
      <p:sp>
        <p:nvSpPr>
          <p:cNvPr id="34" name="TextBox 33">
            <a:extLst>
              <a:ext uri="{FF2B5EF4-FFF2-40B4-BE49-F238E27FC236}">
                <a16:creationId xmlns:a16="http://schemas.microsoft.com/office/drawing/2014/main" id="{07291F6C-D94F-9776-66EE-24EB1AE797AC}"/>
              </a:ext>
            </a:extLst>
          </p:cNvPr>
          <p:cNvSpPr txBox="1"/>
          <p:nvPr/>
        </p:nvSpPr>
        <p:spPr>
          <a:xfrm>
            <a:off x="4311731" y="2334821"/>
            <a:ext cx="3046136" cy="692497"/>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b="1" dirty="0">
                <a:ea typeface="Calibri" panose="020F0502020204030204"/>
                <a:cs typeface="Calibri" panose="020F0502020204030204"/>
              </a:rPr>
              <a:t>Autumn Term (B)</a:t>
            </a:r>
          </a:p>
          <a:p>
            <a:pPr algn="ctr"/>
            <a:r>
              <a:rPr lang="en-US" sz="900" b="1" dirty="0">
                <a:ea typeface="Calibri" panose="020F0502020204030204"/>
                <a:cs typeface="Calibri" panose="020F0502020204030204"/>
              </a:rPr>
              <a:t>Castles &amp; the Conquered</a:t>
            </a:r>
          </a:p>
          <a:p>
            <a:pPr algn="ctr"/>
            <a:r>
              <a:rPr lang="en-US" sz="700" dirty="0">
                <a:ea typeface="Calibri" panose="020F0502020204030204"/>
                <a:cs typeface="Calibri" panose="020F0502020204030204"/>
              </a:rPr>
              <a:t>Why was their a succession crisis in 1065? Why did William invade England? How did he win at the Battle of Hastings in 1066? How did the Normans change life in England?</a:t>
            </a:r>
            <a:endParaRPr lang="en-US" sz="900" b="1" dirty="0">
              <a:ea typeface="Calibri" panose="020F0502020204030204"/>
              <a:cs typeface="Calibri" panose="020F0502020204030204"/>
            </a:endParaRPr>
          </a:p>
        </p:txBody>
      </p:sp>
      <p:sp>
        <p:nvSpPr>
          <p:cNvPr id="37" name="TextBox 36">
            <a:extLst>
              <a:ext uri="{FF2B5EF4-FFF2-40B4-BE49-F238E27FC236}">
                <a16:creationId xmlns:a16="http://schemas.microsoft.com/office/drawing/2014/main" id="{8B92315A-7182-D7DA-3454-BB44A36F658A}"/>
              </a:ext>
            </a:extLst>
          </p:cNvPr>
          <p:cNvSpPr txBox="1"/>
          <p:nvPr/>
        </p:nvSpPr>
        <p:spPr>
          <a:xfrm>
            <a:off x="8917618" y="1343589"/>
            <a:ext cx="1467708" cy="1800493"/>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US" sz="1000" b="1" dirty="0">
                <a:solidFill>
                  <a:srgbClr val="000000"/>
                </a:solidFill>
                <a:latin typeface="Calibri"/>
              </a:rPr>
              <a:t>Spring</a:t>
            </a:r>
            <a:r>
              <a:rPr lang="en-US" sz="1000" b="1" i="0" u="none" strike="noStrike" baseline="0" dirty="0">
                <a:solidFill>
                  <a:srgbClr val="000000"/>
                </a:solidFill>
                <a:latin typeface="Calibri"/>
              </a:rPr>
              <a:t> Term (A)</a:t>
            </a:r>
            <a:r>
              <a:rPr lang="en-US" sz="1000" b="0" i="0" dirty="0">
                <a:latin typeface="Calibri"/>
              </a:rPr>
              <a:t>​</a:t>
            </a:r>
            <a:endParaRPr lang="en-US" sz="1000" b="0" i="0" dirty="0">
              <a:latin typeface="Calibri"/>
              <a:ea typeface="Calibri"/>
              <a:cs typeface="Calibri"/>
            </a:endParaRPr>
          </a:p>
          <a:p>
            <a:pPr algn="ctr"/>
            <a:r>
              <a:rPr lang="en-US" sz="1000" b="1" dirty="0">
                <a:solidFill>
                  <a:srgbClr val="000000"/>
                </a:solidFill>
                <a:latin typeface="Calibri"/>
              </a:rPr>
              <a:t>How did medieval kings keep control?</a:t>
            </a:r>
            <a:endParaRPr lang="en-US" sz="1000" b="1" dirty="0">
              <a:solidFill>
                <a:srgbClr val="000000"/>
              </a:solidFill>
              <a:latin typeface="Calibri"/>
              <a:ea typeface="Calibri"/>
              <a:cs typeface="Calibri"/>
            </a:endParaRPr>
          </a:p>
          <a:p>
            <a:pPr algn="ctr"/>
            <a:endParaRPr lang="en-US" sz="1000" b="1" dirty="0">
              <a:ea typeface="Calibri"/>
              <a:cs typeface="Calibri"/>
            </a:endParaRPr>
          </a:p>
          <a:p>
            <a:pPr algn="ctr"/>
            <a:r>
              <a:rPr lang="en-US" sz="800" dirty="0">
                <a:ea typeface="Calibri"/>
                <a:cs typeface="Calibri"/>
              </a:rPr>
              <a:t>What was life like in the Middle Ages? What role did religion play at this time? How effective a king was King John? How did medieval kings cause problems in the Middle Ages? How important was the Magna Carta?</a:t>
            </a:r>
          </a:p>
          <a:p>
            <a:pPr algn="ctr"/>
            <a:endParaRPr lang="en-US" sz="700" dirty="0">
              <a:ea typeface="Calibri"/>
              <a:cs typeface="Calibri"/>
            </a:endParaRPr>
          </a:p>
        </p:txBody>
      </p:sp>
      <p:sp>
        <p:nvSpPr>
          <p:cNvPr id="39" name="TextBox 38">
            <a:extLst>
              <a:ext uri="{FF2B5EF4-FFF2-40B4-BE49-F238E27FC236}">
                <a16:creationId xmlns:a16="http://schemas.microsoft.com/office/drawing/2014/main" id="{8933EAD4-B2E4-86E0-7E7B-70EB4F460810}"/>
              </a:ext>
            </a:extLst>
          </p:cNvPr>
          <p:cNvSpPr txBox="1"/>
          <p:nvPr/>
        </p:nvSpPr>
        <p:spPr>
          <a:xfrm>
            <a:off x="7089158" y="4010173"/>
            <a:ext cx="3277457" cy="584775"/>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b="1" dirty="0">
                <a:ea typeface="Calibri" panose="020F0502020204030204"/>
                <a:cs typeface="Calibri" panose="020F0502020204030204"/>
              </a:rPr>
              <a:t>Spring Term (B)</a:t>
            </a:r>
          </a:p>
          <a:p>
            <a:pPr algn="ctr"/>
            <a:r>
              <a:rPr lang="en-US" sz="900" b="1" dirty="0">
                <a:ea typeface="Calibri" panose="020F0502020204030204"/>
                <a:cs typeface="Calibri" panose="020F0502020204030204"/>
              </a:rPr>
              <a:t>'Her-Story'</a:t>
            </a:r>
          </a:p>
          <a:p>
            <a:pPr algn="ctr"/>
            <a:r>
              <a:rPr lang="en-US" sz="700" dirty="0">
                <a:ea typeface="Calibri"/>
                <a:cs typeface="Calibri"/>
              </a:rPr>
              <a:t>An exploration of remarkable women throughout history – the context in which they lived, the challenges they faced, the significance of their actions.</a:t>
            </a:r>
            <a:endParaRPr lang="en-US" sz="1050" b="1" dirty="0">
              <a:ea typeface="Calibri"/>
              <a:cs typeface="Calibri"/>
            </a:endParaRPr>
          </a:p>
        </p:txBody>
      </p:sp>
      <p:sp>
        <p:nvSpPr>
          <p:cNvPr id="40" name="TextBox 39">
            <a:extLst>
              <a:ext uri="{FF2B5EF4-FFF2-40B4-BE49-F238E27FC236}">
                <a16:creationId xmlns:a16="http://schemas.microsoft.com/office/drawing/2014/main" id="{CCB268B1-4CC1-DB74-AA86-310E26420DF1}"/>
              </a:ext>
            </a:extLst>
          </p:cNvPr>
          <p:cNvSpPr txBox="1"/>
          <p:nvPr/>
        </p:nvSpPr>
        <p:spPr>
          <a:xfrm>
            <a:off x="2021020" y="3329083"/>
            <a:ext cx="1467708" cy="152349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b="1" dirty="0">
                <a:ea typeface="Calibri" panose="020F0502020204030204"/>
                <a:cs typeface="Calibri" panose="020F0502020204030204"/>
              </a:rPr>
              <a:t>Summer Term (A)</a:t>
            </a:r>
          </a:p>
          <a:p>
            <a:pPr algn="ctr"/>
            <a:r>
              <a:rPr lang="en-US" sz="900" b="1" dirty="0">
                <a:ea typeface="Calibri" panose="020F0502020204030204"/>
                <a:cs typeface="Calibri" panose="020F0502020204030204"/>
              </a:rPr>
              <a:t>The Terrible Tudors?!</a:t>
            </a:r>
            <a:r>
              <a:rPr lang="en-US" sz="1050" b="1" dirty="0">
                <a:ea typeface="Calibri" panose="020F0502020204030204"/>
                <a:cs typeface="Calibri" panose="020F0502020204030204"/>
              </a:rPr>
              <a:t> </a:t>
            </a:r>
          </a:p>
          <a:p>
            <a:pPr algn="ctr"/>
            <a:endParaRPr lang="en-US" sz="1050" b="1" dirty="0">
              <a:ea typeface="Calibri" panose="020F0502020204030204"/>
              <a:cs typeface="Calibri" panose="020F0502020204030204"/>
            </a:endParaRPr>
          </a:p>
          <a:p>
            <a:pPr algn="ctr"/>
            <a:r>
              <a:rPr lang="en-US" sz="700" dirty="0">
                <a:ea typeface="Calibri" panose="020F0502020204030204"/>
                <a:cs typeface="Calibri" panose="020F0502020204030204"/>
              </a:rPr>
              <a:t>Why is Henry VIII so infamous? What impact did his religious changes have on England? What changes did his children make? Why did Lady Jane Grey only rule for 9 days? Who was 'Bloody </a:t>
            </a:r>
            <a:r>
              <a:rPr lang="en-US" sz="700" err="1">
                <a:ea typeface="Calibri" panose="020F0502020204030204"/>
                <a:cs typeface="Calibri" panose="020F0502020204030204"/>
              </a:rPr>
              <a:t>Mary'?Is</a:t>
            </a:r>
            <a:r>
              <a:rPr lang="en-US" sz="700" dirty="0">
                <a:ea typeface="Calibri" panose="020F0502020204030204"/>
                <a:cs typeface="Calibri" panose="020F0502020204030204"/>
              </a:rPr>
              <a:t> Elizabeth I the 'greatest monarch' of all time?</a:t>
            </a:r>
          </a:p>
          <a:p>
            <a:pPr algn="ctr"/>
            <a:endParaRPr lang="en-US" sz="700" dirty="0">
              <a:ea typeface="Calibri" panose="020F0502020204030204"/>
              <a:cs typeface="Calibri" panose="020F0502020204030204"/>
            </a:endParaRPr>
          </a:p>
        </p:txBody>
      </p:sp>
      <p:sp>
        <p:nvSpPr>
          <p:cNvPr id="42" name="TextBox 41">
            <a:extLst>
              <a:ext uri="{FF2B5EF4-FFF2-40B4-BE49-F238E27FC236}">
                <a16:creationId xmlns:a16="http://schemas.microsoft.com/office/drawing/2014/main" id="{185C3426-EA55-6B3E-DE10-AFFD69C8E63B}"/>
              </a:ext>
            </a:extLst>
          </p:cNvPr>
          <p:cNvSpPr txBox="1"/>
          <p:nvPr/>
        </p:nvSpPr>
        <p:spPr>
          <a:xfrm>
            <a:off x="3399633" y="5650149"/>
            <a:ext cx="3018922" cy="106182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b="1" dirty="0">
                <a:ea typeface="Calibri" panose="020F0502020204030204"/>
                <a:cs typeface="Calibri" panose="020F0502020204030204"/>
              </a:rPr>
              <a:t>Summer Term (B)</a:t>
            </a:r>
            <a:endParaRPr lang="en-US" sz="1800" dirty="0">
              <a:ea typeface="Calibri" panose="020F0502020204030204"/>
              <a:cs typeface="Calibri" panose="020F0502020204030204"/>
            </a:endParaRPr>
          </a:p>
          <a:p>
            <a:pPr algn="ctr"/>
            <a:r>
              <a:rPr lang="en-US" sz="900" b="1" dirty="0">
                <a:ea typeface="Calibri" panose="020F0502020204030204"/>
                <a:cs typeface="Calibri" panose="020F0502020204030204"/>
              </a:rPr>
              <a:t>A country torn in two</a:t>
            </a:r>
            <a:endParaRPr lang="en-US" sz="1050" b="1" dirty="0">
              <a:ea typeface="Calibri" panose="020F0502020204030204"/>
              <a:cs typeface="Calibri" panose="020F0502020204030204"/>
            </a:endParaRPr>
          </a:p>
          <a:p>
            <a:pPr algn="ctr"/>
            <a:r>
              <a:rPr lang="en-US" sz="900" dirty="0">
                <a:ea typeface="Calibri"/>
                <a:cs typeface="Calibri"/>
              </a:rPr>
              <a:t>Why did relationships between Charles I and Parliament break down? Why was to blame? Who won the English Civil War? How did the English Civil War change England? Why did Cromwell ban Christmas? Was Charles II the 'King of Bling'? </a:t>
            </a:r>
          </a:p>
        </p:txBody>
      </p:sp>
      <p:cxnSp>
        <p:nvCxnSpPr>
          <p:cNvPr id="74" name="Straight Arrow Connector 73">
            <a:extLst>
              <a:ext uri="{FF2B5EF4-FFF2-40B4-BE49-F238E27FC236}">
                <a16:creationId xmlns:a16="http://schemas.microsoft.com/office/drawing/2014/main" id="{AE419AE9-66EF-D417-3126-FD2F5786694F}"/>
              </a:ext>
            </a:extLst>
          </p:cNvPr>
          <p:cNvCxnSpPr>
            <a:cxnSpLocks/>
          </p:cNvCxnSpPr>
          <p:nvPr/>
        </p:nvCxnSpPr>
        <p:spPr>
          <a:xfrm>
            <a:off x="2794152" y="2278954"/>
            <a:ext cx="1392351" cy="2240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82" name="Arc 81">
            <a:extLst>
              <a:ext uri="{FF2B5EF4-FFF2-40B4-BE49-F238E27FC236}">
                <a16:creationId xmlns:a16="http://schemas.microsoft.com/office/drawing/2014/main" id="{A0E7A07B-4CF4-E1BF-9E0B-D4D00B24D261}"/>
              </a:ext>
            </a:extLst>
          </p:cNvPr>
          <p:cNvSpPr/>
          <p:nvPr/>
        </p:nvSpPr>
        <p:spPr>
          <a:xfrm rot="1140000">
            <a:off x="8399718" y="2723083"/>
            <a:ext cx="430305" cy="1004742"/>
          </a:xfrm>
          <a:prstGeom prst="arc">
            <a:avLst>
              <a:gd name="adj1" fmla="val 15955398"/>
              <a:gd name="adj2" fmla="val 5391112"/>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83" name="Straight Arrow Connector 82">
            <a:extLst>
              <a:ext uri="{FF2B5EF4-FFF2-40B4-BE49-F238E27FC236}">
                <a16:creationId xmlns:a16="http://schemas.microsoft.com/office/drawing/2014/main" id="{2B40CEC8-BC4F-F071-B48E-1A173201E7F6}"/>
              </a:ext>
            </a:extLst>
          </p:cNvPr>
          <p:cNvCxnSpPr>
            <a:cxnSpLocks/>
          </p:cNvCxnSpPr>
          <p:nvPr/>
        </p:nvCxnSpPr>
        <p:spPr>
          <a:xfrm flipH="1">
            <a:off x="5561138" y="4324420"/>
            <a:ext cx="1412289" cy="8792"/>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86" name="Arc 85">
            <a:extLst>
              <a:ext uri="{FF2B5EF4-FFF2-40B4-BE49-F238E27FC236}">
                <a16:creationId xmlns:a16="http://schemas.microsoft.com/office/drawing/2014/main" id="{8687A185-6C4F-4146-8383-DF44274431DA}"/>
              </a:ext>
            </a:extLst>
          </p:cNvPr>
          <p:cNvSpPr/>
          <p:nvPr/>
        </p:nvSpPr>
        <p:spPr>
          <a:xfrm rot="10800000">
            <a:off x="3748252" y="3611559"/>
            <a:ext cx="565530" cy="1743786"/>
          </a:xfrm>
          <a:prstGeom prst="arc">
            <a:avLst>
              <a:gd name="adj1" fmla="val 16211550"/>
              <a:gd name="adj2" fmla="val 5391112"/>
            </a:avLst>
          </a:prstGeom>
          <a:ln w="22225">
            <a:solidFill>
              <a:srgbClr val="00B09B"/>
            </a:solidFill>
            <a:prstDash val="sysDash"/>
            <a:head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TextBox 4">
            <a:extLst>
              <a:ext uri="{FF2B5EF4-FFF2-40B4-BE49-F238E27FC236}">
                <a16:creationId xmlns:a16="http://schemas.microsoft.com/office/drawing/2014/main" id="{F0FBC680-1FA5-5582-8F0B-C8BC42401C36}"/>
              </a:ext>
            </a:extLst>
          </p:cNvPr>
          <p:cNvSpPr txBox="1"/>
          <p:nvPr/>
        </p:nvSpPr>
        <p:spPr>
          <a:xfrm>
            <a:off x="2796732" y="694145"/>
            <a:ext cx="3755969" cy="692497"/>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b="1" dirty="0">
                <a:ea typeface="Calibri" panose="020F0502020204030204"/>
                <a:cs typeface="Calibri" panose="020F0502020204030204"/>
              </a:rPr>
              <a:t>Autumn Term (A)</a:t>
            </a:r>
            <a:endParaRPr lang="en-US" sz="900" dirty="0">
              <a:cs typeface="Calibri"/>
            </a:endParaRPr>
          </a:p>
          <a:p>
            <a:pPr algn="ctr"/>
            <a:r>
              <a:rPr lang="en-US" sz="900" b="1" dirty="0">
                <a:ea typeface="Calibri" panose="020F0502020204030204"/>
                <a:cs typeface="Calibri" panose="020F0502020204030204"/>
              </a:rPr>
              <a:t>Who are the 'British'?</a:t>
            </a:r>
            <a:endParaRPr lang="en-US" sz="1800" dirty="0"/>
          </a:p>
          <a:p>
            <a:pPr algn="ctr"/>
            <a:r>
              <a:rPr lang="en-US" sz="700" dirty="0">
                <a:cs typeface="Calibri"/>
              </a:rPr>
              <a:t>Why did early settlers come to Britain? What impact did Roman invasion have? What changed with the arrival of the Anglo-Saxons? Why have other groups moved to, &amp; away from, Britain? What does 'being British' even mean?</a:t>
            </a:r>
            <a:endParaRPr lang="en-US" sz="1800" dirty="0"/>
          </a:p>
        </p:txBody>
      </p:sp>
      <p:sp>
        <p:nvSpPr>
          <p:cNvPr id="8" name="TextBox 7">
            <a:extLst>
              <a:ext uri="{FF2B5EF4-FFF2-40B4-BE49-F238E27FC236}">
                <a16:creationId xmlns:a16="http://schemas.microsoft.com/office/drawing/2014/main" id="{2DDD955A-55F9-F6E3-61DA-2F094B924882}"/>
              </a:ext>
            </a:extLst>
          </p:cNvPr>
          <p:cNvSpPr txBox="1"/>
          <p:nvPr/>
        </p:nvSpPr>
        <p:spPr>
          <a:xfrm>
            <a:off x="6682092" y="990116"/>
            <a:ext cx="1928976" cy="1107996"/>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b="1" dirty="0">
                <a:ea typeface="Calibri" panose="020F0502020204030204"/>
                <a:cs typeface="Calibri" panose="020F0502020204030204"/>
              </a:rPr>
              <a:t>Autumn Assessments</a:t>
            </a:r>
          </a:p>
          <a:p>
            <a:pPr algn="ctr"/>
            <a:endParaRPr lang="en-US" sz="1050" b="1" dirty="0">
              <a:cs typeface="Calibri"/>
            </a:endParaRPr>
          </a:p>
          <a:p>
            <a:pPr algn="ctr"/>
            <a:r>
              <a:rPr lang="en-US" sz="900" dirty="0">
                <a:ea typeface="Calibri"/>
                <a:cs typeface="Calibri"/>
              </a:rPr>
              <a:t>End of topic knowledge test &amp; interpretation on impact of immigration. </a:t>
            </a:r>
          </a:p>
          <a:p>
            <a:pPr algn="ctr"/>
            <a:r>
              <a:rPr lang="en-US" sz="900" dirty="0">
                <a:ea typeface="Calibri"/>
                <a:cs typeface="Calibri"/>
              </a:rPr>
              <a:t>Essay – how did William keep control?</a:t>
            </a:r>
            <a:endParaRPr lang="en-US" sz="1800" dirty="0"/>
          </a:p>
        </p:txBody>
      </p:sp>
      <p:sp>
        <p:nvSpPr>
          <p:cNvPr id="11" name="TextBox 10">
            <a:extLst>
              <a:ext uri="{FF2B5EF4-FFF2-40B4-BE49-F238E27FC236}">
                <a16:creationId xmlns:a16="http://schemas.microsoft.com/office/drawing/2014/main" id="{E69594C9-05AA-BCD7-8F7D-B8BB4E115BEE}"/>
              </a:ext>
            </a:extLst>
          </p:cNvPr>
          <p:cNvSpPr txBox="1"/>
          <p:nvPr/>
        </p:nvSpPr>
        <p:spPr>
          <a:xfrm>
            <a:off x="4089931" y="3180865"/>
            <a:ext cx="1928976" cy="969496"/>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b="1" dirty="0">
                <a:ea typeface="Calibri" panose="020F0502020204030204"/>
                <a:cs typeface="Calibri" panose="020F0502020204030204"/>
              </a:rPr>
              <a:t>Spring Assessments</a:t>
            </a:r>
          </a:p>
          <a:p>
            <a:pPr algn="ctr"/>
            <a:endParaRPr lang="en-US" sz="1050" b="1" dirty="0">
              <a:cs typeface="Calibri"/>
            </a:endParaRPr>
          </a:p>
          <a:p>
            <a:pPr algn="ctr"/>
            <a:r>
              <a:rPr lang="en-US" sz="900" dirty="0">
                <a:ea typeface="Calibri"/>
                <a:cs typeface="Calibri"/>
              </a:rPr>
              <a:t>Essay – could medieval kings do whatever they wanted?</a:t>
            </a:r>
            <a:endParaRPr lang="en-US" sz="1800" dirty="0"/>
          </a:p>
          <a:p>
            <a:pPr algn="ctr"/>
            <a:r>
              <a:rPr lang="en-US" sz="900" dirty="0">
                <a:ea typeface="Calibri"/>
                <a:cs typeface="Calibri"/>
              </a:rPr>
              <a:t>End of topic knowledge tests and 'significance' assessment.</a:t>
            </a:r>
          </a:p>
        </p:txBody>
      </p:sp>
      <p:sp>
        <p:nvSpPr>
          <p:cNvPr id="14" name="TextBox 13">
            <a:extLst>
              <a:ext uri="{FF2B5EF4-FFF2-40B4-BE49-F238E27FC236}">
                <a16:creationId xmlns:a16="http://schemas.microsoft.com/office/drawing/2014/main" id="{DEB20A9F-A978-F69C-B9DA-CB79DFD9F852}"/>
              </a:ext>
            </a:extLst>
          </p:cNvPr>
          <p:cNvSpPr txBox="1"/>
          <p:nvPr/>
        </p:nvSpPr>
        <p:spPr>
          <a:xfrm>
            <a:off x="6682091" y="5398829"/>
            <a:ext cx="1670441" cy="1200329"/>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b="1" dirty="0">
                <a:ea typeface="Calibri" panose="020F0502020204030204"/>
                <a:cs typeface="Calibri" panose="020F0502020204030204"/>
              </a:rPr>
              <a:t>Summer Assessments</a:t>
            </a:r>
          </a:p>
          <a:p>
            <a:pPr algn="ctr"/>
            <a:endParaRPr lang="en-US" sz="1050" b="1" dirty="0">
              <a:ea typeface="Calibri" panose="020F0502020204030204"/>
              <a:cs typeface="Calibri" panose="020F0502020204030204"/>
            </a:endParaRPr>
          </a:p>
          <a:p>
            <a:pPr algn="ctr"/>
            <a:r>
              <a:rPr lang="en-US" sz="1050" dirty="0">
                <a:ea typeface="Calibri"/>
                <a:cs typeface="Calibri"/>
              </a:rPr>
              <a:t>'Religious rollercoaster' essay, end of topic tests, Cromwell interpretation assessment.</a:t>
            </a:r>
            <a:endParaRPr lang="en-US" sz="1050" b="1" dirty="0">
              <a:ea typeface="Calibri"/>
              <a:cs typeface="Calibri"/>
            </a:endParaRPr>
          </a:p>
          <a:p>
            <a:pPr algn="ctr"/>
            <a:endParaRPr lang="en-US" sz="900" dirty="0">
              <a:ea typeface="Calibri"/>
              <a:cs typeface="Calibri"/>
            </a:endParaRPr>
          </a:p>
        </p:txBody>
      </p:sp>
    </p:spTree>
    <p:extLst>
      <p:ext uri="{BB962C8B-B14F-4D97-AF65-F5344CB8AC3E}">
        <p14:creationId xmlns:p14="http://schemas.microsoft.com/office/powerpoint/2010/main" val="339347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a:xfrm>
            <a:off x="1474144" y="229794"/>
            <a:ext cx="8515350" cy="739056"/>
          </a:xfrm>
        </p:spPr>
        <p:txBody>
          <a:bodyPr lIns="91440" tIns="45720" rIns="0" bIns="45720" anchor="t">
            <a:noAutofit/>
          </a:bodyPr>
          <a:lstStyle/>
          <a:p>
            <a:r>
              <a:rPr lang="en-US" sz="2800" dirty="0">
                <a:solidFill>
                  <a:srgbClr val="CC3399"/>
                </a:solidFill>
                <a:latin typeface="Segoe UI Black"/>
                <a:ea typeface="Segoe UI Black"/>
              </a:rPr>
              <a:t>    Girls PE </a:t>
            </a:r>
            <a:r>
              <a:rPr lang="en-US" sz="2800" dirty="0">
                <a:latin typeface="Segoe UI Black"/>
                <a:ea typeface="Segoe UI Black"/>
              </a:rPr>
              <a:t>Learning Journey - Year 7</a:t>
            </a:r>
            <a:endParaRPr lang="en-US" sz="2800" dirty="0">
              <a:latin typeface="Segoe UI Black" panose="020B0A02040204020203" pitchFamily="34" charset="0"/>
              <a:ea typeface="Segoe UI Black" panose="020B0A02040204020203" pitchFamily="34" charset="0"/>
            </a:endParaRPr>
          </a:p>
        </p:txBody>
      </p:sp>
      <p:grpSp>
        <p:nvGrpSpPr>
          <p:cNvPr id="19" name="Group 18">
            <a:extLst>
              <a:ext uri="{FF2B5EF4-FFF2-40B4-BE49-F238E27FC236}">
                <a16:creationId xmlns:a16="http://schemas.microsoft.com/office/drawing/2014/main" id="{2C2EA65C-CA1F-40C5-83BE-64F3E9AB33AA}"/>
              </a:ext>
            </a:extLst>
          </p:cNvPr>
          <p:cNvGrpSpPr/>
          <p:nvPr/>
        </p:nvGrpSpPr>
        <p:grpSpPr>
          <a:xfrm>
            <a:off x="2877494" y="1844683"/>
            <a:ext cx="6956510" cy="3382986"/>
            <a:chOff x="2249359" y="2305589"/>
            <a:chExt cx="7728733" cy="2834645"/>
          </a:xfrm>
        </p:grpSpPr>
        <p:grpSp>
          <p:nvGrpSpPr>
            <p:cNvPr id="13" name="Group 12">
              <a:extLst>
                <a:ext uri="{FF2B5EF4-FFF2-40B4-BE49-F238E27FC236}">
                  <a16:creationId xmlns:a16="http://schemas.microsoft.com/office/drawing/2014/main" id="{425DB897-F32F-412D-A261-6EC186631061}"/>
                </a:ext>
              </a:extLst>
            </p:cNvPr>
            <p:cNvGrpSpPr/>
            <p:nvPr/>
          </p:nvGrpSpPr>
          <p:grpSpPr>
            <a:xfrm>
              <a:off x="2249359" y="2305589"/>
              <a:ext cx="7728733" cy="2834645"/>
              <a:chOff x="1475820" y="2305589"/>
              <a:chExt cx="7728733" cy="2834645"/>
            </a:xfrm>
          </p:grpSpPr>
          <p:sp>
            <p:nvSpPr>
              <p:cNvPr id="7" name="Arc 6">
                <a:extLst>
                  <a:ext uri="{FF2B5EF4-FFF2-40B4-BE49-F238E27FC236}">
                    <a16:creationId xmlns:a16="http://schemas.microsoft.com/office/drawing/2014/main" id="{BA91558A-868E-4BAB-A985-3853974396E1}"/>
                  </a:ext>
                </a:extLst>
              </p:cNvPr>
              <p:cNvSpPr/>
              <p:nvPr/>
            </p:nvSpPr>
            <p:spPr>
              <a:xfrm>
                <a:off x="6186325" y="230559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8" name="Arc 37">
                <a:extLst>
                  <a:ext uri="{FF2B5EF4-FFF2-40B4-BE49-F238E27FC236}">
                    <a16:creationId xmlns:a16="http://schemas.microsoft.com/office/drawing/2014/main" id="{4E7EC504-D364-49F4-9BCD-39BD9340E988}"/>
                  </a:ext>
                </a:extLst>
              </p:cNvPr>
              <p:cNvSpPr/>
              <p:nvPr/>
            </p:nvSpPr>
            <p:spPr>
              <a:xfrm rot="10800000">
                <a:off x="3011873" y="372291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9" name="Straight Connector 8">
                <a:extLst>
                  <a:ext uri="{FF2B5EF4-FFF2-40B4-BE49-F238E27FC236}">
                    <a16:creationId xmlns:a16="http://schemas.microsoft.com/office/drawing/2014/main" id="{ECB72E78-9188-4053-B2B2-F2FB7A719315}"/>
                  </a:ext>
                </a:extLst>
              </p:cNvPr>
              <p:cNvCxnSpPr>
                <a:cxnSpLocks/>
              </p:cNvCxnSpPr>
              <p:nvPr/>
            </p:nvCxnSpPr>
            <p:spPr>
              <a:xfrm flipV="1">
                <a:off x="3685084" y="3722912"/>
                <a:ext cx="3245350" cy="4"/>
              </a:xfrm>
              <a:prstGeom prst="line">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4E57699-59F1-4F0D-827E-E23691CF6BD8}"/>
                  </a:ext>
                </a:extLst>
              </p:cNvPr>
              <p:cNvCxnSpPr>
                <a:cxnSpLocks/>
                <a:stCxn id="38" idx="0"/>
              </p:cNvCxnSpPr>
              <p:nvPr/>
            </p:nvCxnSpPr>
            <p:spPr>
              <a:xfrm>
                <a:off x="3718153" y="5140230"/>
                <a:ext cx="5486400" cy="0"/>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0A1428-84CC-41EE-A06C-C0EFD78BCB89}"/>
                  </a:ext>
                </a:extLst>
              </p:cNvPr>
              <p:cNvCxnSpPr/>
              <p:nvPr/>
            </p:nvCxnSpPr>
            <p:spPr>
              <a:xfrm>
                <a:off x="1475820" y="2305589"/>
                <a:ext cx="5486400" cy="4"/>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9F295EA6-9373-4E6A-971B-1D1A52E16064}"/>
                </a:ext>
              </a:extLst>
            </p:cNvPr>
            <p:cNvGrpSpPr/>
            <p:nvPr/>
          </p:nvGrpSpPr>
          <p:grpSpPr>
            <a:xfrm>
              <a:off x="2249359" y="2305589"/>
              <a:ext cx="7646957" cy="2834645"/>
              <a:chOff x="1475820" y="2305589"/>
              <a:chExt cx="7646957" cy="2834645"/>
            </a:xfrm>
          </p:grpSpPr>
          <p:sp>
            <p:nvSpPr>
              <p:cNvPr id="28" name="Arc 27">
                <a:extLst>
                  <a:ext uri="{FF2B5EF4-FFF2-40B4-BE49-F238E27FC236}">
                    <a16:creationId xmlns:a16="http://schemas.microsoft.com/office/drawing/2014/main" id="{F2E49456-4956-4891-9EE2-EE4551A71AFA}"/>
                  </a:ext>
                </a:extLst>
              </p:cNvPr>
              <p:cNvSpPr/>
              <p:nvPr/>
            </p:nvSpPr>
            <p:spPr>
              <a:xfrm>
                <a:off x="6186325" y="230559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9" name="Arc 28">
                <a:extLst>
                  <a:ext uri="{FF2B5EF4-FFF2-40B4-BE49-F238E27FC236}">
                    <a16:creationId xmlns:a16="http://schemas.microsoft.com/office/drawing/2014/main" id="{CCD3104B-4EC0-4732-976B-E61B97F1EEDD}"/>
                  </a:ext>
                </a:extLst>
              </p:cNvPr>
              <p:cNvSpPr/>
              <p:nvPr/>
            </p:nvSpPr>
            <p:spPr>
              <a:xfrm rot="10800000">
                <a:off x="2930098" y="372291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30" name="Straight Connector 29">
                <a:extLst>
                  <a:ext uri="{FF2B5EF4-FFF2-40B4-BE49-F238E27FC236}">
                    <a16:creationId xmlns:a16="http://schemas.microsoft.com/office/drawing/2014/main" id="{C2655F35-FEEA-48D3-8653-958B1F07682E}"/>
                  </a:ext>
                </a:extLst>
              </p:cNvPr>
              <p:cNvCxnSpPr>
                <a:cxnSpLocks/>
                <a:endCxn id="28" idx="2"/>
              </p:cNvCxnSpPr>
              <p:nvPr/>
            </p:nvCxnSpPr>
            <p:spPr>
              <a:xfrm flipV="1">
                <a:off x="3685084" y="3722912"/>
                <a:ext cx="3211733" cy="7"/>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66702A1-B247-4A57-80A9-A8B943239AC6}"/>
                  </a:ext>
                </a:extLst>
              </p:cNvPr>
              <p:cNvCxnSpPr>
                <a:cxnSpLocks/>
                <a:stCxn id="38" idx="0"/>
              </p:cNvCxnSpPr>
              <p:nvPr/>
            </p:nvCxnSpPr>
            <p:spPr>
              <a:xfrm>
                <a:off x="3718153" y="5140230"/>
                <a:ext cx="540462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513FD9F-1DD5-41DA-8405-8E73E998EF78}"/>
                  </a:ext>
                </a:extLst>
              </p:cNvPr>
              <p:cNvCxnSpPr>
                <a:cxnSpLocks/>
              </p:cNvCxnSpPr>
              <p:nvPr/>
            </p:nvCxnSpPr>
            <p:spPr>
              <a:xfrm>
                <a:off x="1475820" y="2305589"/>
                <a:ext cx="530691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sp>
        <p:nvSpPr>
          <p:cNvPr id="89" name="Arc 88">
            <a:extLst>
              <a:ext uri="{FF2B5EF4-FFF2-40B4-BE49-F238E27FC236}">
                <a16:creationId xmlns:a16="http://schemas.microsoft.com/office/drawing/2014/main" id="{9ED5088A-9F28-4B05-8020-8D5FE0968BD2}"/>
              </a:ext>
            </a:extLst>
          </p:cNvPr>
          <p:cNvSpPr/>
          <p:nvPr/>
        </p:nvSpPr>
        <p:spPr>
          <a:xfrm rot="10800000">
            <a:off x="4715406" y="3945669"/>
            <a:ext cx="442438" cy="838179"/>
          </a:xfrm>
          <a:prstGeom prst="arc">
            <a:avLst>
              <a:gd name="adj1" fmla="val 16211550"/>
              <a:gd name="adj2" fmla="val 5391112"/>
            </a:avLst>
          </a:prstGeom>
          <a:ln w="22225">
            <a:solidFill>
              <a:srgbClr val="00B09B"/>
            </a:solidFill>
            <a:prstDash val="sysDash"/>
            <a:head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0" name="Arc 89">
            <a:extLst>
              <a:ext uri="{FF2B5EF4-FFF2-40B4-BE49-F238E27FC236}">
                <a16:creationId xmlns:a16="http://schemas.microsoft.com/office/drawing/2014/main" id="{4E010217-4374-4F88-89CA-F8F336E6FB11}"/>
              </a:ext>
            </a:extLst>
          </p:cNvPr>
          <p:cNvSpPr/>
          <p:nvPr/>
        </p:nvSpPr>
        <p:spPr>
          <a:xfrm>
            <a:off x="7483795" y="2289871"/>
            <a:ext cx="465999" cy="767976"/>
          </a:xfrm>
          <a:prstGeom prst="arc">
            <a:avLst>
              <a:gd name="adj1" fmla="val 15955398"/>
              <a:gd name="adj2" fmla="val 5391112"/>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92" name="Straight Arrow Connector 91">
            <a:extLst>
              <a:ext uri="{FF2B5EF4-FFF2-40B4-BE49-F238E27FC236}">
                <a16:creationId xmlns:a16="http://schemas.microsoft.com/office/drawing/2014/main" id="{AC8433A8-79C4-45BA-A932-25675C38CA10}"/>
              </a:ext>
            </a:extLst>
          </p:cNvPr>
          <p:cNvCxnSpPr/>
          <p:nvPr/>
        </p:nvCxnSpPr>
        <p:spPr>
          <a:xfrm>
            <a:off x="5346606" y="2263538"/>
            <a:ext cx="1190951" cy="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FF782D6B-B11D-4440-8E80-207C3E434648}"/>
              </a:ext>
            </a:extLst>
          </p:cNvPr>
          <p:cNvCxnSpPr>
            <a:cxnSpLocks/>
          </p:cNvCxnSpPr>
          <p:nvPr/>
        </p:nvCxnSpPr>
        <p:spPr>
          <a:xfrm flipH="1">
            <a:off x="6594862" y="4051907"/>
            <a:ext cx="888932" cy="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B6377E5F-7FCE-4BD5-BF88-2A5DB306AA11}"/>
              </a:ext>
            </a:extLst>
          </p:cNvPr>
          <p:cNvCxnSpPr/>
          <p:nvPr/>
        </p:nvCxnSpPr>
        <p:spPr>
          <a:xfrm>
            <a:off x="2714009" y="2297035"/>
            <a:ext cx="1190951" cy="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pic>
        <p:nvPicPr>
          <p:cNvPr id="11" name="Graphic 10" descr="Trophy">
            <a:extLst>
              <a:ext uri="{FF2B5EF4-FFF2-40B4-BE49-F238E27FC236}">
                <a16:creationId xmlns:a16="http://schemas.microsoft.com/office/drawing/2014/main" id="{11767BE0-E2A1-4A3B-8012-672508E8609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49200" y="326682"/>
            <a:ext cx="202705" cy="202705"/>
          </a:xfrm>
          <a:prstGeom prst="rect">
            <a:avLst/>
          </a:prstGeom>
        </p:spPr>
      </p:pic>
      <p:pic>
        <p:nvPicPr>
          <p:cNvPr id="44" name="Graphic 43" descr="Gymnast Floor routine">
            <a:extLst>
              <a:ext uri="{FF2B5EF4-FFF2-40B4-BE49-F238E27FC236}">
                <a16:creationId xmlns:a16="http://schemas.microsoft.com/office/drawing/2014/main" id="{9E7D9EE5-5CC2-4501-94DA-F708D963CFF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75692" y="1637152"/>
            <a:ext cx="583540" cy="581023"/>
          </a:xfrm>
          <a:prstGeom prst="rect">
            <a:avLst/>
          </a:prstGeom>
        </p:spPr>
      </p:pic>
      <p:grpSp>
        <p:nvGrpSpPr>
          <p:cNvPr id="124" name="Group 123">
            <a:extLst>
              <a:ext uri="{FF2B5EF4-FFF2-40B4-BE49-F238E27FC236}">
                <a16:creationId xmlns:a16="http://schemas.microsoft.com/office/drawing/2014/main" id="{48280102-2F7A-4B3C-B04A-FB8157DC0533}"/>
              </a:ext>
            </a:extLst>
          </p:cNvPr>
          <p:cNvGrpSpPr/>
          <p:nvPr/>
        </p:nvGrpSpPr>
        <p:grpSpPr>
          <a:xfrm>
            <a:off x="8762066" y="1289527"/>
            <a:ext cx="1689838" cy="760812"/>
            <a:chOff x="249702" y="4880489"/>
            <a:chExt cx="2202816" cy="760812"/>
          </a:xfrm>
        </p:grpSpPr>
        <p:sp>
          <p:nvSpPr>
            <p:cNvPr id="125" name="TextBox 124">
              <a:extLst>
                <a:ext uri="{FF2B5EF4-FFF2-40B4-BE49-F238E27FC236}">
                  <a16:creationId xmlns:a16="http://schemas.microsoft.com/office/drawing/2014/main" id="{4A493221-5636-45B1-ACF0-3C41B36D4002}"/>
                </a:ext>
              </a:extLst>
            </p:cNvPr>
            <p:cNvSpPr txBox="1"/>
            <p:nvPr/>
          </p:nvSpPr>
          <p:spPr>
            <a:xfrm>
              <a:off x="249702" y="4880489"/>
              <a:ext cx="2202816" cy="276999"/>
            </a:xfrm>
            <a:prstGeom prst="rect">
              <a:avLst/>
            </a:prstGeom>
            <a:noFill/>
          </p:spPr>
          <p:txBody>
            <a:bodyPr wrap="square" lIns="0" rIns="0" rtlCol="0" anchor="b">
              <a:spAutoFit/>
            </a:bodyPr>
            <a:lstStyle/>
            <a:p>
              <a:r>
                <a:rPr lang="en-US" sz="1200" b="1" noProof="1"/>
                <a:t>5. Dance</a:t>
              </a:r>
            </a:p>
          </p:txBody>
        </p:sp>
        <p:sp>
          <p:nvSpPr>
            <p:cNvPr id="126" name="TextBox 125">
              <a:extLst>
                <a:ext uri="{FF2B5EF4-FFF2-40B4-BE49-F238E27FC236}">
                  <a16:creationId xmlns:a16="http://schemas.microsoft.com/office/drawing/2014/main" id="{DF711671-E30F-46C7-986A-FE9F83B1714F}"/>
                </a:ext>
              </a:extLst>
            </p:cNvPr>
            <p:cNvSpPr txBox="1"/>
            <p:nvPr/>
          </p:nvSpPr>
          <p:spPr>
            <a:xfrm>
              <a:off x="255548" y="5133470"/>
              <a:ext cx="2196970" cy="507831"/>
            </a:xfrm>
            <a:prstGeom prst="rect">
              <a:avLst/>
            </a:prstGeom>
            <a:noFill/>
          </p:spPr>
          <p:txBody>
            <a:bodyPr wrap="square" lIns="0" rIns="0" rtlCol="0" anchor="t">
              <a:spAutoFit/>
            </a:bodyPr>
            <a:lstStyle/>
            <a:p>
              <a:r>
                <a:rPr lang="en-US" sz="900" b="1" noProof="1"/>
                <a:t>Timing </a:t>
              </a:r>
            </a:p>
            <a:p>
              <a:r>
                <a:rPr lang="en-US" sz="900" b="1" noProof="1"/>
                <a:t>Levels</a:t>
              </a:r>
            </a:p>
            <a:p>
              <a:r>
                <a:rPr lang="en-US" sz="900" b="1" noProof="1"/>
                <a:t>Travel </a:t>
              </a:r>
            </a:p>
          </p:txBody>
        </p:sp>
      </p:grpSp>
      <p:pic>
        <p:nvPicPr>
          <p:cNvPr id="127" name="Graphic 126" descr="Head with gears">
            <a:extLst>
              <a:ext uri="{FF2B5EF4-FFF2-40B4-BE49-F238E27FC236}">
                <a16:creationId xmlns:a16="http://schemas.microsoft.com/office/drawing/2014/main" id="{CBDD5795-EF83-40E0-B63E-5168E18B59D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99022" y="977546"/>
            <a:ext cx="400110" cy="400110"/>
          </a:xfrm>
          <a:prstGeom prst="rect">
            <a:avLst/>
          </a:prstGeom>
        </p:spPr>
      </p:pic>
      <p:sp>
        <p:nvSpPr>
          <p:cNvPr id="137" name="Oval 136">
            <a:extLst>
              <a:ext uri="{FF2B5EF4-FFF2-40B4-BE49-F238E27FC236}">
                <a16:creationId xmlns:a16="http://schemas.microsoft.com/office/drawing/2014/main" id="{F5E89C69-938A-4359-A9F2-6542877C2808}"/>
              </a:ext>
            </a:extLst>
          </p:cNvPr>
          <p:cNvSpPr/>
          <p:nvPr/>
        </p:nvSpPr>
        <p:spPr>
          <a:xfrm>
            <a:off x="2488835" y="1487155"/>
            <a:ext cx="763571" cy="724138"/>
          </a:xfrm>
          <a:prstGeom prst="ellipse">
            <a:avLst/>
          </a:prstGeom>
          <a:gradFill>
            <a:gsLst>
              <a:gs pos="0">
                <a:schemeClr val="bg1"/>
              </a:gs>
              <a:gs pos="50000">
                <a:schemeClr val="bg1">
                  <a:lumMod val="95000"/>
                </a:schemeClr>
              </a:gs>
              <a:gs pos="100000">
                <a:schemeClr val="bg1">
                  <a:lumMod val="85000"/>
                </a:schemeClr>
              </a:gs>
            </a:gsLst>
          </a:gradFill>
          <a:ln w="28575">
            <a:solidFill>
              <a:srgbClr val="DF361F"/>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dirty="0">
                <a:solidFill>
                  <a:srgbClr val="DF361F"/>
                </a:solidFill>
              </a:rPr>
              <a:t>Year 7</a:t>
            </a:r>
          </a:p>
        </p:txBody>
      </p:sp>
      <p:grpSp>
        <p:nvGrpSpPr>
          <p:cNvPr id="141" name="Group 140">
            <a:extLst>
              <a:ext uri="{FF2B5EF4-FFF2-40B4-BE49-F238E27FC236}">
                <a16:creationId xmlns:a16="http://schemas.microsoft.com/office/drawing/2014/main" id="{A6810B2A-0C47-46AB-A1E6-AD5BDE6576B2}"/>
              </a:ext>
            </a:extLst>
          </p:cNvPr>
          <p:cNvGrpSpPr/>
          <p:nvPr/>
        </p:nvGrpSpPr>
        <p:grpSpPr>
          <a:xfrm>
            <a:off x="2021637" y="1114192"/>
            <a:ext cx="1679462" cy="576247"/>
            <a:chOff x="249702" y="4880489"/>
            <a:chExt cx="2202816" cy="483813"/>
          </a:xfrm>
        </p:grpSpPr>
        <p:sp>
          <p:nvSpPr>
            <p:cNvPr id="142" name="TextBox 141">
              <a:extLst>
                <a:ext uri="{FF2B5EF4-FFF2-40B4-BE49-F238E27FC236}">
                  <a16:creationId xmlns:a16="http://schemas.microsoft.com/office/drawing/2014/main" id="{8C4B7D37-F00D-476D-8437-630204D215E7}"/>
                </a:ext>
              </a:extLst>
            </p:cNvPr>
            <p:cNvSpPr txBox="1"/>
            <p:nvPr/>
          </p:nvSpPr>
          <p:spPr>
            <a:xfrm>
              <a:off x="249702" y="4880489"/>
              <a:ext cx="2202816" cy="276999"/>
            </a:xfrm>
            <a:prstGeom prst="rect">
              <a:avLst/>
            </a:prstGeom>
            <a:noFill/>
          </p:spPr>
          <p:txBody>
            <a:bodyPr wrap="square" lIns="0" rIns="0" rtlCol="0" anchor="b">
              <a:spAutoFit/>
            </a:bodyPr>
            <a:lstStyle/>
            <a:p>
              <a:r>
                <a:rPr lang="en-US" sz="1200" b="1" noProof="1">
                  <a:solidFill>
                    <a:srgbClr val="CC3399"/>
                  </a:solidFill>
                </a:rPr>
                <a:t>      </a:t>
              </a:r>
              <a:r>
                <a:rPr lang="en-US" sz="1200" b="1" noProof="1"/>
                <a:t>The Journey Starts </a:t>
              </a:r>
            </a:p>
          </p:txBody>
        </p:sp>
        <p:sp>
          <p:nvSpPr>
            <p:cNvPr id="143" name="TextBox 142">
              <a:extLst>
                <a:ext uri="{FF2B5EF4-FFF2-40B4-BE49-F238E27FC236}">
                  <a16:creationId xmlns:a16="http://schemas.microsoft.com/office/drawing/2014/main" id="{0368A237-A618-4963-BF38-06C539763524}"/>
                </a:ext>
              </a:extLst>
            </p:cNvPr>
            <p:cNvSpPr txBox="1"/>
            <p:nvPr/>
          </p:nvSpPr>
          <p:spPr>
            <a:xfrm>
              <a:off x="255549" y="5133470"/>
              <a:ext cx="2196969" cy="230832"/>
            </a:xfrm>
            <a:prstGeom prst="rect">
              <a:avLst/>
            </a:prstGeom>
            <a:noFill/>
          </p:spPr>
          <p:txBody>
            <a:bodyPr wrap="square" lIns="0" rIns="0" rtlCol="0" anchor="t">
              <a:spAutoFit/>
            </a:bodyPr>
            <a:lstStyle/>
            <a:p>
              <a:r>
                <a:rPr lang="en-US" sz="900" b="1" noProof="1"/>
                <a:t>           </a:t>
              </a:r>
            </a:p>
          </p:txBody>
        </p:sp>
      </p:grpSp>
      <p:grpSp>
        <p:nvGrpSpPr>
          <p:cNvPr id="147" name="Group 146">
            <a:extLst>
              <a:ext uri="{FF2B5EF4-FFF2-40B4-BE49-F238E27FC236}">
                <a16:creationId xmlns:a16="http://schemas.microsoft.com/office/drawing/2014/main" id="{FA2BDCE2-D48A-482C-B743-86A32B1B20EA}"/>
              </a:ext>
            </a:extLst>
          </p:cNvPr>
          <p:cNvGrpSpPr/>
          <p:nvPr/>
        </p:nvGrpSpPr>
        <p:grpSpPr>
          <a:xfrm>
            <a:off x="7795152" y="420500"/>
            <a:ext cx="2622164" cy="526835"/>
            <a:chOff x="249702" y="4880489"/>
            <a:chExt cx="2640592" cy="526835"/>
          </a:xfrm>
        </p:grpSpPr>
        <p:sp>
          <p:nvSpPr>
            <p:cNvPr id="148" name="TextBox 147">
              <a:extLst>
                <a:ext uri="{FF2B5EF4-FFF2-40B4-BE49-F238E27FC236}">
                  <a16:creationId xmlns:a16="http://schemas.microsoft.com/office/drawing/2014/main" id="{98FD6D13-E92B-4156-8FA3-4E4A87C8C7CE}"/>
                </a:ext>
              </a:extLst>
            </p:cNvPr>
            <p:cNvSpPr txBox="1"/>
            <p:nvPr/>
          </p:nvSpPr>
          <p:spPr>
            <a:xfrm>
              <a:off x="249702" y="4880489"/>
              <a:ext cx="2202816" cy="276999"/>
            </a:xfrm>
            <a:prstGeom prst="rect">
              <a:avLst/>
            </a:prstGeom>
            <a:noFill/>
          </p:spPr>
          <p:txBody>
            <a:bodyPr wrap="square" lIns="0" rIns="0" rtlCol="0" anchor="b">
              <a:spAutoFit/>
            </a:bodyPr>
            <a:lstStyle/>
            <a:p>
              <a:pPr algn="r"/>
              <a:r>
                <a:rPr lang="en-US" sz="1200" b="1" noProof="1"/>
                <a:t>Competition</a:t>
              </a:r>
            </a:p>
          </p:txBody>
        </p:sp>
        <p:sp>
          <p:nvSpPr>
            <p:cNvPr id="149" name="TextBox 148">
              <a:extLst>
                <a:ext uri="{FF2B5EF4-FFF2-40B4-BE49-F238E27FC236}">
                  <a16:creationId xmlns:a16="http://schemas.microsoft.com/office/drawing/2014/main" id="{3FDD2F0F-C74D-41F5-BBA2-8F11A72D10BE}"/>
                </a:ext>
              </a:extLst>
            </p:cNvPr>
            <p:cNvSpPr txBox="1"/>
            <p:nvPr/>
          </p:nvSpPr>
          <p:spPr>
            <a:xfrm>
              <a:off x="693324" y="5037992"/>
              <a:ext cx="2196970" cy="369332"/>
            </a:xfrm>
            <a:prstGeom prst="rect">
              <a:avLst/>
            </a:prstGeom>
            <a:noFill/>
          </p:spPr>
          <p:txBody>
            <a:bodyPr wrap="square" lIns="0" tIns="45720" rIns="0" bIns="45720" rtlCol="0" anchor="t">
              <a:spAutoFit/>
            </a:bodyPr>
            <a:lstStyle/>
            <a:p>
              <a:r>
                <a:rPr lang="en-US" sz="900" b="1" noProof="1"/>
                <a:t>Children will be introduced to competition – Intra / Inter Sportsday / School Games</a:t>
              </a:r>
            </a:p>
          </p:txBody>
        </p:sp>
      </p:grpSp>
      <p:grpSp>
        <p:nvGrpSpPr>
          <p:cNvPr id="150" name="Group 149">
            <a:extLst>
              <a:ext uri="{FF2B5EF4-FFF2-40B4-BE49-F238E27FC236}">
                <a16:creationId xmlns:a16="http://schemas.microsoft.com/office/drawing/2014/main" id="{41EA6913-B998-4002-9A4C-BCE19012B169}"/>
              </a:ext>
            </a:extLst>
          </p:cNvPr>
          <p:cNvGrpSpPr/>
          <p:nvPr/>
        </p:nvGrpSpPr>
        <p:grpSpPr>
          <a:xfrm>
            <a:off x="1699522" y="3400458"/>
            <a:ext cx="1343840" cy="666945"/>
            <a:chOff x="-766941" y="4309780"/>
            <a:chExt cx="2203309" cy="666945"/>
          </a:xfrm>
        </p:grpSpPr>
        <p:sp>
          <p:nvSpPr>
            <p:cNvPr id="151" name="TextBox 150">
              <a:extLst>
                <a:ext uri="{FF2B5EF4-FFF2-40B4-BE49-F238E27FC236}">
                  <a16:creationId xmlns:a16="http://schemas.microsoft.com/office/drawing/2014/main" id="{0C4B09A8-30AD-437D-BE06-8C120A3B7690}"/>
                </a:ext>
              </a:extLst>
            </p:cNvPr>
            <p:cNvSpPr txBox="1"/>
            <p:nvPr/>
          </p:nvSpPr>
          <p:spPr>
            <a:xfrm>
              <a:off x="-766941" y="4309780"/>
              <a:ext cx="2202816" cy="276999"/>
            </a:xfrm>
            <a:prstGeom prst="rect">
              <a:avLst/>
            </a:prstGeom>
            <a:noFill/>
          </p:spPr>
          <p:txBody>
            <a:bodyPr wrap="square" lIns="0" rIns="0" rtlCol="0" anchor="b">
              <a:spAutoFit/>
            </a:bodyPr>
            <a:lstStyle/>
            <a:p>
              <a:r>
                <a:rPr lang="en-US" sz="1200" b="1" noProof="1"/>
                <a:t>Community Clubs</a:t>
              </a:r>
            </a:p>
          </p:txBody>
        </p:sp>
        <p:sp>
          <p:nvSpPr>
            <p:cNvPr id="152" name="TextBox 151">
              <a:extLst>
                <a:ext uri="{FF2B5EF4-FFF2-40B4-BE49-F238E27FC236}">
                  <a16:creationId xmlns:a16="http://schemas.microsoft.com/office/drawing/2014/main" id="{B3577A44-C76D-4084-8024-42ADB87D7E83}"/>
                </a:ext>
              </a:extLst>
            </p:cNvPr>
            <p:cNvSpPr txBox="1"/>
            <p:nvPr/>
          </p:nvSpPr>
          <p:spPr>
            <a:xfrm>
              <a:off x="-760601" y="4468894"/>
              <a:ext cx="2196969" cy="507831"/>
            </a:xfrm>
            <a:prstGeom prst="rect">
              <a:avLst/>
            </a:prstGeom>
            <a:noFill/>
          </p:spPr>
          <p:txBody>
            <a:bodyPr wrap="square" lIns="0" rIns="0" rtlCol="0" anchor="t">
              <a:spAutoFit/>
            </a:bodyPr>
            <a:lstStyle/>
            <a:p>
              <a:r>
                <a:rPr lang="en-US" sz="900" b="1" noProof="1"/>
                <a:t>Children will be encouraged to join local clubs – Exit Routes / Sign-posting</a:t>
              </a:r>
            </a:p>
          </p:txBody>
        </p:sp>
      </p:grpSp>
      <p:grpSp>
        <p:nvGrpSpPr>
          <p:cNvPr id="156" name="Group 155">
            <a:extLst>
              <a:ext uri="{FF2B5EF4-FFF2-40B4-BE49-F238E27FC236}">
                <a16:creationId xmlns:a16="http://schemas.microsoft.com/office/drawing/2014/main" id="{4710B8E1-181E-40BA-B20D-719ED96DA541}"/>
              </a:ext>
            </a:extLst>
          </p:cNvPr>
          <p:cNvGrpSpPr/>
          <p:nvPr/>
        </p:nvGrpSpPr>
        <p:grpSpPr>
          <a:xfrm>
            <a:off x="2585205" y="2309405"/>
            <a:ext cx="770566" cy="760812"/>
            <a:chOff x="249702" y="4880489"/>
            <a:chExt cx="2202816" cy="760812"/>
          </a:xfrm>
        </p:grpSpPr>
        <p:sp>
          <p:nvSpPr>
            <p:cNvPr id="157" name="TextBox 156">
              <a:extLst>
                <a:ext uri="{FF2B5EF4-FFF2-40B4-BE49-F238E27FC236}">
                  <a16:creationId xmlns:a16="http://schemas.microsoft.com/office/drawing/2014/main" id="{EE650D1B-3933-4F65-8BA2-EA390F8AE2FB}"/>
                </a:ext>
              </a:extLst>
            </p:cNvPr>
            <p:cNvSpPr txBox="1"/>
            <p:nvPr/>
          </p:nvSpPr>
          <p:spPr>
            <a:xfrm>
              <a:off x="249702" y="4880489"/>
              <a:ext cx="2202816" cy="276999"/>
            </a:xfrm>
            <a:prstGeom prst="rect">
              <a:avLst/>
            </a:prstGeom>
            <a:noFill/>
          </p:spPr>
          <p:txBody>
            <a:bodyPr wrap="square" lIns="0" tIns="45720" rIns="0" bIns="45720" rtlCol="0" anchor="b">
              <a:spAutoFit/>
            </a:bodyPr>
            <a:lstStyle/>
            <a:p>
              <a:pPr algn="r"/>
              <a:r>
                <a:rPr lang="en-US" sz="1200" b="1" noProof="1"/>
                <a:t>1. Netball</a:t>
              </a:r>
            </a:p>
          </p:txBody>
        </p:sp>
        <p:sp>
          <p:nvSpPr>
            <p:cNvPr id="158" name="TextBox 157">
              <a:extLst>
                <a:ext uri="{FF2B5EF4-FFF2-40B4-BE49-F238E27FC236}">
                  <a16:creationId xmlns:a16="http://schemas.microsoft.com/office/drawing/2014/main" id="{1E9ECF5B-9F31-4C3C-BDE1-B93EFF806761}"/>
                </a:ext>
              </a:extLst>
            </p:cNvPr>
            <p:cNvSpPr txBox="1"/>
            <p:nvPr/>
          </p:nvSpPr>
          <p:spPr>
            <a:xfrm>
              <a:off x="255549" y="5133470"/>
              <a:ext cx="2196969" cy="507831"/>
            </a:xfrm>
            <a:prstGeom prst="rect">
              <a:avLst/>
            </a:prstGeom>
            <a:noFill/>
          </p:spPr>
          <p:txBody>
            <a:bodyPr wrap="square" lIns="0" rIns="0" rtlCol="0" anchor="t">
              <a:spAutoFit/>
            </a:bodyPr>
            <a:lstStyle/>
            <a:p>
              <a:r>
                <a:rPr lang="en-US" sz="900" b="1" noProof="1"/>
                <a:t>Passing</a:t>
              </a:r>
            </a:p>
            <a:p>
              <a:r>
                <a:rPr lang="en-US" sz="900" b="1" noProof="1"/>
                <a:t>Receiving</a:t>
              </a:r>
            </a:p>
            <a:p>
              <a:r>
                <a:rPr lang="en-US" sz="900" b="1" noProof="1"/>
                <a:t>Footwork</a:t>
              </a:r>
            </a:p>
          </p:txBody>
        </p:sp>
      </p:grpSp>
      <p:grpSp>
        <p:nvGrpSpPr>
          <p:cNvPr id="159" name="Group 158">
            <a:extLst>
              <a:ext uri="{FF2B5EF4-FFF2-40B4-BE49-F238E27FC236}">
                <a16:creationId xmlns:a16="http://schemas.microsoft.com/office/drawing/2014/main" id="{D7EC9FC4-82D1-4C3C-9B51-410AF8921AD1}"/>
              </a:ext>
            </a:extLst>
          </p:cNvPr>
          <p:cNvGrpSpPr/>
          <p:nvPr/>
        </p:nvGrpSpPr>
        <p:grpSpPr>
          <a:xfrm>
            <a:off x="3762988" y="761716"/>
            <a:ext cx="2204256" cy="760812"/>
            <a:chOff x="249702" y="4880489"/>
            <a:chExt cx="2202816" cy="760812"/>
          </a:xfrm>
        </p:grpSpPr>
        <p:sp>
          <p:nvSpPr>
            <p:cNvPr id="160" name="TextBox 159">
              <a:extLst>
                <a:ext uri="{FF2B5EF4-FFF2-40B4-BE49-F238E27FC236}">
                  <a16:creationId xmlns:a16="http://schemas.microsoft.com/office/drawing/2014/main" id="{FB6FF8C4-7DCB-4405-BF44-A2511B41BB37}"/>
                </a:ext>
              </a:extLst>
            </p:cNvPr>
            <p:cNvSpPr txBox="1"/>
            <p:nvPr/>
          </p:nvSpPr>
          <p:spPr>
            <a:xfrm>
              <a:off x="249702" y="4880489"/>
              <a:ext cx="2202816" cy="276999"/>
            </a:xfrm>
            <a:prstGeom prst="rect">
              <a:avLst/>
            </a:prstGeom>
            <a:noFill/>
          </p:spPr>
          <p:txBody>
            <a:bodyPr wrap="square" lIns="0" tIns="45720" rIns="0" bIns="45720" rtlCol="0" anchor="b">
              <a:spAutoFit/>
            </a:bodyPr>
            <a:lstStyle/>
            <a:p>
              <a:r>
                <a:rPr lang="en-US" sz="1200" b="1" noProof="1"/>
                <a:t>2. Badminton</a:t>
              </a:r>
            </a:p>
          </p:txBody>
        </p:sp>
        <p:sp>
          <p:nvSpPr>
            <p:cNvPr id="161" name="TextBox 160">
              <a:extLst>
                <a:ext uri="{FF2B5EF4-FFF2-40B4-BE49-F238E27FC236}">
                  <a16:creationId xmlns:a16="http://schemas.microsoft.com/office/drawing/2014/main" id="{21092F62-3FCA-4175-A188-CAD56AEA353E}"/>
                </a:ext>
              </a:extLst>
            </p:cNvPr>
            <p:cNvSpPr txBox="1"/>
            <p:nvPr/>
          </p:nvSpPr>
          <p:spPr>
            <a:xfrm>
              <a:off x="255549" y="5133470"/>
              <a:ext cx="2196969" cy="507831"/>
            </a:xfrm>
            <a:prstGeom prst="rect">
              <a:avLst/>
            </a:prstGeom>
            <a:noFill/>
          </p:spPr>
          <p:txBody>
            <a:bodyPr wrap="square" lIns="0" rIns="0" rtlCol="0" anchor="t">
              <a:spAutoFit/>
            </a:bodyPr>
            <a:lstStyle/>
            <a:p>
              <a:pPr algn="just"/>
              <a:r>
                <a:rPr lang="en-US" sz="900" b="1" noProof="1"/>
                <a:t>Footwork/Stance</a:t>
              </a:r>
            </a:p>
            <a:p>
              <a:pPr algn="just"/>
              <a:r>
                <a:rPr lang="en-US" sz="900" b="1" noProof="1"/>
                <a:t>Grips</a:t>
              </a:r>
            </a:p>
            <a:p>
              <a:pPr algn="just"/>
              <a:r>
                <a:rPr lang="en-US" sz="900" b="1" noProof="1"/>
                <a:t>Forehand /Backhand</a:t>
              </a:r>
            </a:p>
          </p:txBody>
        </p:sp>
      </p:grpSp>
      <p:pic>
        <p:nvPicPr>
          <p:cNvPr id="56" name="Graphic 55" descr="Cricket">
            <a:extLst>
              <a:ext uri="{FF2B5EF4-FFF2-40B4-BE49-F238E27FC236}">
                <a16:creationId xmlns:a16="http://schemas.microsoft.com/office/drawing/2014/main" id="{B8B1FF75-4E94-4E2F-BC44-5E6318030B5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24932" y="5519296"/>
            <a:ext cx="857369" cy="857317"/>
          </a:xfrm>
          <a:prstGeom prst="rect">
            <a:avLst/>
          </a:prstGeom>
        </p:spPr>
      </p:pic>
      <p:grpSp>
        <p:nvGrpSpPr>
          <p:cNvPr id="175" name="Group 174">
            <a:extLst>
              <a:ext uri="{FF2B5EF4-FFF2-40B4-BE49-F238E27FC236}">
                <a16:creationId xmlns:a16="http://schemas.microsoft.com/office/drawing/2014/main" id="{718D847B-8EC1-4279-A062-07101B37A3C2}"/>
              </a:ext>
            </a:extLst>
          </p:cNvPr>
          <p:cNvGrpSpPr/>
          <p:nvPr/>
        </p:nvGrpSpPr>
        <p:grpSpPr>
          <a:xfrm>
            <a:off x="7843889" y="5735154"/>
            <a:ext cx="2524690" cy="872731"/>
            <a:chOff x="274283" y="4880489"/>
            <a:chExt cx="2202816" cy="872731"/>
          </a:xfrm>
        </p:grpSpPr>
        <p:sp>
          <p:nvSpPr>
            <p:cNvPr id="176" name="TextBox 175">
              <a:extLst>
                <a:ext uri="{FF2B5EF4-FFF2-40B4-BE49-F238E27FC236}">
                  <a16:creationId xmlns:a16="http://schemas.microsoft.com/office/drawing/2014/main" id="{9D986DF3-A542-43A7-A66D-3A49B8FD976E}"/>
                </a:ext>
              </a:extLst>
            </p:cNvPr>
            <p:cNvSpPr txBox="1"/>
            <p:nvPr/>
          </p:nvSpPr>
          <p:spPr>
            <a:xfrm>
              <a:off x="274283" y="4880489"/>
              <a:ext cx="2202816" cy="276999"/>
            </a:xfrm>
            <a:prstGeom prst="rect">
              <a:avLst/>
            </a:prstGeom>
            <a:noFill/>
          </p:spPr>
          <p:txBody>
            <a:bodyPr wrap="square" lIns="0" tIns="45720" rIns="0" bIns="45720" rtlCol="0" anchor="b">
              <a:spAutoFit/>
            </a:bodyPr>
            <a:lstStyle/>
            <a:p>
              <a:pPr algn="r"/>
              <a:endParaRPr lang="en-US" sz="1200" b="1" noProof="1"/>
            </a:p>
          </p:txBody>
        </p:sp>
        <p:sp>
          <p:nvSpPr>
            <p:cNvPr id="177" name="TextBox 176">
              <a:extLst>
                <a:ext uri="{FF2B5EF4-FFF2-40B4-BE49-F238E27FC236}">
                  <a16:creationId xmlns:a16="http://schemas.microsoft.com/office/drawing/2014/main" id="{AA47D6DB-4724-4647-9B4F-A153A5412525}"/>
                </a:ext>
              </a:extLst>
            </p:cNvPr>
            <p:cNvSpPr txBox="1"/>
            <p:nvPr/>
          </p:nvSpPr>
          <p:spPr>
            <a:xfrm>
              <a:off x="286471" y="5106889"/>
              <a:ext cx="2166047" cy="646331"/>
            </a:xfrm>
            <a:prstGeom prst="rect">
              <a:avLst/>
            </a:prstGeom>
            <a:noFill/>
          </p:spPr>
          <p:txBody>
            <a:bodyPr wrap="square" lIns="0" tIns="45720" rIns="0" bIns="45720" rtlCol="0" anchor="t">
              <a:spAutoFit/>
            </a:bodyPr>
            <a:lstStyle/>
            <a:p>
              <a:r>
                <a:rPr lang="en-US" sz="900" b="1" noProof="1"/>
                <a:t>Children will develop a love of PE, physical activity &amp; sport. At Ridgeway Secondary School they will engage in opportunities, clubs, teams and become active, healthy learners</a:t>
              </a:r>
            </a:p>
          </p:txBody>
        </p:sp>
      </p:grpSp>
      <p:pic>
        <p:nvPicPr>
          <p:cNvPr id="1028" name="Graphic 1027" descr="Heart with pulse">
            <a:extLst>
              <a:ext uri="{FF2B5EF4-FFF2-40B4-BE49-F238E27FC236}">
                <a16:creationId xmlns:a16="http://schemas.microsoft.com/office/drawing/2014/main" id="{7D229762-204B-4AE3-BBCB-BF990919865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43353" y="6419616"/>
            <a:ext cx="376536" cy="376536"/>
          </a:xfrm>
          <a:prstGeom prst="rect">
            <a:avLst/>
          </a:prstGeom>
        </p:spPr>
      </p:pic>
      <p:pic>
        <p:nvPicPr>
          <p:cNvPr id="1032" name="Graphic 1031" descr="Flag">
            <a:extLst>
              <a:ext uri="{FF2B5EF4-FFF2-40B4-BE49-F238E27FC236}">
                <a16:creationId xmlns:a16="http://schemas.microsoft.com/office/drawing/2014/main" id="{4304BCDB-C95A-4676-BB9A-7452BA76A3D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917325" y="4566352"/>
            <a:ext cx="661312" cy="661312"/>
          </a:xfrm>
          <a:prstGeom prst="rect">
            <a:avLst/>
          </a:prstGeom>
        </p:spPr>
      </p:pic>
      <p:pic>
        <p:nvPicPr>
          <p:cNvPr id="4" name="Picture 3" descr="A silhouette of a person kicking a ball&#10;&#10;Description automatically generated">
            <a:extLst>
              <a:ext uri="{FF2B5EF4-FFF2-40B4-BE49-F238E27FC236}">
                <a16:creationId xmlns:a16="http://schemas.microsoft.com/office/drawing/2014/main" id="{4D985621-4FC1-F908-F68A-B78A0C2BE616}"/>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10000" b="90000" l="10000" r="90000">
                        <a14:foregroundMark x1="56146" y1="78750" x2="56146" y2="78750"/>
                      </a14:backgroundRemoval>
                    </a14:imgEffect>
                  </a14:imgLayer>
                </a14:imgProps>
              </a:ext>
            </a:extLst>
          </a:blip>
          <a:stretch>
            <a:fillRect/>
          </a:stretch>
        </p:blipFill>
        <p:spPr>
          <a:xfrm>
            <a:off x="6926175" y="2347106"/>
            <a:ext cx="988828" cy="806304"/>
          </a:xfrm>
          <a:prstGeom prst="rect">
            <a:avLst/>
          </a:prstGeom>
        </p:spPr>
      </p:pic>
      <p:grpSp>
        <p:nvGrpSpPr>
          <p:cNvPr id="10" name="Group 9">
            <a:extLst>
              <a:ext uri="{FF2B5EF4-FFF2-40B4-BE49-F238E27FC236}">
                <a16:creationId xmlns:a16="http://schemas.microsoft.com/office/drawing/2014/main" id="{860A6541-AFF9-FB50-9325-65A82AB6A82E}"/>
              </a:ext>
            </a:extLst>
          </p:cNvPr>
          <p:cNvGrpSpPr/>
          <p:nvPr/>
        </p:nvGrpSpPr>
        <p:grpSpPr>
          <a:xfrm>
            <a:off x="6228613" y="2290575"/>
            <a:ext cx="1564263" cy="711099"/>
            <a:chOff x="-119058" y="4792189"/>
            <a:chExt cx="2637753" cy="711099"/>
          </a:xfrm>
        </p:grpSpPr>
        <p:sp>
          <p:nvSpPr>
            <p:cNvPr id="23" name="TextBox 22">
              <a:extLst>
                <a:ext uri="{FF2B5EF4-FFF2-40B4-BE49-F238E27FC236}">
                  <a16:creationId xmlns:a16="http://schemas.microsoft.com/office/drawing/2014/main" id="{A9D713CD-0D84-E92C-8D92-7D798BF45119}"/>
                </a:ext>
              </a:extLst>
            </p:cNvPr>
            <p:cNvSpPr txBox="1"/>
            <p:nvPr/>
          </p:nvSpPr>
          <p:spPr>
            <a:xfrm>
              <a:off x="315879" y="4792189"/>
              <a:ext cx="2202816" cy="276999"/>
            </a:xfrm>
            <a:prstGeom prst="rect">
              <a:avLst/>
            </a:prstGeom>
            <a:noFill/>
          </p:spPr>
          <p:txBody>
            <a:bodyPr wrap="square" lIns="0" tIns="45720" rIns="0" bIns="45720" rtlCol="0" anchor="b">
              <a:spAutoFit/>
            </a:bodyPr>
            <a:lstStyle/>
            <a:p>
              <a:r>
                <a:rPr lang="en-US" sz="1200" b="1" noProof="1"/>
                <a:t>4. Football </a:t>
              </a:r>
            </a:p>
          </p:txBody>
        </p:sp>
        <p:sp>
          <p:nvSpPr>
            <p:cNvPr id="41" name="TextBox 40">
              <a:extLst>
                <a:ext uri="{FF2B5EF4-FFF2-40B4-BE49-F238E27FC236}">
                  <a16:creationId xmlns:a16="http://schemas.microsoft.com/office/drawing/2014/main" id="{4B2C1384-F2FC-8B47-BBD6-8D277F6DF44C}"/>
                </a:ext>
              </a:extLst>
            </p:cNvPr>
            <p:cNvSpPr txBox="1"/>
            <p:nvPr/>
          </p:nvSpPr>
          <p:spPr>
            <a:xfrm>
              <a:off x="-119058" y="4995457"/>
              <a:ext cx="2196970" cy="507831"/>
            </a:xfrm>
            <a:prstGeom prst="rect">
              <a:avLst/>
            </a:prstGeom>
            <a:noFill/>
          </p:spPr>
          <p:txBody>
            <a:bodyPr wrap="square" lIns="0" rIns="0" rtlCol="0" anchor="t">
              <a:spAutoFit/>
            </a:bodyPr>
            <a:lstStyle/>
            <a:p>
              <a:pPr algn="just"/>
              <a:r>
                <a:rPr lang="en-US" sz="900" b="1" noProof="1"/>
                <a:t>Passing</a:t>
              </a:r>
            </a:p>
            <a:p>
              <a:pPr algn="just"/>
              <a:r>
                <a:rPr lang="en-US" sz="900" b="1" noProof="1"/>
                <a:t>Receiving</a:t>
              </a:r>
            </a:p>
            <a:p>
              <a:pPr algn="just"/>
              <a:r>
                <a:rPr lang="en-US" sz="900" b="1" noProof="1"/>
                <a:t>Dribbling</a:t>
              </a:r>
            </a:p>
          </p:txBody>
        </p:sp>
      </p:grpSp>
      <p:grpSp>
        <p:nvGrpSpPr>
          <p:cNvPr id="47" name="Group 46">
            <a:extLst>
              <a:ext uri="{FF2B5EF4-FFF2-40B4-BE49-F238E27FC236}">
                <a16:creationId xmlns:a16="http://schemas.microsoft.com/office/drawing/2014/main" id="{6AAF952E-754B-FD56-D0A3-822F3585C1BB}"/>
              </a:ext>
            </a:extLst>
          </p:cNvPr>
          <p:cNvGrpSpPr/>
          <p:nvPr/>
        </p:nvGrpSpPr>
        <p:grpSpPr>
          <a:xfrm>
            <a:off x="6108525" y="742212"/>
            <a:ext cx="1845947" cy="711756"/>
            <a:chOff x="-643683" y="3399004"/>
            <a:chExt cx="3112745" cy="711756"/>
          </a:xfrm>
        </p:grpSpPr>
        <p:sp>
          <p:nvSpPr>
            <p:cNvPr id="51" name="TextBox 50">
              <a:extLst>
                <a:ext uri="{FF2B5EF4-FFF2-40B4-BE49-F238E27FC236}">
                  <a16:creationId xmlns:a16="http://schemas.microsoft.com/office/drawing/2014/main" id="{3AFEBF07-5B46-1622-5F72-09162C2FAFAC}"/>
                </a:ext>
              </a:extLst>
            </p:cNvPr>
            <p:cNvSpPr txBox="1"/>
            <p:nvPr/>
          </p:nvSpPr>
          <p:spPr>
            <a:xfrm>
              <a:off x="-643683" y="3399004"/>
              <a:ext cx="2202816" cy="276999"/>
            </a:xfrm>
            <a:prstGeom prst="rect">
              <a:avLst/>
            </a:prstGeom>
            <a:noFill/>
          </p:spPr>
          <p:txBody>
            <a:bodyPr wrap="square" lIns="0" tIns="45720" rIns="0" bIns="45720" rtlCol="0" anchor="b">
              <a:spAutoFit/>
            </a:bodyPr>
            <a:lstStyle/>
            <a:p>
              <a:r>
                <a:rPr lang="en-US" sz="1200" b="1" noProof="1"/>
                <a:t>3. OAA</a:t>
              </a:r>
            </a:p>
          </p:txBody>
        </p:sp>
        <p:sp>
          <p:nvSpPr>
            <p:cNvPr id="53" name="TextBox 52">
              <a:extLst>
                <a:ext uri="{FF2B5EF4-FFF2-40B4-BE49-F238E27FC236}">
                  <a16:creationId xmlns:a16="http://schemas.microsoft.com/office/drawing/2014/main" id="{2F72294F-674F-2238-5D3F-34F44AF63F56}"/>
                </a:ext>
              </a:extLst>
            </p:cNvPr>
            <p:cNvSpPr txBox="1"/>
            <p:nvPr/>
          </p:nvSpPr>
          <p:spPr>
            <a:xfrm>
              <a:off x="272092" y="3602929"/>
              <a:ext cx="2196970" cy="507831"/>
            </a:xfrm>
            <a:prstGeom prst="rect">
              <a:avLst/>
            </a:prstGeom>
            <a:noFill/>
          </p:spPr>
          <p:txBody>
            <a:bodyPr wrap="square" lIns="0" rIns="0" rtlCol="0" anchor="t">
              <a:spAutoFit/>
            </a:bodyPr>
            <a:lstStyle/>
            <a:p>
              <a:pPr algn="just"/>
              <a:r>
                <a:rPr lang="en-US" sz="900" b="1" noProof="1"/>
                <a:t>Symbols</a:t>
              </a:r>
            </a:p>
            <a:p>
              <a:pPr algn="just"/>
              <a:r>
                <a:rPr lang="en-US" sz="900" b="1" noProof="1"/>
                <a:t>Map Orientation</a:t>
              </a:r>
            </a:p>
            <a:p>
              <a:pPr algn="just"/>
              <a:r>
                <a:rPr lang="en-US" sz="900" b="1" noProof="1"/>
                <a:t>Thumb the Map</a:t>
              </a:r>
            </a:p>
          </p:txBody>
        </p:sp>
      </p:grpSp>
      <p:grpSp>
        <p:nvGrpSpPr>
          <p:cNvPr id="55" name="Group 54">
            <a:extLst>
              <a:ext uri="{FF2B5EF4-FFF2-40B4-BE49-F238E27FC236}">
                <a16:creationId xmlns:a16="http://schemas.microsoft.com/office/drawing/2014/main" id="{70CCB4FA-3F83-3707-625E-1B85D83806D7}"/>
              </a:ext>
            </a:extLst>
          </p:cNvPr>
          <p:cNvGrpSpPr/>
          <p:nvPr/>
        </p:nvGrpSpPr>
        <p:grpSpPr>
          <a:xfrm>
            <a:off x="7698885" y="3853718"/>
            <a:ext cx="1306333" cy="760812"/>
            <a:chOff x="249702" y="4880489"/>
            <a:chExt cx="2202816" cy="760812"/>
          </a:xfrm>
        </p:grpSpPr>
        <p:sp>
          <p:nvSpPr>
            <p:cNvPr id="57" name="TextBox 56">
              <a:extLst>
                <a:ext uri="{FF2B5EF4-FFF2-40B4-BE49-F238E27FC236}">
                  <a16:creationId xmlns:a16="http://schemas.microsoft.com/office/drawing/2014/main" id="{6C6C2CA2-9F15-29B5-026E-AA5E982C51B5}"/>
                </a:ext>
              </a:extLst>
            </p:cNvPr>
            <p:cNvSpPr txBox="1"/>
            <p:nvPr/>
          </p:nvSpPr>
          <p:spPr>
            <a:xfrm>
              <a:off x="249702" y="4880489"/>
              <a:ext cx="2202816" cy="276999"/>
            </a:xfrm>
            <a:prstGeom prst="rect">
              <a:avLst/>
            </a:prstGeom>
            <a:noFill/>
          </p:spPr>
          <p:txBody>
            <a:bodyPr wrap="square" lIns="0" tIns="45720" rIns="0" bIns="45720" rtlCol="0" anchor="b">
              <a:spAutoFit/>
            </a:bodyPr>
            <a:lstStyle/>
            <a:p>
              <a:r>
                <a:rPr lang="en-US" sz="1200" b="1" noProof="1"/>
                <a:t>7. Enrichment</a:t>
              </a:r>
            </a:p>
          </p:txBody>
        </p:sp>
        <p:sp>
          <p:nvSpPr>
            <p:cNvPr id="58" name="TextBox 57">
              <a:extLst>
                <a:ext uri="{FF2B5EF4-FFF2-40B4-BE49-F238E27FC236}">
                  <a16:creationId xmlns:a16="http://schemas.microsoft.com/office/drawing/2014/main" id="{E99E3D1A-91D9-FBDF-DFD1-22515E676F01}"/>
                </a:ext>
              </a:extLst>
            </p:cNvPr>
            <p:cNvSpPr txBox="1"/>
            <p:nvPr/>
          </p:nvSpPr>
          <p:spPr>
            <a:xfrm>
              <a:off x="255548" y="5133470"/>
              <a:ext cx="2196970" cy="507831"/>
            </a:xfrm>
            <a:prstGeom prst="rect">
              <a:avLst/>
            </a:prstGeom>
            <a:noFill/>
          </p:spPr>
          <p:txBody>
            <a:bodyPr wrap="square" lIns="0" tIns="45720" rIns="0" bIns="45720" rtlCol="0" anchor="t">
              <a:spAutoFit/>
            </a:bodyPr>
            <a:lstStyle/>
            <a:p>
              <a:pPr algn="just"/>
              <a:r>
                <a:rPr lang="en-US" sz="900" b="1" noProof="1"/>
                <a:t>Developing key skills and knowledge in a variety of alternative activities</a:t>
              </a:r>
              <a:endParaRPr lang="en-US" sz="1800" dirty="0"/>
            </a:p>
          </p:txBody>
        </p:sp>
      </p:grpSp>
      <p:grpSp>
        <p:nvGrpSpPr>
          <p:cNvPr id="59" name="Group 58">
            <a:extLst>
              <a:ext uri="{FF2B5EF4-FFF2-40B4-BE49-F238E27FC236}">
                <a16:creationId xmlns:a16="http://schemas.microsoft.com/office/drawing/2014/main" id="{E74BAF67-7186-1424-8CC2-4DCE4CE347FA}"/>
              </a:ext>
            </a:extLst>
          </p:cNvPr>
          <p:cNvGrpSpPr/>
          <p:nvPr/>
        </p:nvGrpSpPr>
        <p:grpSpPr>
          <a:xfrm>
            <a:off x="8906726" y="2559504"/>
            <a:ext cx="1310903" cy="697800"/>
            <a:chOff x="241996" y="4943501"/>
            <a:chExt cx="2210522" cy="697800"/>
          </a:xfrm>
        </p:grpSpPr>
        <p:sp>
          <p:nvSpPr>
            <p:cNvPr id="60" name="TextBox 59">
              <a:extLst>
                <a:ext uri="{FF2B5EF4-FFF2-40B4-BE49-F238E27FC236}">
                  <a16:creationId xmlns:a16="http://schemas.microsoft.com/office/drawing/2014/main" id="{A7CE5426-7551-F63F-633D-CD6CAA26C300}"/>
                </a:ext>
              </a:extLst>
            </p:cNvPr>
            <p:cNvSpPr txBox="1"/>
            <p:nvPr/>
          </p:nvSpPr>
          <p:spPr>
            <a:xfrm>
              <a:off x="241996" y="4943501"/>
              <a:ext cx="2202816" cy="276999"/>
            </a:xfrm>
            <a:prstGeom prst="rect">
              <a:avLst/>
            </a:prstGeom>
            <a:noFill/>
          </p:spPr>
          <p:txBody>
            <a:bodyPr wrap="square" lIns="0" tIns="45720" rIns="0" bIns="45720" rtlCol="0" anchor="b">
              <a:spAutoFit/>
            </a:bodyPr>
            <a:lstStyle/>
            <a:p>
              <a:r>
                <a:rPr lang="en-US" sz="1200" b="1" noProof="1"/>
                <a:t>6. HBPE</a:t>
              </a:r>
            </a:p>
          </p:txBody>
        </p:sp>
        <p:sp>
          <p:nvSpPr>
            <p:cNvPr id="61" name="TextBox 60">
              <a:extLst>
                <a:ext uri="{FF2B5EF4-FFF2-40B4-BE49-F238E27FC236}">
                  <a16:creationId xmlns:a16="http://schemas.microsoft.com/office/drawing/2014/main" id="{CD6D3D81-698C-9F78-F290-4E49FEA4785B}"/>
                </a:ext>
              </a:extLst>
            </p:cNvPr>
            <p:cNvSpPr txBox="1"/>
            <p:nvPr/>
          </p:nvSpPr>
          <p:spPr>
            <a:xfrm>
              <a:off x="255548" y="5133470"/>
              <a:ext cx="2196970" cy="507831"/>
            </a:xfrm>
            <a:prstGeom prst="rect">
              <a:avLst/>
            </a:prstGeom>
            <a:noFill/>
          </p:spPr>
          <p:txBody>
            <a:bodyPr wrap="square" lIns="0" rIns="0" rtlCol="0" anchor="t">
              <a:spAutoFit/>
            </a:bodyPr>
            <a:lstStyle/>
            <a:p>
              <a:pPr algn="just"/>
              <a:r>
                <a:rPr lang="en-US" sz="900" b="1" noProof="1"/>
                <a:t>Habitual</a:t>
              </a:r>
            </a:p>
            <a:p>
              <a:pPr algn="just"/>
              <a:r>
                <a:rPr lang="en-US" sz="900" b="1" noProof="1"/>
                <a:t>Motivated</a:t>
              </a:r>
            </a:p>
            <a:p>
              <a:pPr algn="just"/>
              <a:r>
                <a:rPr lang="en-US" sz="900" b="1" noProof="1"/>
                <a:t>Informed</a:t>
              </a:r>
            </a:p>
          </p:txBody>
        </p:sp>
      </p:grpSp>
      <p:grpSp>
        <p:nvGrpSpPr>
          <p:cNvPr id="62" name="Group 61">
            <a:extLst>
              <a:ext uri="{FF2B5EF4-FFF2-40B4-BE49-F238E27FC236}">
                <a16:creationId xmlns:a16="http://schemas.microsoft.com/office/drawing/2014/main" id="{6D7CE2EB-F849-754A-F63A-7754293F601E}"/>
              </a:ext>
            </a:extLst>
          </p:cNvPr>
          <p:cNvGrpSpPr/>
          <p:nvPr/>
        </p:nvGrpSpPr>
        <p:grpSpPr>
          <a:xfrm>
            <a:off x="6599587" y="5459110"/>
            <a:ext cx="1306333" cy="945478"/>
            <a:chOff x="249702" y="4695823"/>
            <a:chExt cx="2202816" cy="945478"/>
          </a:xfrm>
        </p:grpSpPr>
        <p:sp>
          <p:nvSpPr>
            <p:cNvPr id="63" name="TextBox 62">
              <a:extLst>
                <a:ext uri="{FF2B5EF4-FFF2-40B4-BE49-F238E27FC236}">
                  <a16:creationId xmlns:a16="http://schemas.microsoft.com/office/drawing/2014/main" id="{1EDA8B26-BF90-59E1-22A7-B0BCE4F4304D}"/>
                </a:ext>
              </a:extLst>
            </p:cNvPr>
            <p:cNvSpPr txBox="1"/>
            <p:nvPr/>
          </p:nvSpPr>
          <p:spPr>
            <a:xfrm>
              <a:off x="249702" y="4695823"/>
              <a:ext cx="2202816" cy="461665"/>
            </a:xfrm>
            <a:prstGeom prst="rect">
              <a:avLst/>
            </a:prstGeom>
            <a:noFill/>
          </p:spPr>
          <p:txBody>
            <a:bodyPr wrap="square" lIns="0" tIns="45720" rIns="0" bIns="45720" rtlCol="0" anchor="b">
              <a:spAutoFit/>
            </a:bodyPr>
            <a:lstStyle/>
            <a:p>
              <a:r>
                <a:rPr lang="en-US" sz="1200" b="1" noProof="1"/>
                <a:t>1</a:t>
              </a:r>
              <a:endParaRPr lang="en-US" sz="1800" dirty="0"/>
            </a:p>
            <a:p>
              <a:r>
                <a:rPr lang="en-US" sz="1200" b="1" noProof="1"/>
                <a:t>12. Athletics</a:t>
              </a:r>
              <a:endParaRPr lang="en-US" sz="1800" dirty="0"/>
            </a:p>
          </p:txBody>
        </p:sp>
        <p:sp>
          <p:nvSpPr>
            <p:cNvPr id="64" name="TextBox 63">
              <a:extLst>
                <a:ext uri="{FF2B5EF4-FFF2-40B4-BE49-F238E27FC236}">
                  <a16:creationId xmlns:a16="http://schemas.microsoft.com/office/drawing/2014/main" id="{4B28FDDF-AB84-5D66-3EE4-19F98DE5B950}"/>
                </a:ext>
              </a:extLst>
            </p:cNvPr>
            <p:cNvSpPr txBox="1"/>
            <p:nvPr/>
          </p:nvSpPr>
          <p:spPr>
            <a:xfrm>
              <a:off x="255548" y="5133470"/>
              <a:ext cx="2196970" cy="507831"/>
            </a:xfrm>
            <a:prstGeom prst="rect">
              <a:avLst/>
            </a:prstGeom>
            <a:noFill/>
          </p:spPr>
          <p:txBody>
            <a:bodyPr wrap="square" lIns="0" rIns="0" rtlCol="0" anchor="t">
              <a:spAutoFit/>
            </a:bodyPr>
            <a:lstStyle/>
            <a:p>
              <a:pPr algn="just"/>
              <a:r>
                <a:rPr lang="en-US" sz="900" b="1" noProof="1"/>
                <a:t>Throws</a:t>
              </a:r>
            </a:p>
            <a:p>
              <a:pPr algn="just"/>
              <a:r>
                <a:rPr lang="en-US" sz="900" b="1" noProof="1"/>
                <a:t>Jumos</a:t>
              </a:r>
            </a:p>
            <a:p>
              <a:pPr algn="just"/>
              <a:r>
                <a:rPr lang="en-US" sz="900" b="1" noProof="1"/>
                <a:t>Pacing/Sprint</a:t>
              </a:r>
            </a:p>
          </p:txBody>
        </p:sp>
      </p:grpSp>
      <p:grpSp>
        <p:nvGrpSpPr>
          <p:cNvPr id="65" name="Group 64">
            <a:extLst>
              <a:ext uri="{FF2B5EF4-FFF2-40B4-BE49-F238E27FC236}">
                <a16:creationId xmlns:a16="http://schemas.microsoft.com/office/drawing/2014/main" id="{62F63AB1-19D3-E5CF-1795-721AE5690937}"/>
              </a:ext>
            </a:extLst>
          </p:cNvPr>
          <p:cNvGrpSpPr/>
          <p:nvPr/>
        </p:nvGrpSpPr>
        <p:grpSpPr>
          <a:xfrm>
            <a:off x="5229211" y="5599998"/>
            <a:ext cx="1394634" cy="889501"/>
            <a:chOff x="2450075" y="5204257"/>
            <a:chExt cx="2351714" cy="889501"/>
          </a:xfrm>
        </p:grpSpPr>
        <p:sp>
          <p:nvSpPr>
            <p:cNvPr id="66" name="TextBox 65">
              <a:extLst>
                <a:ext uri="{FF2B5EF4-FFF2-40B4-BE49-F238E27FC236}">
                  <a16:creationId xmlns:a16="http://schemas.microsoft.com/office/drawing/2014/main" id="{99BD1173-2355-D55F-9E33-C84F3B69349D}"/>
                </a:ext>
              </a:extLst>
            </p:cNvPr>
            <p:cNvSpPr txBox="1"/>
            <p:nvPr/>
          </p:nvSpPr>
          <p:spPr>
            <a:xfrm>
              <a:off x="2450075" y="5204257"/>
              <a:ext cx="2202816" cy="276999"/>
            </a:xfrm>
            <a:prstGeom prst="rect">
              <a:avLst/>
            </a:prstGeom>
            <a:noFill/>
          </p:spPr>
          <p:txBody>
            <a:bodyPr wrap="square" lIns="0" tIns="45720" rIns="0" bIns="45720" rtlCol="0" anchor="b">
              <a:spAutoFit/>
            </a:bodyPr>
            <a:lstStyle/>
            <a:p>
              <a:r>
                <a:rPr lang="en-US" sz="1200" b="1" noProof="1"/>
                <a:t>11. Cricket</a:t>
              </a:r>
            </a:p>
          </p:txBody>
        </p:sp>
        <p:sp>
          <p:nvSpPr>
            <p:cNvPr id="67" name="TextBox 66">
              <a:extLst>
                <a:ext uri="{FF2B5EF4-FFF2-40B4-BE49-F238E27FC236}">
                  <a16:creationId xmlns:a16="http://schemas.microsoft.com/office/drawing/2014/main" id="{0B3656B7-4B64-3DFB-1E35-45BE2047625C}"/>
                </a:ext>
              </a:extLst>
            </p:cNvPr>
            <p:cNvSpPr txBox="1"/>
            <p:nvPr/>
          </p:nvSpPr>
          <p:spPr>
            <a:xfrm>
              <a:off x="2604819" y="5447427"/>
              <a:ext cx="2196970" cy="646331"/>
            </a:xfrm>
            <a:prstGeom prst="rect">
              <a:avLst/>
            </a:prstGeom>
            <a:noFill/>
          </p:spPr>
          <p:txBody>
            <a:bodyPr wrap="square" lIns="0" rIns="0" rtlCol="0" anchor="t">
              <a:spAutoFit/>
            </a:bodyPr>
            <a:lstStyle/>
            <a:p>
              <a:pPr algn="just"/>
              <a:r>
                <a:rPr lang="en-US" sz="900" b="1" noProof="1"/>
                <a:t>Catching</a:t>
              </a:r>
            </a:p>
            <a:p>
              <a:pPr algn="just"/>
              <a:r>
                <a:rPr lang="en-US" sz="900" b="1" noProof="1"/>
                <a:t>Throwing</a:t>
              </a:r>
            </a:p>
            <a:p>
              <a:pPr algn="just"/>
              <a:r>
                <a:rPr lang="en-US" sz="900" b="1" noProof="1"/>
                <a:t>Batting</a:t>
              </a:r>
            </a:p>
            <a:p>
              <a:pPr algn="just"/>
              <a:r>
                <a:rPr lang="en-US" sz="900" b="1" noProof="1"/>
                <a:t>Bowling</a:t>
              </a:r>
            </a:p>
          </p:txBody>
        </p:sp>
      </p:grpSp>
      <p:grpSp>
        <p:nvGrpSpPr>
          <p:cNvPr id="68" name="Group 67">
            <a:extLst>
              <a:ext uri="{FF2B5EF4-FFF2-40B4-BE49-F238E27FC236}">
                <a16:creationId xmlns:a16="http://schemas.microsoft.com/office/drawing/2014/main" id="{138495CF-42CE-9067-7AC6-B5782565D783}"/>
              </a:ext>
            </a:extLst>
          </p:cNvPr>
          <p:cNvGrpSpPr/>
          <p:nvPr/>
        </p:nvGrpSpPr>
        <p:grpSpPr>
          <a:xfrm>
            <a:off x="3626791" y="5345837"/>
            <a:ext cx="1306333" cy="899312"/>
            <a:chOff x="249702" y="4880489"/>
            <a:chExt cx="2202816" cy="899312"/>
          </a:xfrm>
        </p:grpSpPr>
        <p:sp>
          <p:nvSpPr>
            <p:cNvPr id="69" name="TextBox 68">
              <a:extLst>
                <a:ext uri="{FF2B5EF4-FFF2-40B4-BE49-F238E27FC236}">
                  <a16:creationId xmlns:a16="http://schemas.microsoft.com/office/drawing/2014/main" id="{04A0FEA0-A07E-3268-36C7-52B14C69062E}"/>
                </a:ext>
              </a:extLst>
            </p:cNvPr>
            <p:cNvSpPr txBox="1"/>
            <p:nvPr/>
          </p:nvSpPr>
          <p:spPr>
            <a:xfrm>
              <a:off x="249702" y="4880489"/>
              <a:ext cx="2202816" cy="276999"/>
            </a:xfrm>
            <a:prstGeom prst="rect">
              <a:avLst/>
            </a:prstGeom>
            <a:noFill/>
          </p:spPr>
          <p:txBody>
            <a:bodyPr wrap="square" lIns="0" tIns="45720" rIns="0" bIns="45720" rtlCol="0" anchor="b">
              <a:spAutoFit/>
            </a:bodyPr>
            <a:lstStyle/>
            <a:p>
              <a:r>
                <a:rPr lang="en-US" sz="1200" b="1" noProof="1"/>
                <a:t>10. Rounders</a:t>
              </a:r>
            </a:p>
          </p:txBody>
        </p:sp>
        <p:sp>
          <p:nvSpPr>
            <p:cNvPr id="70" name="TextBox 69">
              <a:extLst>
                <a:ext uri="{FF2B5EF4-FFF2-40B4-BE49-F238E27FC236}">
                  <a16:creationId xmlns:a16="http://schemas.microsoft.com/office/drawing/2014/main" id="{2C607EF2-8865-7959-AD10-80D42C00BDE0}"/>
                </a:ext>
              </a:extLst>
            </p:cNvPr>
            <p:cNvSpPr txBox="1"/>
            <p:nvPr/>
          </p:nvSpPr>
          <p:spPr>
            <a:xfrm>
              <a:off x="255548" y="5133470"/>
              <a:ext cx="2196970" cy="646331"/>
            </a:xfrm>
            <a:prstGeom prst="rect">
              <a:avLst/>
            </a:prstGeom>
            <a:noFill/>
          </p:spPr>
          <p:txBody>
            <a:bodyPr wrap="square" lIns="0" rIns="0" rtlCol="0" anchor="t">
              <a:spAutoFit/>
            </a:bodyPr>
            <a:lstStyle/>
            <a:p>
              <a:pPr algn="just"/>
              <a:r>
                <a:rPr lang="en-US" sz="900" b="1" noProof="1"/>
                <a:t>Catching</a:t>
              </a:r>
            </a:p>
            <a:p>
              <a:pPr algn="just"/>
              <a:r>
                <a:rPr lang="en-US" sz="900" b="1" noProof="1"/>
                <a:t>Throwing</a:t>
              </a:r>
            </a:p>
            <a:p>
              <a:pPr algn="just"/>
              <a:r>
                <a:rPr lang="en-US" sz="900" b="1" noProof="1"/>
                <a:t>Batting</a:t>
              </a:r>
            </a:p>
            <a:p>
              <a:pPr algn="just"/>
              <a:r>
                <a:rPr lang="en-US" sz="900" b="1" noProof="1"/>
                <a:t>Bowling</a:t>
              </a:r>
            </a:p>
          </p:txBody>
        </p:sp>
      </p:grpSp>
      <p:cxnSp>
        <p:nvCxnSpPr>
          <p:cNvPr id="75" name="Straight Arrow Connector 74">
            <a:extLst>
              <a:ext uri="{FF2B5EF4-FFF2-40B4-BE49-F238E27FC236}">
                <a16:creationId xmlns:a16="http://schemas.microsoft.com/office/drawing/2014/main" id="{0CC72786-6DE7-CA3D-DE41-1B7E60473A0D}"/>
              </a:ext>
            </a:extLst>
          </p:cNvPr>
          <p:cNvCxnSpPr>
            <a:cxnSpLocks/>
          </p:cNvCxnSpPr>
          <p:nvPr/>
        </p:nvCxnSpPr>
        <p:spPr>
          <a:xfrm>
            <a:off x="8125221" y="5748775"/>
            <a:ext cx="952840" cy="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pic>
        <p:nvPicPr>
          <p:cNvPr id="76" name="Picture 2">
            <a:extLst>
              <a:ext uri="{FF2B5EF4-FFF2-40B4-BE49-F238E27FC236}">
                <a16:creationId xmlns:a16="http://schemas.microsoft.com/office/drawing/2014/main" id="{B5126E28-3B19-3F2F-55E4-3276BFFA5C98}"/>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4386" b="89474" l="9877" r="95062">
                        <a14:foregroundMark x1="45679" y1="57018" x2="45679" y2="57018"/>
                        <a14:foregroundMark x1="59877" y1="63158" x2="59877" y2="63158"/>
                        <a14:foregroundMark x1="79012" y1="38596" x2="79012" y2="38596"/>
                        <a14:foregroundMark x1="77778" y1="48246" x2="77778" y2="48246"/>
                        <a14:foregroundMark x1="76543" y1="10526" x2="76543" y2="10526"/>
                        <a14:foregroundMark x1="92593" y1="11404" x2="92593" y2="11404"/>
                        <a14:foregroundMark x1="87037" y1="5263" x2="87037" y2="5263"/>
                        <a14:foregroundMark x1="90123" y1="15789" x2="90123" y2="15789"/>
                        <a14:foregroundMark x1="95062" y1="21930" x2="95062" y2="21930"/>
                        <a14:foregroundMark x1="33333" y1="34211" x2="33333" y2="34211"/>
                        <a14:foregroundMark x1="38272" y1="38596" x2="38272" y2="38596"/>
                        <a14:foregroundMark x1="38889" y1="25439" x2="38889" y2="25439"/>
                        <a14:foregroundMark x1="31481" y1="59649" x2="31481" y2="59649"/>
                        <a14:foregroundMark x1="51852" y1="35965" x2="51852" y2="35965"/>
                        <a14:foregroundMark x1="9877" y1="12281" x2="9877" y2="12281"/>
                        <a14:foregroundMark x1="88272" y1="4386" x2="88272" y2="4386"/>
                        <a14:foregroundMark x1="86420" y1="11404" x2="86420" y2="11404"/>
                        <a14:foregroundMark x1="88272" y1="14035" x2="88272" y2="14035"/>
                      </a14:backgroundRemoval>
                    </a14:imgEffect>
                  </a14:imgLayer>
                </a14:imgProps>
              </a:ext>
              <a:ext uri="{28A0092B-C50C-407E-A947-70E740481C1C}">
                <a14:useLocalDpi xmlns:a14="http://schemas.microsoft.com/office/drawing/2010/main" val="0"/>
              </a:ext>
            </a:extLst>
          </a:blip>
          <a:srcRect/>
          <a:stretch>
            <a:fillRect/>
          </a:stretch>
        </p:blipFill>
        <p:spPr bwMode="auto">
          <a:xfrm>
            <a:off x="3315501" y="2223851"/>
            <a:ext cx="154305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a:extLst>
              <a:ext uri="{FF2B5EF4-FFF2-40B4-BE49-F238E27FC236}">
                <a16:creationId xmlns:a16="http://schemas.microsoft.com/office/drawing/2014/main" id="{19B4DC87-D133-1FFF-4C00-8B167FEE8059}"/>
              </a:ext>
            </a:extLst>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10000" b="90000" l="10000" r="90000">
                        <a14:foregroundMark x1="40741" y1="88636" x2="40741" y2="88636"/>
                        <a14:foregroundMark x1="40741" y1="84091" x2="40741" y2="84091"/>
                        <a14:foregroundMark x1="17901" y1="45455" x2="17901" y2="45455"/>
                      </a14:backgroundRemoval>
                    </a14:imgEffect>
                  </a14:imgLayer>
                </a14:imgProps>
              </a:ext>
              <a:ext uri="{28A0092B-C50C-407E-A947-70E740481C1C}">
                <a14:useLocalDpi xmlns:a14="http://schemas.microsoft.com/office/drawing/2010/main" val="0"/>
              </a:ext>
            </a:extLst>
          </a:blip>
          <a:srcRect/>
          <a:stretch>
            <a:fillRect/>
          </a:stretch>
        </p:blipFill>
        <p:spPr bwMode="auto">
          <a:xfrm>
            <a:off x="4932872" y="692543"/>
            <a:ext cx="468076" cy="38139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a:extLst>
              <a:ext uri="{FF2B5EF4-FFF2-40B4-BE49-F238E27FC236}">
                <a16:creationId xmlns:a16="http://schemas.microsoft.com/office/drawing/2014/main" id="{A7320735-6F7C-7D2F-5190-8D503EE88E6F}"/>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970076" y="979781"/>
            <a:ext cx="601172" cy="48984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0AE20994-52C1-4D45-9DCD-6C7D5A4BBD8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202092" y="3627155"/>
            <a:ext cx="733425"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1991F203-71B6-0420-27E7-F4EAD2B8E7E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786652" y="2560883"/>
            <a:ext cx="561689" cy="74185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90FCE8BC-04C5-8671-B29B-83F10ADFDB2D}"/>
              </a:ext>
            </a:extLst>
          </p:cNvPr>
          <p:cNvPicPr>
            <a:picLocks noChangeAspect="1" noChangeArrowheads="1"/>
          </p:cNvPicPr>
          <p:nvPr/>
        </p:nvPicPr>
        <p:blipFill>
          <a:blip r:embed="rId24">
            <a:extLst>
              <a:ext uri="{BEBA8EAE-BF5A-486C-A8C5-ECC9F3942E4B}">
                <a14:imgProps xmlns:a14="http://schemas.microsoft.com/office/drawing/2010/main">
                  <a14:imgLayer r:embed="rId25">
                    <a14:imgEffect>
                      <a14:backgroundRemoval t="10000" b="90000" l="10000" r="90000">
                        <a14:foregroundMark x1="57143" y1="39286" x2="57143" y2="39286"/>
                        <a14:foregroundMark x1="58571" y1="39286" x2="58571" y2="39286"/>
                        <a14:foregroundMark x1="58571" y1="65714" x2="58571" y2="65714"/>
                        <a14:foregroundMark x1="65714" y1="63571" x2="65714" y2="63571"/>
                      </a14:backgroundRemoval>
                    </a14:imgEffect>
                  </a14:imgLayer>
                </a14:imgProps>
              </a:ext>
              <a:ext uri="{28A0092B-C50C-407E-A947-70E740481C1C}">
                <a14:useLocalDpi xmlns:a14="http://schemas.microsoft.com/office/drawing/2010/main" val="0"/>
              </a:ext>
            </a:extLst>
          </a:blip>
          <a:srcRect/>
          <a:stretch>
            <a:fillRect/>
          </a:stretch>
        </p:blipFill>
        <p:spPr bwMode="auto">
          <a:xfrm>
            <a:off x="2873642" y="5028035"/>
            <a:ext cx="847730" cy="84773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1D640BB7-E36F-5AA4-C86D-4ACC0392B0CD}"/>
              </a:ext>
            </a:extLst>
          </p:cNvPr>
          <p:cNvPicPr>
            <a:picLocks noChangeAspect="1" noChangeArrowheads="1"/>
          </p:cNvPicPr>
          <p:nvPr/>
        </p:nvPicPr>
        <p:blipFill>
          <a:blip r:embed="rId26">
            <a:extLst>
              <a:ext uri="{BEBA8EAE-BF5A-486C-A8C5-ECC9F3942E4B}">
                <a14:imgProps xmlns:a14="http://schemas.microsoft.com/office/drawing/2010/main">
                  <a14:imgLayer r:embed="rId27">
                    <a14:imgEffect>
                      <a14:backgroundRemoval t="794" b="89683" l="4321" r="90741">
                        <a14:foregroundMark x1="67901" y1="20635" x2="67901" y2="20635"/>
                        <a14:foregroundMark x1="74074" y1="17460" x2="74074" y2="17460"/>
                        <a14:foregroundMark x1="75309" y1="15079" x2="75309" y2="15079"/>
                        <a14:foregroundMark x1="51852" y1="46825" x2="51852" y2="46825"/>
                        <a14:foregroundMark x1="48765" y1="53175" x2="48765" y2="53175"/>
                        <a14:foregroundMark x1="33333" y1="72222" x2="33333" y2="72222"/>
                        <a14:foregroundMark x1="33333" y1="83333" x2="33333" y2="83333"/>
                        <a14:foregroundMark x1="37654" y1="69048" x2="37654" y2="69048"/>
                        <a14:foregroundMark x1="54938" y1="41270" x2="54938" y2="41270"/>
                        <a14:foregroundMark x1="67901" y1="26984" x2="67901" y2="26984"/>
                        <a14:foregroundMark x1="88272" y1="11111" x2="88272" y2="11111"/>
                        <a14:foregroundMark x1="67284" y1="1587" x2="67284" y2="1587"/>
                        <a14:foregroundMark x1="91358" y1="26984" x2="91358" y2="26984"/>
                        <a14:foregroundMark x1="4321" y1="86508" x2="4321" y2="86508"/>
                        <a14:foregroundMark x1="24691" y1="83333" x2="24691" y2="83333"/>
                        <a14:foregroundMark x1="50000" y1="48413" x2="50000" y2="48413"/>
                        <a14:foregroundMark x1="53086" y1="45238" x2="53086" y2="45238"/>
                        <a14:foregroundMark x1="73457" y1="26190" x2="73457" y2="26190"/>
                      </a14:backgroundRemoval>
                    </a14:imgEffect>
                  </a14:imgLayer>
                </a14:imgProps>
              </a:ext>
              <a:ext uri="{28A0092B-C50C-407E-A947-70E740481C1C}">
                <a14:useLocalDpi xmlns:a14="http://schemas.microsoft.com/office/drawing/2010/main" val="0"/>
              </a:ext>
            </a:extLst>
          </a:blip>
          <a:srcRect/>
          <a:stretch>
            <a:fillRect/>
          </a:stretch>
        </p:blipFill>
        <p:spPr bwMode="auto">
          <a:xfrm>
            <a:off x="7269474" y="5642712"/>
            <a:ext cx="792860" cy="857318"/>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a:extLst>
              <a:ext uri="{FF2B5EF4-FFF2-40B4-BE49-F238E27FC236}">
                <a16:creationId xmlns:a16="http://schemas.microsoft.com/office/drawing/2014/main" id="{B4F5BC7D-08FD-2624-6AD2-1EC5E24D78B2}"/>
              </a:ext>
            </a:extLst>
          </p:cNvPr>
          <p:cNvSpPr txBox="1"/>
          <p:nvPr/>
        </p:nvSpPr>
        <p:spPr>
          <a:xfrm>
            <a:off x="10183849" y="4897008"/>
            <a:ext cx="551715" cy="246221"/>
          </a:xfrm>
          <a:prstGeom prst="rect">
            <a:avLst/>
          </a:prstGeom>
          <a:noFill/>
        </p:spPr>
        <p:txBody>
          <a:bodyPr wrap="square" rtlCol="0">
            <a:spAutoFit/>
          </a:bodyPr>
          <a:lstStyle/>
          <a:p>
            <a:r>
              <a:rPr lang="en-GB" sz="1000" b="1" dirty="0"/>
              <a:t>Year 8</a:t>
            </a:r>
          </a:p>
        </p:txBody>
      </p:sp>
      <p:cxnSp>
        <p:nvCxnSpPr>
          <p:cNvPr id="81" name="Straight Arrow Connector 80">
            <a:extLst>
              <a:ext uri="{FF2B5EF4-FFF2-40B4-BE49-F238E27FC236}">
                <a16:creationId xmlns:a16="http://schemas.microsoft.com/office/drawing/2014/main" id="{596D3D75-8E9D-0157-45DF-DAF64D0D75E9}"/>
              </a:ext>
            </a:extLst>
          </p:cNvPr>
          <p:cNvCxnSpPr>
            <a:cxnSpLocks/>
          </p:cNvCxnSpPr>
          <p:nvPr/>
        </p:nvCxnSpPr>
        <p:spPr>
          <a:xfrm>
            <a:off x="10247982" y="5114972"/>
            <a:ext cx="355105" cy="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with text overlay&#10;&#10;Description automatically generated">
            <a:extLst>
              <a:ext uri="{FF2B5EF4-FFF2-40B4-BE49-F238E27FC236}">
                <a16:creationId xmlns:a16="http://schemas.microsoft.com/office/drawing/2014/main" id="{F6E0E63C-FA09-811F-682D-EC7C86810569}"/>
              </a:ext>
            </a:extLst>
          </p:cNvPr>
          <p:cNvPicPr>
            <a:picLocks noChangeAspect="1"/>
          </p:cNvPicPr>
          <p:nvPr/>
        </p:nvPicPr>
        <p:blipFill>
          <a:blip r:embed="rId28"/>
          <a:stretch>
            <a:fillRect/>
          </a:stretch>
        </p:blipFill>
        <p:spPr>
          <a:xfrm>
            <a:off x="1639231" y="5273530"/>
            <a:ext cx="1395761" cy="1440500"/>
          </a:xfrm>
          <a:prstGeom prst="rect">
            <a:avLst/>
          </a:prstGeom>
        </p:spPr>
      </p:pic>
      <p:grpSp>
        <p:nvGrpSpPr>
          <p:cNvPr id="5" name="Group 4">
            <a:extLst>
              <a:ext uri="{FF2B5EF4-FFF2-40B4-BE49-F238E27FC236}">
                <a16:creationId xmlns:a16="http://schemas.microsoft.com/office/drawing/2014/main" id="{0D65F811-10DB-D922-3668-6715BA7FE720}"/>
              </a:ext>
            </a:extLst>
          </p:cNvPr>
          <p:cNvGrpSpPr/>
          <p:nvPr/>
        </p:nvGrpSpPr>
        <p:grpSpPr>
          <a:xfrm>
            <a:off x="5137220" y="3911216"/>
            <a:ext cx="1845947" cy="711756"/>
            <a:chOff x="-643683" y="3399004"/>
            <a:chExt cx="3112745" cy="711756"/>
          </a:xfrm>
        </p:grpSpPr>
        <p:sp>
          <p:nvSpPr>
            <p:cNvPr id="6" name="TextBox 5">
              <a:extLst>
                <a:ext uri="{FF2B5EF4-FFF2-40B4-BE49-F238E27FC236}">
                  <a16:creationId xmlns:a16="http://schemas.microsoft.com/office/drawing/2014/main" id="{FCD6C556-0A3A-39E5-0796-507EE4F3D12D}"/>
                </a:ext>
              </a:extLst>
            </p:cNvPr>
            <p:cNvSpPr txBox="1"/>
            <p:nvPr/>
          </p:nvSpPr>
          <p:spPr>
            <a:xfrm>
              <a:off x="-643683" y="3399004"/>
              <a:ext cx="2202816" cy="276999"/>
            </a:xfrm>
            <a:prstGeom prst="rect">
              <a:avLst/>
            </a:prstGeom>
            <a:noFill/>
          </p:spPr>
          <p:txBody>
            <a:bodyPr wrap="square" lIns="0" tIns="45720" rIns="0" bIns="45720" rtlCol="0" anchor="b">
              <a:spAutoFit/>
            </a:bodyPr>
            <a:lstStyle/>
            <a:p>
              <a:r>
                <a:rPr lang="en-US" sz="1200" b="1" noProof="1"/>
                <a:t>8. OAA</a:t>
              </a:r>
            </a:p>
          </p:txBody>
        </p:sp>
        <p:sp>
          <p:nvSpPr>
            <p:cNvPr id="8" name="TextBox 7">
              <a:extLst>
                <a:ext uri="{FF2B5EF4-FFF2-40B4-BE49-F238E27FC236}">
                  <a16:creationId xmlns:a16="http://schemas.microsoft.com/office/drawing/2014/main" id="{C0EBE293-49C8-D79F-C65D-852AEFCFA5FA}"/>
                </a:ext>
              </a:extLst>
            </p:cNvPr>
            <p:cNvSpPr txBox="1"/>
            <p:nvPr/>
          </p:nvSpPr>
          <p:spPr>
            <a:xfrm>
              <a:off x="272092" y="3602929"/>
              <a:ext cx="2196970" cy="507831"/>
            </a:xfrm>
            <a:prstGeom prst="rect">
              <a:avLst/>
            </a:prstGeom>
            <a:noFill/>
          </p:spPr>
          <p:txBody>
            <a:bodyPr wrap="square" lIns="0" rIns="0" rtlCol="0" anchor="t">
              <a:spAutoFit/>
            </a:bodyPr>
            <a:lstStyle/>
            <a:p>
              <a:pPr algn="just"/>
              <a:r>
                <a:rPr lang="en-US" sz="900" b="1" noProof="1"/>
                <a:t>Symbols</a:t>
              </a:r>
            </a:p>
            <a:p>
              <a:pPr algn="just"/>
              <a:r>
                <a:rPr lang="en-US" sz="900" b="1" noProof="1"/>
                <a:t>Map Orientation</a:t>
              </a:r>
            </a:p>
            <a:p>
              <a:pPr algn="just"/>
              <a:r>
                <a:rPr lang="en-US" sz="900" b="1" noProof="1"/>
                <a:t>Thumb the Map</a:t>
              </a:r>
            </a:p>
          </p:txBody>
        </p:sp>
      </p:grpSp>
      <p:pic>
        <p:nvPicPr>
          <p:cNvPr id="14" name="Graphic 13" descr="Head with gears">
            <a:extLst>
              <a:ext uri="{FF2B5EF4-FFF2-40B4-BE49-F238E27FC236}">
                <a16:creationId xmlns:a16="http://schemas.microsoft.com/office/drawing/2014/main" id="{D9E99646-2F16-71BC-552A-B448F6EB98A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49228" y="4215228"/>
            <a:ext cx="400110" cy="400110"/>
          </a:xfrm>
          <a:prstGeom prst="rect">
            <a:avLst/>
          </a:prstGeom>
        </p:spPr>
      </p:pic>
      <p:pic>
        <p:nvPicPr>
          <p:cNvPr id="15" name="Picture 14" descr="A black background with colorful arrows&#10;&#10;Description automatically generated">
            <a:extLst>
              <a:ext uri="{FF2B5EF4-FFF2-40B4-BE49-F238E27FC236}">
                <a16:creationId xmlns:a16="http://schemas.microsoft.com/office/drawing/2014/main" id="{8F9BF913-43CF-BCC6-6662-C51F2003DB29}"/>
              </a:ext>
            </a:extLst>
          </p:cNvPr>
          <p:cNvPicPr>
            <a:picLocks noChangeAspect="1"/>
          </p:cNvPicPr>
          <p:nvPr/>
        </p:nvPicPr>
        <p:blipFill>
          <a:blip r:embed="rId29"/>
          <a:stretch>
            <a:fillRect/>
          </a:stretch>
        </p:blipFill>
        <p:spPr>
          <a:xfrm>
            <a:off x="8683244" y="2299920"/>
            <a:ext cx="1506913" cy="1797037"/>
          </a:xfrm>
          <a:prstGeom prst="rect">
            <a:avLst/>
          </a:prstGeom>
        </p:spPr>
      </p:pic>
      <p:sp>
        <p:nvSpPr>
          <p:cNvPr id="17" name="TextBox 16">
            <a:extLst>
              <a:ext uri="{FF2B5EF4-FFF2-40B4-BE49-F238E27FC236}">
                <a16:creationId xmlns:a16="http://schemas.microsoft.com/office/drawing/2014/main" id="{DEEA1574-2513-C63B-B92D-379107D09AA8}"/>
              </a:ext>
            </a:extLst>
          </p:cNvPr>
          <p:cNvSpPr txBox="1"/>
          <p:nvPr/>
        </p:nvSpPr>
        <p:spPr>
          <a:xfrm>
            <a:off x="2635158" y="4314264"/>
            <a:ext cx="1302866" cy="646331"/>
          </a:xfrm>
          <a:prstGeom prst="rect">
            <a:avLst/>
          </a:prstGeom>
          <a:noFill/>
        </p:spPr>
        <p:txBody>
          <a:bodyPr wrap="square" lIns="0" rIns="0" rtlCol="0" anchor="t">
            <a:spAutoFit/>
          </a:bodyPr>
          <a:lstStyle/>
          <a:p>
            <a:pPr algn="just"/>
            <a:r>
              <a:rPr lang="en-US" sz="900" b="1" noProof="1"/>
              <a:t>Passing</a:t>
            </a:r>
          </a:p>
          <a:p>
            <a:pPr algn="just"/>
            <a:r>
              <a:rPr lang="en-US" sz="900" b="1" noProof="1"/>
              <a:t>Receiving</a:t>
            </a:r>
          </a:p>
          <a:p>
            <a:pPr algn="just"/>
            <a:r>
              <a:rPr lang="en-US" sz="900" b="1" noProof="1"/>
              <a:t>Dribbling</a:t>
            </a:r>
          </a:p>
          <a:p>
            <a:pPr algn="just"/>
            <a:endParaRPr lang="en-US" sz="900" b="1" noProof="1"/>
          </a:p>
        </p:txBody>
      </p:sp>
      <p:sp>
        <p:nvSpPr>
          <p:cNvPr id="20" name="TextBox 19">
            <a:extLst>
              <a:ext uri="{FF2B5EF4-FFF2-40B4-BE49-F238E27FC236}">
                <a16:creationId xmlns:a16="http://schemas.microsoft.com/office/drawing/2014/main" id="{C9E2E432-DB51-7210-5BEE-9870B3A16418}"/>
              </a:ext>
            </a:extLst>
          </p:cNvPr>
          <p:cNvSpPr txBox="1"/>
          <p:nvPr/>
        </p:nvSpPr>
        <p:spPr>
          <a:xfrm>
            <a:off x="2022994" y="4075620"/>
            <a:ext cx="1306333" cy="276999"/>
          </a:xfrm>
          <a:prstGeom prst="rect">
            <a:avLst/>
          </a:prstGeom>
          <a:noFill/>
        </p:spPr>
        <p:txBody>
          <a:bodyPr wrap="square" lIns="0" tIns="45720" rIns="0" bIns="45720" rtlCol="0" anchor="b">
            <a:spAutoFit/>
          </a:bodyPr>
          <a:lstStyle/>
          <a:p>
            <a:r>
              <a:rPr lang="en-US" sz="1200" b="1" noProof="1"/>
              <a:t>9. Hand/Basketball</a:t>
            </a:r>
          </a:p>
        </p:txBody>
      </p:sp>
    </p:spTree>
    <p:extLst>
      <p:ext uri="{BB962C8B-B14F-4D97-AF65-F5344CB8AC3E}">
        <p14:creationId xmlns:p14="http://schemas.microsoft.com/office/powerpoint/2010/main" val="4188523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a:xfrm>
            <a:off x="1474144" y="229794"/>
            <a:ext cx="8515350" cy="739056"/>
          </a:xfrm>
        </p:spPr>
        <p:txBody>
          <a:bodyPr lIns="91440" tIns="45720" rIns="0" bIns="45720" anchor="t">
            <a:noAutofit/>
          </a:bodyPr>
          <a:lstStyle/>
          <a:p>
            <a:r>
              <a:rPr lang="en-US" sz="2800" dirty="0">
                <a:solidFill>
                  <a:srgbClr val="CC3399"/>
                </a:solidFill>
                <a:latin typeface="Segoe UI Black"/>
                <a:ea typeface="Segoe UI Black"/>
              </a:rPr>
              <a:t>    </a:t>
            </a:r>
            <a:r>
              <a:rPr lang="en-US" sz="2800" dirty="0">
                <a:solidFill>
                  <a:srgbClr val="0070C0"/>
                </a:solidFill>
                <a:latin typeface="Segoe UI Black"/>
                <a:ea typeface="Segoe UI Black"/>
              </a:rPr>
              <a:t>Boys PE </a:t>
            </a:r>
            <a:r>
              <a:rPr lang="en-US" sz="2800" dirty="0">
                <a:latin typeface="Segoe UI Black"/>
                <a:ea typeface="Segoe UI Black"/>
              </a:rPr>
              <a:t>Learning Journey - Year 7</a:t>
            </a:r>
            <a:endParaRPr lang="en-US" sz="2800" dirty="0">
              <a:latin typeface="Segoe UI Black" panose="020B0A02040204020203" pitchFamily="34" charset="0"/>
              <a:ea typeface="Segoe UI Black" panose="020B0A02040204020203" pitchFamily="34" charset="0"/>
            </a:endParaRPr>
          </a:p>
        </p:txBody>
      </p:sp>
      <p:grpSp>
        <p:nvGrpSpPr>
          <p:cNvPr id="19" name="Group 18">
            <a:extLst>
              <a:ext uri="{FF2B5EF4-FFF2-40B4-BE49-F238E27FC236}">
                <a16:creationId xmlns:a16="http://schemas.microsoft.com/office/drawing/2014/main" id="{2C2EA65C-CA1F-40C5-83BE-64F3E9AB33AA}"/>
              </a:ext>
            </a:extLst>
          </p:cNvPr>
          <p:cNvGrpSpPr/>
          <p:nvPr/>
        </p:nvGrpSpPr>
        <p:grpSpPr>
          <a:xfrm>
            <a:off x="2877494" y="1844683"/>
            <a:ext cx="6956510" cy="3382986"/>
            <a:chOff x="2249359" y="2305589"/>
            <a:chExt cx="7728733" cy="2834645"/>
          </a:xfrm>
        </p:grpSpPr>
        <p:grpSp>
          <p:nvGrpSpPr>
            <p:cNvPr id="13" name="Group 12">
              <a:extLst>
                <a:ext uri="{FF2B5EF4-FFF2-40B4-BE49-F238E27FC236}">
                  <a16:creationId xmlns:a16="http://schemas.microsoft.com/office/drawing/2014/main" id="{425DB897-F32F-412D-A261-6EC186631061}"/>
                </a:ext>
              </a:extLst>
            </p:cNvPr>
            <p:cNvGrpSpPr/>
            <p:nvPr/>
          </p:nvGrpSpPr>
          <p:grpSpPr>
            <a:xfrm>
              <a:off x="2249359" y="2305589"/>
              <a:ext cx="7728733" cy="2834645"/>
              <a:chOff x="1475820" y="2305589"/>
              <a:chExt cx="7728733" cy="2834645"/>
            </a:xfrm>
          </p:grpSpPr>
          <p:sp>
            <p:nvSpPr>
              <p:cNvPr id="7" name="Arc 6">
                <a:extLst>
                  <a:ext uri="{FF2B5EF4-FFF2-40B4-BE49-F238E27FC236}">
                    <a16:creationId xmlns:a16="http://schemas.microsoft.com/office/drawing/2014/main" id="{BA91558A-868E-4BAB-A985-3853974396E1}"/>
                  </a:ext>
                </a:extLst>
              </p:cNvPr>
              <p:cNvSpPr/>
              <p:nvPr/>
            </p:nvSpPr>
            <p:spPr>
              <a:xfrm>
                <a:off x="6186325" y="230559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8" name="Arc 37">
                <a:extLst>
                  <a:ext uri="{FF2B5EF4-FFF2-40B4-BE49-F238E27FC236}">
                    <a16:creationId xmlns:a16="http://schemas.microsoft.com/office/drawing/2014/main" id="{4E7EC504-D364-49F4-9BCD-39BD9340E988}"/>
                  </a:ext>
                </a:extLst>
              </p:cNvPr>
              <p:cNvSpPr/>
              <p:nvPr/>
            </p:nvSpPr>
            <p:spPr>
              <a:xfrm rot="10800000">
                <a:off x="3011873" y="372291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9" name="Straight Connector 8">
                <a:extLst>
                  <a:ext uri="{FF2B5EF4-FFF2-40B4-BE49-F238E27FC236}">
                    <a16:creationId xmlns:a16="http://schemas.microsoft.com/office/drawing/2014/main" id="{ECB72E78-9188-4053-B2B2-F2FB7A719315}"/>
                  </a:ext>
                </a:extLst>
              </p:cNvPr>
              <p:cNvCxnSpPr>
                <a:cxnSpLocks/>
              </p:cNvCxnSpPr>
              <p:nvPr/>
            </p:nvCxnSpPr>
            <p:spPr>
              <a:xfrm flipV="1">
                <a:off x="3685084" y="3722912"/>
                <a:ext cx="3245350" cy="4"/>
              </a:xfrm>
              <a:prstGeom prst="line">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4E57699-59F1-4F0D-827E-E23691CF6BD8}"/>
                  </a:ext>
                </a:extLst>
              </p:cNvPr>
              <p:cNvCxnSpPr>
                <a:cxnSpLocks/>
                <a:stCxn id="38" idx="0"/>
              </p:cNvCxnSpPr>
              <p:nvPr/>
            </p:nvCxnSpPr>
            <p:spPr>
              <a:xfrm>
                <a:off x="3718153" y="5140230"/>
                <a:ext cx="5486400" cy="0"/>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0A1428-84CC-41EE-A06C-C0EFD78BCB89}"/>
                  </a:ext>
                </a:extLst>
              </p:cNvPr>
              <p:cNvCxnSpPr/>
              <p:nvPr/>
            </p:nvCxnSpPr>
            <p:spPr>
              <a:xfrm>
                <a:off x="1475820" y="2305589"/>
                <a:ext cx="5486400" cy="4"/>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9F295EA6-9373-4E6A-971B-1D1A52E16064}"/>
                </a:ext>
              </a:extLst>
            </p:cNvPr>
            <p:cNvGrpSpPr/>
            <p:nvPr/>
          </p:nvGrpSpPr>
          <p:grpSpPr>
            <a:xfrm>
              <a:off x="2249359" y="2305589"/>
              <a:ext cx="7646957" cy="2834645"/>
              <a:chOff x="1475820" y="2305589"/>
              <a:chExt cx="7646957" cy="2834645"/>
            </a:xfrm>
          </p:grpSpPr>
          <p:sp>
            <p:nvSpPr>
              <p:cNvPr id="28" name="Arc 27">
                <a:extLst>
                  <a:ext uri="{FF2B5EF4-FFF2-40B4-BE49-F238E27FC236}">
                    <a16:creationId xmlns:a16="http://schemas.microsoft.com/office/drawing/2014/main" id="{F2E49456-4956-4891-9EE2-EE4551A71AFA}"/>
                  </a:ext>
                </a:extLst>
              </p:cNvPr>
              <p:cNvSpPr/>
              <p:nvPr/>
            </p:nvSpPr>
            <p:spPr>
              <a:xfrm>
                <a:off x="6186325" y="230559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9" name="Arc 28">
                <a:extLst>
                  <a:ext uri="{FF2B5EF4-FFF2-40B4-BE49-F238E27FC236}">
                    <a16:creationId xmlns:a16="http://schemas.microsoft.com/office/drawing/2014/main" id="{CCD3104B-4EC0-4732-976B-E61B97F1EEDD}"/>
                  </a:ext>
                </a:extLst>
              </p:cNvPr>
              <p:cNvSpPr/>
              <p:nvPr/>
            </p:nvSpPr>
            <p:spPr>
              <a:xfrm rot="10800000">
                <a:off x="2930098" y="372291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30" name="Straight Connector 29">
                <a:extLst>
                  <a:ext uri="{FF2B5EF4-FFF2-40B4-BE49-F238E27FC236}">
                    <a16:creationId xmlns:a16="http://schemas.microsoft.com/office/drawing/2014/main" id="{C2655F35-FEEA-48D3-8653-958B1F07682E}"/>
                  </a:ext>
                </a:extLst>
              </p:cNvPr>
              <p:cNvCxnSpPr>
                <a:cxnSpLocks/>
                <a:endCxn id="28" idx="2"/>
              </p:cNvCxnSpPr>
              <p:nvPr/>
            </p:nvCxnSpPr>
            <p:spPr>
              <a:xfrm flipV="1">
                <a:off x="3685084" y="3722912"/>
                <a:ext cx="3211733" cy="7"/>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66702A1-B247-4A57-80A9-A8B943239AC6}"/>
                  </a:ext>
                </a:extLst>
              </p:cNvPr>
              <p:cNvCxnSpPr>
                <a:cxnSpLocks/>
                <a:stCxn id="38" idx="0"/>
              </p:cNvCxnSpPr>
              <p:nvPr/>
            </p:nvCxnSpPr>
            <p:spPr>
              <a:xfrm>
                <a:off x="3718153" y="5140230"/>
                <a:ext cx="540462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513FD9F-1DD5-41DA-8405-8E73E998EF78}"/>
                  </a:ext>
                </a:extLst>
              </p:cNvPr>
              <p:cNvCxnSpPr>
                <a:cxnSpLocks/>
              </p:cNvCxnSpPr>
              <p:nvPr/>
            </p:nvCxnSpPr>
            <p:spPr>
              <a:xfrm>
                <a:off x="1475820" y="2305589"/>
                <a:ext cx="530691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sp>
        <p:nvSpPr>
          <p:cNvPr id="89" name="Arc 88">
            <a:extLst>
              <a:ext uri="{FF2B5EF4-FFF2-40B4-BE49-F238E27FC236}">
                <a16:creationId xmlns:a16="http://schemas.microsoft.com/office/drawing/2014/main" id="{9ED5088A-9F28-4B05-8020-8D5FE0968BD2}"/>
              </a:ext>
            </a:extLst>
          </p:cNvPr>
          <p:cNvSpPr/>
          <p:nvPr/>
        </p:nvSpPr>
        <p:spPr>
          <a:xfrm rot="10800000">
            <a:off x="4715406" y="3945669"/>
            <a:ext cx="442438" cy="838179"/>
          </a:xfrm>
          <a:prstGeom prst="arc">
            <a:avLst>
              <a:gd name="adj1" fmla="val 16211550"/>
              <a:gd name="adj2" fmla="val 5391112"/>
            </a:avLst>
          </a:prstGeom>
          <a:ln w="22225">
            <a:solidFill>
              <a:srgbClr val="00B09B"/>
            </a:solidFill>
            <a:prstDash val="sysDash"/>
            <a:head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0" name="Arc 89">
            <a:extLst>
              <a:ext uri="{FF2B5EF4-FFF2-40B4-BE49-F238E27FC236}">
                <a16:creationId xmlns:a16="http://schemas.microsoft.com/office/drawing/2014/main" id="{4E010217-4374-4F88-89CA-F8F336E6FB11}"/>
              </a:ext>
            </a:extLst>
          </p:cNvPr>
          <p:cNvSpPr/>
          <p:nvPr/>
        </p:nvSpPr>
        <p:spPr>
          <a:xfrm>
            <a:off x="7483795" y="2289871"/>
            <a:ext cx="465999" cy="767976"/>
          </a:xfrm>
          <a:prstGeom prst="arc">
            <a:avLst>
              <a:gd name="adj1" fmla="val 15955398"/>
              <a:gd name="adj2" fmla="val 5391112"/>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92" name="Straight Arrow Connector 91">
            <a:extLst>
              <a:ext uri="{FF2B5EF4-FFF2-40B4-BE49-F238E27FC236}">
                <a16:creationId xmlns:a16="http://schemas.microsoft.com/office/drawing/2014/main" id="{AC8433A8-79C4-45BA-A932-25675C38CA10}"/>
              </a:ext>
            </a:extLst>
          </p:cNvPr>
          <p:cNvCxnSpPr/>
          <p:nvPr/>
        </p:nvCxnSpPr>
        <p:spPr>
          <a:xfrm>
            <a:off x="6292844" y="2289871"/>
            <a:ext cx="1190951" cy="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FF782D6B-B11D-4440-8E80-207C3E434648}"/>
              </a:ext>
            </a:extLst>
          </p:cNvPr>
          <p:cNvCxnSpPr>
            <a:cxnSpLocks/>
          </p:cNvCxnSpPr>
          <p:nvPr/>
        </p:nvCxnSpPr>
        <p:spPr>
          <a:xfrm flipH="1">
            <a:off x="6594862" y="4051907"/>
            <a:ext cx="888932" cy="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B6377E5F-7FCE-4BD5-BF88-2A5DB306AA11}"/>
              </a:ext>
            </a:extLst>
          </p:cNvPr>
          <p:cNvCxnSpPr/>
          <p:nvPr/>
        </p:nvCxnSpPr>
        <p:spPr>
          <a:xfrm>
            <a:off x="2714009" y="2297035"/>
            <a:ext cx="1190951" cy="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pic>
        <p:nvPicPr>
          <p:cNvPr id="11" name="Graphic 10" descr="Trophy">
            <a:extLst>
              <a:ext uri="{FF2B5EF4-FFF2-40B4-BE49-F238E27FC236}">
                <a16:creationId xmlns:a16="http://schemas.microsoft.com/office/drawing/2014/main" id="{11767BE0-E2A1-4A3B-8012-672508E8609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49200" y="326682"/>
            <a:ext cx="202705" cy="202705"/>
          </a:xfrm>
          <a:prstGeom prst="rect">
            <a:avLst/>
          </a:prstGeom>
        </p:spPr>
      </p:pic>
      <p:pic>
        <p:nvPicPr>
          <p:cNvPr id="127" name="Graphic 126" descr="Head with gears">
            <a:extLst>
              <a:ext uri="{FF2B5EF4-FFF2-40B4-BE49-F238E27FC236}">
                <a16:creationId xmlns:a16="http://schemas.microsoft.com/office/drawing/2014/main" id="{CBDD5795-EF83-40E0-B63E-5168E18B59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78252" y="922209"/>
            <a:ext cx="400110" cy="400110"/>
          </a:xfrm>
          <a:prstGeom prst="rect">
            <a:avLst/>
          </a:prstGeom>
        </p:spPr>
      </p:pic>
      <p:grpSp>
        <p:nvGrpSpPr>
          <p:cNvPr id="128" name="Group 127">
            <a:extLst>
              <a:ext uri="{FF2B5EF4-FFF2-40B4-BE49-F238E27FC236}">
                <a16:creationId xmlns:a16="http://schemas.microsoft.com/office/drawing/2014/main" id="{F3F76BAA-3502-4FAD-8157-F25A92DA3C2B}"/>
              </a:ext>
            </a:extLst>
          </p:cNvPr>
          <p:cNvGrpSpPr/>
          <p:nvPr/>
        </p:nvGrpSpPr>
        <p:grpSpPr>
          <a:xfrm>
            <a:off x="2548066" y="3359745"/>
            <a:ext cx="1306333" cy="899312"/>
            <a:chOff x="249702" y="4880489"/>
            <a:chExt cx="2202816" cy="899312"/>
          </a:xfrm>
        </p:grpSpPr>
        <p:sp>
          <p:nvSpPr>
            <p:cNvPr id="129" name="TextBox 128">
              <a:extLst>
                <a:ext uri="{FF2B5EF4-FFF2-40B4-BE49-F238E27FC236}">
                  <a16:creationId xmlns:a16="http://schemas.microsoft.com/office/drawing/2014/main" id="{B6B761AF-6AD2-4809-B8D4-632202288F4D}"/>
                </a:ext>
              </a:extLst>
            </p:cNvPr>
            <p:cNvSpPr txBox="1"/>
            <p:nvPr/>
          </p:nvSpPr>
          <p:spPr>
            <a:xfrm>
              <a:off x="249702" y="4880489"/>
              <a:ext cx="2202816" cy="276999"/>
            </a:xfrm>
            <a:prstGeom prst="rect">
              <a:avLst/>
            </a:prstGeom>
            <a:noFill/>
          </p:spPr>
          <p:txBody>
            <a:bodyPr wrap="square" lIns="0" tIns="45720" rIns="0" bIns="45720" rtlCol="0" anchor="b">
              <a:spAutoFit/>
            </a:bodyPr>
            <a:lstStyle/>
            <a:p>
              <a:r>
                <a:rPr lang="en-US" sz="1200" b="1" noProof="1"/>
                <a:t>9. Basketball</a:t>
              </a:r>
            </a:p>
          </p:txBody>
        </p:sp>
        <p:sp>
          <p:nvSpPr>
            <p:cNvPr id="130" name="TextBox 129">
              <a:extLst>
                <a:ext uri="{FF2B5EF4-FFF2-40B4-BE49-F238E27FC236}">
                  <a16:creationId xmlns:a16="http://schemas.microsoft.com/office/drawing/2014/main" id="{A992CAE4-9A2E-45BE-908D-0662D55163BB}"/>
                </a:ext>
              </a:extLst>
            </p:cNvPr>
            <p:cNvSpPr txBox="1"/>
            <p:nvPr/>
          </p:nvSpPr>
          <p:spPr>
            <a:xfrm>
              <a:off x="255548" y="5133470"/>
              <a:ext cx="2196970" cy="646331"/>
            </a:xfrm>
            <a:prstGeom prst="rect">
              <a:avLst/>
            </a:prstGeom>
            <a:noFill/>
          </p:spPr>
          <p:txBody>
            <a:bodyPr wrap="square" lIns="0" rIns="0" rtlCol="0" anchor="t">
              <a:spAutoFit/>
            </a:bodyPr>
            <a:lstStyle/>
            <a:p>
              <a:pPr algn="just"/>
              <a:r>
                <a:rPr lang="en-US" sz="900" b="1" noProof="1"/>
                <a:t>Passing</a:t>
              </a:r>
            </a:p>
            <a:p>
              <a:pPr algn="just"/>
              <a:r>
                <a:rPr lang="en-US" sz="900" b="1" noProof="1"/>
                <a:t>Receiving</a:t>
              </a:r>
            </a:p>
            <a:p>
              <a:pPr algn="just"/>
              <a:r>
                <a:rPr lang="en-US" sz="900" b="1" noProof="1"/>
                <a:t>Dribbling</a:t>
              </a:r>
            </a:p>
            <a:p>
              <a:pPr algn="just"/>
              <a:endParaRPr lang="en-US" sz="900" b="1" noProof="1"/>
            </a:p>
          </p:txBody>
        </p:sp>
      </p:grpSp>
      <p:sp>
        <p:nvSpPr>
          <p:cNvPr id="137" name="Oval 136">
            <a:extLst>
              <a:ext uri="{FF2B5EF4-FFF2-40B4-BE49-F238E27FC236}">
                <a16:creationId xmlns:a16="http://schemas.microsoft.com/office/drawing/2014/main" id="{F5E89C69-938A-4359-A9F2-6542877C2808}"/>
              </a:ext>
            </a:extLst>
          </p:cNvPr>
          <p:cNvSpPr/>
          <p:nvPr/>
        </p:nvSpPr>
        <p:spPr>
          <a:xfrm>
            <a:off x="2488835" y="1487155"/>
            <a:ext cx="763571" cy="724138"/>
          </a:xfrm>
          <a:prstGeom prst="ellipse">
            <a:avLst/>
          </a:prstGeom>
          <a:gradFill>
            <a:gsLst>
              <a:gs pos="0">
                <a:schemeClr val="bg1"/>
              </a:gs>
              <a:gs pos="50000">
                <a:schemeClr val="bg1">
                  <a:lumMod val="95000"/>
                </a:schemeClr>
              </a:gs>
              <a:gs pos="100000">
                <a:schemeClr val="bg1">
                  <a:lumMod val="85000"/>
                </a:schemeClr>
              </a:gs>
            </a:gsLst>
          </a:gradFill>
          <a:ln w="28575">
            <a:solidFill>
              <a:srgbClr val="DF361F"/>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dirty="0">
                <a:solidFill>
                  <a:srgbClr val="DF361F"/>
                </a:solidFill>
              </a:rPr>
              <a:t>Year 7</a:t>
            </a:r>
          </a:p>
        </p:txBody>
      </p:sp>
      <p:grpSp>
        <p:nvGrpSpPr>
          <p:cNvPr id="141" name="Group 140">
            <a:extLst>
              <a:ext uri="{FF2B5EF4-FFF2-40B4-BE49-F238E27FC236}">
                <a16:creationId xmlns:a16="http://schemas.microsoft.com/office/drawing/2014/main" id="{A6810B2A-0C47-46AB-A1E6-AD5BDE6576B2}"/>
              </a:ext>
            </a:extLst>
          </p:cNvPr>
          <p:cNvGrpSpPr/>
          <p:nvPr/>
        </p:nvGrpSpPr>
        <p:grpSpPr>
          <a:xfrm>
            <a:off x="2021637" y="1114192"/>
            <a:ext cx="1679462" cy="576247"/>
            <a:chOff x="249702" y="4880489"/>
            <a:chExt cx="2202816" cy="483813"/>
          </a:xfrm>
        </p:grpSpPr>
        <p:sp>
          <p:nvSpPr>
            <p:cNvPr id="142" name="TextBox 141">
              <a:extLst>
                <a:ext uri="{FF2B5EF4-FFF2-40B4-BE49-F238E27FC236}">
                  <a16:creationId xmlns:a16="http://schemas.microsoft.com/office/drawing/2014/main" id="{8C4B7D37-F00D-476D-8437-630204D215E7}"/>
                </a:ext>
              </a:extLst>
            </p:cNvPr>
            <p:cNvSpPr txBox="1"/>
            <p:nvPr/>
          </p:nvSpPr>
          <p:spPr>
            <a:xfrm>
              <a:off x="249702" y="4880489"/>
              <a:ext cx="2202816" cy="276999"/>
            </a:xfrm>
            <a:prstGeom prst="rect">
              <a:avLst/>
            </a:prstGeom>
            <a:noFill/>
          </p:spPr>
          <p:txBody>
            <a:bodyPr wrap="square" lIns="0" rIns="0" rtlCol="0" anchor="b">
              <a:spAutoFit/>
            </a:bodyPr>
            <a:lstStyle/>
            <a:p>
              <a:r>
                <a:rPr lang="en-US" sz="1200" b="1" noProof="1">
                  <a:solidFill>
                    <a:srgbClr val="CC3399"/>
                  </a:solidFill>
                </a:rPr>
                <a:t>      </a:t>
              </a:r>
              <a:r>
                <a:rPr lang="en-US" sz="1200" b="1" noProof="1"/>
                <a:t>The Journey Starts </a:t>
              </a:r>
            </a:p>
          </p:txBody>
        </p:sp>
        <p:sp>
          <p:nvSpPr>
            <p:cNvPr id="143" name="TextBox 142">
              <a:extLst>
                <a:ext uri="{FF2B5EF4-FFF2-40B4-BE49-F238E27FC236}">
                  <a16:creationId xmlns:a16="http://schemas.microsoft.com/office/drawing/2014/main" id="{0368A237-A618-4963-BF38-06C539763524}"/>
                </a:ext>
              </a:extLst>
            </p:cNvPr>
            <p:cNvSpPr txBox="1"/>
            <p:nvPr/>
          </p:nvSpPr>
          <p:spPr>
            <a:xfrm>
              <a:off x="255549" y="5133470"/>
              <a:ext cx="2196969" cy="230832"/>
            </a:xfrm>
            <a:prstGeom prst="rect">
              <a:avLst/>
            </a:prstGeom>
            <a:noFill/>
          </p:spPr>
          <p:txBody>
            <a:bodyPr wrap="square" lIns="0" rIns="0" rtlCol="0" anchor="t">
              <a:spAutoFit/>
            </a:bodyPr>
            <a:lstStyle/>
            <a:p>
              <a:r>
                <a:rPr lang="en-US" sz="900" b="1" noProof="1"/>
                <a:t>           </a:t>
              </a:r>
            </a:p>
          </p:txBody>
        </p:sp>
      </p:grpSp>
      <p:grpSp>
        <p:nvGrpSpPr>
          <p:cNvPr id="147" name="Group 146">
            <a:extLst>
              <a:ext uri="{FF2B5EF4-FFF2-40B4-BE49-F238E27FC236}">
                <a16:creationId xmlns:a16="http://schemas.microsoft.com/office/drawing/2014/main" id="{FA2BDCE2-D48A-482C-B743-86A32B1B20EA}"/>
              </a:ext>
            </a:extLst>
          </p:cNvPr>
          <p:cNvGrpSpPr/>
          <p:nvPr/>
        </p:nvGrpSpPr>
        <p:grpSpPr>
          <a:xfrm>
            <a:off x="7795152" y="420500"/>
            <a:ext cx="2622164" cy="526835"/>
            <a:chOff x="249702" y="4880489"/>
            <a:chExt cx="2640592" cy="526835"/>
          </a:xfrm>
        </p:grpSpPr>
        <p:sp>
          <p:nvSpPr>
            <p:cNvPr id="148" name="TextBox 147">
              <a:extLst>
                <a:ext uri="{FF2B5EF4-FFF2-40B4-BE49-F238E27FC236}">
                  <a16:creationId xmlns:a16="http://schemas.microsoft.com/office/drawing/2014/main" id="{98FD6D13-E92B-4156-8FA3-4E4A87C8C7CE}"/>
                </a:ext>
              </a:extLst>
            </p:cNvPr>
            <p:cNvSpPr txBox="1"/>
            <p:nvPr/>
          </p:nvSpPr>
          <p:spPr>
            <a:xfrm>
              <a:off x="249702" y="4880489"/>
              <a:ext cx="2202816" cy="276999"/>
            </a:xfrm>
            <a:prstGeom prst="rect">
              <a:avLst/>
            </a:prstGeom>
            <a:noFill/>
          </p:spPr>
          <p:txBody>
            <a:bodyPr wrap="square" lIns="0" rIns="0" rtlCol="0" anchor="b">
              <a:spAutoFit/>
            </a:bodyPr>
            <a:lstStyle/>
            <a:p>
              <a:pPr algn="r"/>
              <a:r>
                <a:rPr lang="en-US" sz="1200" b="1" noProof="1"/>
                <a:t>Competition</a:t>
              </a:r>
            </a:p>
          </p:txBody>
        </p:sp>
        <p:sp>
          <p:nvSpPr>
            <p:cNvPr id="149" name="TextBox 148">
              <a:extLst>
                <a:ext uri="{FF2B5EF4-FFF2-40B4-BE49-F238E27FC236}">
                  <a16:creationId xmlns:a16="http://schemas.microsoft.com/office/drawing/2014/main" id="{3FDD2F0F-C74D-41F5-BBA2-8F11A72D10BE}"/>
                </a:ext>
              </a:extLst>
            </p:cNvPr>
            <p:cNvSpPr txBox="1"/>
            <p:nvPr/>
          </p:nvSpPr>
          <p:spPr>
            <a:xfrm>
              <a:off x="693324" y="5037992"/>
              <a:ext cx="2196970" cy="369332"/>
            </a:xfrm>
            <a:prstGeom prst="rect">
              <a:avLst/>
            </a:prstGeom>
            <a:noFill/>
          </p:spPr>
          <p:txBody>
            <a:bodyPr wrap="square" lIns="0" tIns="45720" rIns="0" bIns="45720" rtlCol="0" anchor="t">
              <a:spAutoFit/>
            </a:bodyPr>
            <a:lstStyle/>
            <a:p>
              <a:r>
                <a:rPr lang="en-US" sz="900" b="1" noProof="1"/>
                <a:t>Children will be introduced to competition – Intra / Inter Sportsday / School Games</a:t>
              </a:r>
            </a:p>
          </p:txBody>
        </p:sp>
      </p:grpSp>
      <p:grpSp>
        <p:nvGrpSpPr>
          <p:cNvPr id="150" name="Group 149">
            <a:extLst>
              <a:ext uri="{FF2B5EF4-FFF2-40B4-BE49-F238E27FC236}">
                <a16:creationId xmlns:a16="http://schemas.microsoft.com/office/drawing/2014/main" id="{41EA6913-B998-4002-9A4C-BCE19012B169}"/>
              </a:ext>
            </a:extLst>
          </p:cNvPr>
          <p:cNvGrpSpPr/>
          <p:nvPr/>
        </p:nvGrpSpPr>
        <p:grpSpPr>
          <a:xfrm>
            <a:off x="1731325" y="2593078"/>
            <a:ext cx="1343840" cy="666945"/>
            <a:chOff x="-766941" y="4309780"/>
            <a:chExt cx="2203309" cy="666945"/>
          </a:xfrm>
        </p:grpSpPr>
        <p:sp>
          <p:nvSpPr>
            <p:cNvPr id="151" name="TextBox 150">
              <a:extLst>
                <a:ext uri="{FF2B5EF4-FFF2-40B4-BE49-F238E27FC236}">
                  <a16:creationId xmlns:a16="http://schemas.microsoft.com/office/drawing/2014/main" id="{0C4B09A8-30AD-437D-BE06-8C120A3B7690}"/>
                </a:ext>
              </a:extLst>
            </p:cNvPr>
            <p:cNvSpPr txBox="1"/>
            <p:nvPr/>
          </p:nvSpPr>
          <p:spPr>
            <a:xfrm>
              <a:off x="-766941" y="4309780"/>
              <a:ext cx="2202816" cy="276999"/>
            </a:xfrm>
            <a:prstGeom prst="rect">
              <a:avLst/>
            </a:prstGeom>
            <a:noFill/>
          </p:spPr>
          <p:txBody>
            <a:bodyPr wrap="square" lIns="0" rIns="0" rtlCol="0" anchor="b">
              <a:spAutoFit/>
            </a:bodyPr>
            <a:lstStyle/>
            <a:p>
              <a:r>
                <a:rPr lang="en-US" sz="1200" b="1" noProof="1"/>
                <a:t>Community Clubs</a:t>
              </a:r>
            </a:p>
          </p:txBody>
        </p:sp>
        <p:sp>
          <p:nvSpPr>
            <p:cNvPr id="152" name="TextBox 151">
              <a:extLst>
                <a:ext uri="{FF2B5EF4-FFF2-40B4-BE49-F238E27FC236}">
                  <a16:creationId xmlns:a16="http://schemas.microsoft.com/office/drawing/2014/main" id="{B3577A44-C76D-4084-8024-42ADB87D7E83}"/>
                </a:ext>
              </a:extLst>
            </p:cNvPr>
            <p:cNvSpPr txBox="1"/>
            <p:nvPr/>
          </p:nvSpPr>
          <p:spPr>
            <a:xfrm>
              <a:off x="-760601" y="4468894"/>
              <a:ext cx="2196969" cy="507831"/>
            </a:xfrm>
            <a:prstGeom prst="rect">
              <a:avLst/>
            </a:prstGeom>
            <a:noFill/>
          </p:spPr>
          <p:txBody>
            <a:bodyPr wrap="square" lIns="0" rIns="0" rtlCol="0" anchor="t">
              <a:spAutoFit/>
            </a:bodyPr>
            <a:lstStyle/>
            <a:p>
              <a:r>
                <a:rPr lang="en-US" sz="900" b="1" noProof="1"/>
                <a:t>Children will be encouraged to join local clubs – Exit Routes / Sign-posting</a:t>
              </a:r>
            </a:p>
          </p:txBody>
        </p:sp>
      </p:grpSp>
      <p:grpSp>
        <p:nvGrpSpPr>
          <p:cNvPr id="156" name="Group 155">
            <a:extLst>
              <a:ext uri="{FF2B5EF4-FFF2-40B4-BE49-F238E27FC236}">
                <a16:creationId xmlns:a16="http://schemas.microsoft.com/office/drawing/2014/main" id="{4710B8E1-181E-40BA-B20D-719ED96DA541}"/>
              </a:ext>
            </a:extLst>
          </p:cNvPr>
          <p:cNvGrpSpPr/>
          <p:nvPr/>
        </p:nvGrpSpPr>
        <p:grpSpPr>
          <a:xfrm>
            <a:off x="4691794" y="2208159"/>
            <a:ext cx="1198961" cy="760812"/>
            <a:chOff x="249702" y="4880489"/>
            <a:chExt cx="2202816" cy="760812"/>
          </a:xfrm>
        </p:grpSpPr>
        <p:sp>
          <p:nvSpPr>
            <p:cNvPr id="157" name="TextBox 156">
              <a:extLst>
                <a:ext uri="{FF2B5EF4-FFF2-40B4-BE49-F238E27FC236}">
                  <a16:creationId xmlns:a16="http://schemas.microsoft.com/office/drawing/2014/main" id="{EE650D1B-3933-4F65-8BA2-EA390F8AE2FB}"/>
                </a:ext>
              </a:extLst>
            </p:cNvPr>
            <p:cNvSpPr txBox="1"/>
            <p:nvPr/>
          </p:nvSpPr>
          <p:spPr>
            <a:xfrm>
              <a:off x="249702" y="4880489"/>
              <a:ext cx="2202816" cy="276999"/>
            </a:xfrm>
            <a:prstGeom prst="rect">
              <a:avLst/>
            </a:prstGeom>
            <a:noFill/>
          </p:spPr>
          <p:txBody>
            <a:bodyPr wrap="square" lIns="0" tIns="45720" rIns="0" bIns="45720" rtlCol="0" anchor="b">
              <a:spAutoFit/>
            </a:bodyPr>
            <a:lstStyle/>
            <a:p>
              <a:r>
                <a:rPr lang="en-US" sz="1200" b="1" noProof="1"/>
                <a:t>2 .Rugby</a:t>
              </a:r>
            </a:p>
          </p:txBody>
        </p:sp>
        <p:sp>
          <p:nvSpPr>
            <p:cNvPr id="158" name="TextBox 157">
              <a:extLst>
                <a:ext uri="{FF2B5EF4-FFF2-40B4-BE49-F238E27FC236}">
                  <a16:creationId xmlns:a16="http://schemas.microsoft.com/office/drawing/2014/main" id="{1E9ECF5B-9F31-4C3C-BDE1-B93EFF806761}"/>
                </a:ext>
              </a:extLst>
            </p:cNvPr>
            <p:cNvSpPr txBox="1"/>
            <p:nvPr/>
          </p:nvSpPr>
          <p:spPr>
            <a:xfrm>
              <a:off x="255549" y="5133470"/>
              <a:ext cx="2196969" cy="507831"/>
            </a:xfrm>
            <a:prstGeom prst="rect">
              <a:avLst/>
            </a:prstGeom>
            <a:noFill/>
          </p:spPr>
          <p:txBody>
            <a:bodyPr wrap="square" lIns="0" rIns="0" rtlCol="0" anchor="t">
              <a:spAutoFit/>
            </a:bodyPr>
            <a:lstStyle/>
            <a:p>
              <a:r>
                <a:rPr lang="en-US" sz="900" b="1" noProof="1"/>
                <a:t>Passing</a:t>
              </a:r>
            </a:p>
            <a:p>
              <a:r>
                <a:rPr lang="en-US" sz="900" b="1" noProof="1"/>
                <a:t>Receiving</a:t>
              </a:r>
            </a:p>
            <a:p>
              <a:r>
                <a:rPr lang="en-US" sz="900" b="1" noProof="1"/>
                <a:t>Movment</a:t>
              </a:r>
            </a:p>
          </p:txBody>
        </p:sp>
      </p:grpSp>
      <p:grpSp>
        <p:nvGrpSpPr>
          <p:cNvPr id="159" name="Group 158">
            <a:extLst>
              <a:ext uri="{FF2B5EF4-FFF2-40B4-BE49-F238E27FC236}">
                <a16:creationId xmlns:a16="http://schemas.microsoft.com/office/drawing/2014/main" id="{D7EC9FC4-82D1-4C3C-9B51-410AF8921AD1}"/>
              </a:ext>
            </a:extLst>
          </p:cNvPr>
          <p:cNvGrpSpPr/>
          <p:nvPr/>
        </p:nvGrpSpPr>
        <p:grpSpPr>
          <a:xfrm>
            <a:off x="5887209" y="2324847"/>
            <a:ext cx="2204256" cy="760812"/>
            <a:chOff x="249702" y="4880489"/>
            <a:chExt cx="2202816" cy="760812"/>
          </a:xfrm>
        </p:grpSpPr>
        <p:sp>
          <p:nvSpPr>
            <p:cNvPr id="160" name="TextBox 159">
              <a:extLst>
                <a:ext uri="{FF2B5EF4-FFF2-40B4-BE49-F238E27FC236}">
                  <a16:creationId xmlns:a16="http://schemas.microsoft.com/office/drawing/2014/main" id="{FB6FF8C4-7DCB-4405-BF44-A2511B41BB37}"/>
                </a:ext>
              </a:extLst>
            </p:cNvPr>
            <p:cNvSpPr txBox="1"/>
            <p:nvPr/>
          </p:nvSpPr>
          <p:spPr>
            <a:xfrm>
              <a:off x="249702" y="4880489"/>
              <a:ext cx="2202816" cy="276999"/>
            </a:xfrm>
            <a:prstGeom prst="rect">
              <a:avLst/>
            </a:prstGeom>
            <a:noFill/>
          </p:spPr>
          <p:txBody>
            <a:bodyPr wrap="square" lIns="0" tIns="45720" rIns="0" bIns="45720" rtlCol="0" anchor="b">
              <a:spAutoFit/>
            </a:bodyPr>
            <a:lstStyle/>
            <a:p>
              <a:r>
                <a:rPr lang="en-US" sz="1200" b="1" noProof="1"/>
                <a:t>4. Badminton</a:t>
              </a:r>
            </a:p>
          </p:txBody>
        </p:sp>
        <p:sp>
          <p:nvSpPr>
            <p:cNvPr id="161" name="TextBox 160">
              <a:extLst>
                <a:ext uri="{FF2B5EF4-FFF2-40B4-BE49-F238E27FC236}">
                  <a16:creationId xmlns:a16="http://schemas.microsoft.com/office/drawing/2014/main" id="{21092F62-3FCA-4175-A188-CAD56AEA353E}"/>
                </a:ext>
              </a:extLst>
            </p:cNvPr>
            <p:cNvSpPr txBox="1"/>
            <p:nvPr/>
          </p:nvSpPr>
          <p:spPr>
            <a:xfrm>
              <a:off x="255549" y="5133470"/>
              <a:ext cx="2196969" cy="507831"/>
            </a:xfrm>
            <a:prstGeom prst="rect">
              <a:avLst/>
            </a:prstGeom>
            <a:noFill/>
          </p:spPr>
          <p:txBody>
            <a:bodyPr wrap="square" lIns="0" rIns="0" rtlCol="0" anchor="t">
              <a:spAutoFit/>
            </a:bodyPr>
            <a:lstStyle/>
            <a:p>
              <a:pPr algn="just"/>
              <a:r>
                <a:rPr lang="en-US" sz="900" b="1" noProof="1"/>
                <a:t>Footwork/Stance</a:t>
              </a:r>
            </a:p>
            <a:p>
              <a:pPr algn="just"/>
              <a:r>
                <a:rPr lang="en-US" sz="900" b="1" noProof="1"/>
                <a:t>Grips</a:t>
              </a:r>
            </a:p>
            <a:p>
              <a:pPr algn="just"/>
              <a:r>
                <a:rPr lang="en-US" sz="900" b="1" noProof="1"/>
                <a:t>Forehand /Backhand</a:t>
              </a:r>
            </a:p>
          </p:txBody>
        </p:sp>
      </p:grpSp>
      <p:pic>
        <p:nvPicPr>
          <p:cNvPr id="56" name="Graphic 55" descr="Cricket">
            <a:extLst>
              <a:ext uri="{FF2B5EF4-FFF2-40B4-BE49-F238E27FC236}">
                <a16:creationId xmlns:a16="http://schemas.microsoft.com/office/drawing/2014/main" id="{B8B1FF75-4E94-4E2F-BC44-5E6318030B5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68625" y="5834494"/>
            <a:ext cx="663757" cy="663717"/>
          </a:xfrm>
          <a:prstGeom prst="rect">
            <a:avLst/>
          </a:prstGeom>
        </p:spPr>
      </p:pic>
      <p:grpSp>
        <p:nvGrpSpPr>
          <p:cNvPr id="175" name="Group 174">
            <a:extLst>
              <a:ext uri="{FF2B5EF4-FFF2-40B4-BE49-F238E27FC236}">
                <a16:creationId xmlns:a16="http://schemas.microsoft.com/office/drawing/2014/main" id="{718D847B-8EC1-4279-A062-07101B37A3C2}"/>
              </a:ext>
            </a:extLst>
          </p:cNvPr>
          <p:cNvGrpSpPr/>
          <p:nvPr/>
        </p:nvGrpSpPr>
        <p:grpSpPr>
          <a:xfrm>
            <a:off x="8053947" y="5753822"/>
            <a:ext cx="2524690" cy="872731"/>
            <a:chOff x="274283" y="4880489"/>
            <a:chExt cx="2202816" cy="872731"/>
          </a:xfrm>
        </p:grpSpPr>
        <p:sp>
          <p:nvSpPr>
            <p:cNvPr id="176" name="TextBox 175">
              <a:extLst>
                <a:ext uri="{FF2B5EF4-FFF2-40B4-BE49-F238E27FC236}">
                  <a16:creationId xmlns:a16="http://schemas.microsoft.com/office/drawing/2014/main" id="{9D986DF3-A542-43A7-A66D-3A49B8FD976E}"/>
                </a:ext>
              </a:extLst>
            </p:cNvPr>
            <p:cNvSpPr txBox="1"/>
            <p:nvPr/>
          </p:nvSpPr>
          <p:spPr>
            <a:xfrm>
              <a:off x="274283" y="4880489"/>
              <a:ext cx="2202816" cy="276999"/>
            </a:xfrm>
            <a:prstGeom prst="rect">
              <a:avLst/>
            </a:prstGeom>
            <a:noFill/>
          </p:spPr>
          <p:txBody>
            <a:bodyPr wrap="square" lIns="0" tIns="45720" rIns="0" bIns="45720" rtlCol="0" anchor="b">
              <a:spAutoFit/>
            </a:bodyPr>
            <a:lstStyle/>
            <a:p>
              <a:pPr algn="r"/>
              <a:endParaRPr lang="en-US" sz="1200" b="1" noProof="1"/>
            </a:p>
          </p:txBody>
        </p:sp>
        <p:sp>
          <p:nvSpPr>
            <p:cNvPr id="177" name="TextBox 176">
              <a:extLst>
                <a:ext uri="{FF2B5EF4-FFF2-40B4-BE49-F238E27FC236}">
                  <a16:creationId xmlns:a16="http://schemas.microsoft.com/office/drawing/2014/main" id="{AA47D6DB-4724-4647-9B4F-A153A5412525}"/>
                </a:ext>
              </a:extLst>
            </p:cNvPr>
            <p:cNvSpPr txBox="1"/>
            <p:nvPr/>
          </p:nvSpPr>
          <p:spPr>
            <a:xfrm>
              <a:off x="286471" y="5106889"/>
              <a:ext cx="2166047" cy="646331"/>
            </a:xfrm>
            <a:prstGeom prst="rect">
              <a:avLst/>
            </a:prstGeom>
            <a:noFill/>
          </p:spPr>
          <p:txBody>
            <a:bodyPr wrap="square" lIns="0" tIns="45720" rIns="0" bIns="45720" rtlCol="0" anchor="t">
              <a:spAutoFit/>
            </a:bodyPr>
            <a:lstStyle/>
            <a:p>
              <a:r>
                <a:rPr lang="en-US" sz="900" b="1" noProof="1"/>
                <a:t>Children will develop a love of PE, physical activity &amp; sport. At Ridgeway Secondary School they will engage in opportunities, clubs, teams and become active, healthy learners</a:t>
              </a:r>
            </a:p>
          </p:txBody>
        </p:sp>
      </p:grpSp>
      <p:pic>
        <p:nvPicPr>
          <p:cNvPr id="1028" name="Graphic 1027" descr="Heart with pulse">
            <a:extLst>
              <a:ext uri="{FF2B5EF4-FFF2-40B4-BE49-F238E27FC236}">
                <a16:creationId xmlns:a16="http://schemas.microsoft.com/office/drawing/2014/main" id="{7D229762-204B-4AE3-BBCB-BF990919865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349077" y="6420523"/>
            <a:ext cx="376536" cy="376536"/>
          </a:xfrm>
          <a:prstGeom prst="rect">
            <a:avLst/>
          </a:prstGeom>
        </p:spPr>
      </p:pic>
      <p:pic>
        <p:nvPicPr>
          <p:cNvPr id="1032" name="Graphic 1031" descr="Flag">
            <a:extLst>
              <a:ext uri="{FF2B5EF4-FFF2-40B4-BE49-F238E27FC236}">
                <a16:creationId xmlns:a16="http://schemas.microsoft.com/office/drawing/2014/main" id="{4304BCDB-C95A-4676-BB9A-7452BA76A3D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917325" y="4566352"/>
            <a:ext cx="661312" cy="661312"/>
          </a:xfrm>
          <a:prstGeom prst="rect">
            <a:avLst/>
          </a:prstGeom>
        </p:spPr>
      </p:pic>
      <p:pic>
        <p:nvPicPr>
          <p:cNvPr id="4" name="Picture 3" descr="A silhouette of a person kicking a ball&#10;&#10;Description automatically generated">
            <a:extLst>
              <a:ext uri="{FF2B5EF4-FFF2-40B4-BE49-F238E27FC236}">
                <a16:creationId xmlns:a16="http://schemas.microsoft.com/office/drawing/2014/main" id="{4D985621-4FC1-F908-F68A-B78A0C2BE616}"/>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foregroundMark x1="56146" y1="78750" x2="56146" y2="78750"/>
                      </a14:backgroundRemoval>
                    </a14:imgEffect>
                  </a14:imgLayer>
                </a14:imgProps>
              </a:ext>
            </a:extLst>
          </a:blip>
          <a:stretch>
            <a:fillRect/>
          </a:stretch>
        </p:blipFill>
        <p:spPr>
          <a:xfrm>
            <a:off x="4438458" y="715867"/>
            <a:ext cx="988828" cy="806304"/>
          </a:xfrm>
          <a:prstGeom prst="rect">
            <a:avLst/>
          </a:prstGeom>
        </p:spPr>
      </p:pic>
      <p:grpSp>
        <p:nvGrpSpPr>
          <p:cNvPr id="10" name="Group 9">
            <a:extLst>
              <a:ext uri="{FF2B5EF4-FFF2-40B4-BE49-F238E27FC236}">
                <a16:creationId xmlns:a16="http://schemas.microsoft.com/office/drawing/2014/main" id="{860A6541-AFF9-FB50-9325-65A82AB6A82E}"/>
              </a:ext>
            </a:extLst>
          </p:cNvPr>
          <p:cNvGrpSpPr/>
          <p:nvPr/>
        </p:nvGrpSpPr>
        <p:grpSpPr>
          <a:xfrm>
            <a:off x="3571858" y="734491"/>
            <a:ext cx="1525018" cy="691477"/>
            <a:chOff x="-119058" y="4880489"/>
            <a:chExt cx="2571576" cy="691477"/>
          </a:xfrm>
        </p:grpSpPr>
        <p:sp>
          <p:nvSpPr>
            <p:cNvPr id="23" name="TextBox 22">
              <a:extLst>
                <a:ext uri="{FF2B5EF4-FFF2-40B4-BE49-F238E27FC236}">
                  <a16:creationId xmlns:a16="http://schemas.microsoft.com/office/drawing/2014/main" id="{A9D713CD-0D84-E92C-8D92-7D798BF45119}"/>
                </a:ext>
              </a:extLst>
            </p:cNvPr>
            <p:cNvSpPr txBox="1"/>
            <p:nvPr/>
          </p:nvSpPr>
          <p:spPr>
            <a:xfrm>
              <a:off x="249702" y="4880489"/>
              <a:ext cx="2202816" cy="276999"/>
            </a:xfrm>
            <a:prstGeom prst="rect">
              <a:avLst/>
            </a:prstGeom>
            <a:noFill/>
          </p:spPr>
          <p:txBody>
            <a:bodyPr wrap="square" lIns="0" rIns="0" rtlCol="0" anchor="b">
              <a:spAutoFit/>
            </a:bodyPr>
            <a:lstStyle/>
            <a:p>
              <a:r>
                <a:rPr lang="en-US" sz="1200" b="1" noProof="1"/>
                <a:t>1. Football </a:t>
              </a:r>
            </a:p>
          </p:txBody>
        </p:sp>
        <p:sp>
          <p:nvSpPr>
            <p:cNvPr id="41" name="TextBox 40">
              <a:extLst>
                <a:ext uri="{FF2B5EF4-FFF2-40B4-BE49-F238E27FC236}">
                  <a16:creationId xmlns:a16="http://schemas.microsoft.com/office/drawing/2014/main" id="{4B2C1384-F2FC-8B47-BBD6-8D277F6DF44C}"/>
                </a:ext>
              </a:extLst>
            </p:cNvPr>
            <p:cNvSpPr txBox="1"/>
            <p:nvPr/>
          </p:nvSpPr>
          <p:spPr>
            <a:xfrm>
              <a:off x="-119058" y="5064135"/>
              <a:ext cx="2196970" cy="507831"/>
            </a:xfrm>
            <a:prstGeom prst="rect">
              <a:avLst/>
            </a:prstGeom>
            <a:noFill/>
          </p:spPr>
          <p:txBody>
            <a:bodyPr wrap="square" lIns="0" rIns="0" rtlCol="0" anchor="t">
              <a:spAutoFit/>
            </a:bodyPr>
            <a:lstStyle/>
            <a:p>
              <a:pPr algn="just"/>
              <a:r>
                <a:rPr lang="en-US" sz="900" b="1" noProof="1"/>
                <a:t>Passing</a:t>
              </a:r>
            </a:p>
            <a:p>
              <a:pPr algn="just"/>
              <a:r>
                <a:rPr lang="en-US" sz="900" b="1" noProof="1"/>
                <a:t>Receiving</a:t>
              </a:r>
            </a:p>
            <a:p>
              <a:pPr algn="just"/>
              <a:r>
                <a:rPr lang="en-US" sz="900" b="1" noProof="1"/>
                <a:t>Dribbling</a:t>
              </a:r>
            </a:p>
          </p:txBody>
        </p:sp>
      </p:grpSp>
      <p:grpSp>
        <p:nvGrpSpPr>
          <p:cNvPr id="47" name="Group 46">
            <a:extLst>
              <a:ext uri="{FF2B5EF4-FFF2-40B4-BE49-F238E27FC236}">
                <a16:creationId xmlns:a16="http://schemas.microsoft.com/office/drawing/2014/main" id="{6AAF952E-754B-FD56-D0A3-822F3585C1BB}"/>
              </a:ext>
            </a:extLst>
          </p:cNvPr>
          <p:cNvGrpSpPr/>
          <p:nvPr/>
        </p:nvGrpSpPr>
        <p:grpSpPr>
          <a:xfrm>
            <a:off x="6008656" y="734531"/>
            <a:ext cx="1323756" cy="708541"/>
            <a:chOff x="255548" y="4932760"/>
            <a:chExt cx="2232196" cy="708541"/>
          </a:xfrm>
        </p:grpSpPr>
        <p:sp>
          <p:nvSpPr>
            <p:cNvPr id="51" name="TextBox 50">
              <a:extLst>
                <a:ext uri="{FF2B5EF4-FFF2-40B4-BE49-F238E27FC236}">
                  <a16:creationId xmlns:a16="http://schemas.microsoft.com/office/drawing/2014/main" id="{3AFEBF07-5B46-1622-5F72-09162C2FAFAC}"/>
                </a:ext>
              </a:extLst>
            </p:cNvPr>
            <p:cNvSpPr txBox="1"/>
            <p:nvPr/>
          </p:nvSpPr>
          <p:spPr>
            <a:xfrm>
              <a:off x="284928" y="4932760"/>
              <a:ext cx="2202816" cy="276999"/>
            </a:xfrm>
            <a:prstGeom prst="rect">
              <a:avLst/>
            </a:prstGeom>
            <a:noFill/>
          </p:spPr>
          <p:txBody>
            <a:bodyPr wrap="square" lIns="0" rIns="0" rtlCol="0" anchor="b">
              <a:spAutoFit/>
            </a:bodyPr>
            <a:lstStyle/>
            <a:p>
              <a:r>
                <a:rPr lang="en-US" sz="1200" b="1" noProof="1"/>
                <a:t>3. OAA</a:t>
              </a:r>
            </a:p>
          </p:txBody>
        </p:sp>
        <p:sp>
          <p:nvSpPr>
            <p:cNvPr id="53" name="TextBox 52">
              <a:extLst>
                <a:ext uri="{FF2B5EF4-FFF2-40B4-BE49-F238E27FC236}">
                  <a16:creationId xmlns:a16="http://schemas.microsoft.com/office/drawing/2014/main" id="{2F72294F-674F-2238-5D3F-34F44AF63F56}"/>
                </a:ext>
              </a:extLst>
            </p:cNvPr>
            <p:cNvSpPr txBox="1"/>
            <p:nvPr/>
          </p:nvSpPr>
          <p:spPr>
            <a:xfrm>
              <a:off x="255548" y="5133470"/>
              <a:ext cx="2196970" cy="507831"/>
            </a:xfrm>
            <a:prstGeom prst="rect">
              <a:avLst/>
            </a:prstGeom>
            <a:noFill/>
          </p:spPr>
          <p:txBody>
            <a:bodyPr wrap="square" lIns="0" rIns="0" rtlCol="0" anchor="t">
              <a:spAutoFit/>
            </a:bodyPr>
            <a:lstStyle/>
            <a:p>
              <a:pPr algn="just"/>
              <a:r>
                <a:rPr lang="en-US" sz="900" b="1" noProof="1"/>
                <a:t>Symbols</a:t>
              </a:r>
            </a:p>
            <a:p>
              <a:pPr algn="just"/>
              <a:r>
                <a:rPr lang="en-US" sz="900" b="1" noProof="1"/>
                <a:t>Map Orientation</a:t>
              </a:r>
            </a:p>
            <a:p>
              <a:pPr algn="just"/>
              <a:r>
                <a:rPr lang="en-US" sz="900" b="1" noProof="1"/>
                <a:t>Thumb the Map</a:t>
              </a:r>
            </a:p>
          </p:txBody>
        </p:sp>
      </p:grpSp>
      <p:grpSp>
        <p:nvGrpSpPr>
          <p:cNvPr id="55" name="Group 54">
            <a:extLst>
              <a:ext uri="{FF2B5EF4-FFF2-40B4-BE49-F238E27FC236}">
                <a16:creationId xmlns:a16="http://schemas.microsoft.com/office/drawing/2014/main" id="{70CCB4FA-3F83-3707-625E-1B85D83806D7}"/>
              </a:ext>
            </a:extLst>
          </p:cNvPr>
          <p:cNvGrpSpPr/>
          <p:nvPr/>
        </p:nvGrpSpPr>
        <p:grpSpPr>
          <a:xfrm>
            <a:off x="8439648" y="991727"/>
            <a:ext cx="1306333" cy="760812"/>
            <a:chOff x="249702" y="4880489"/>
            <a:chExt cx="2202816" cy="760812"/>
          </a:xfrm>
        </p:grpSpPr>
        <p:sp>
          <p:nvSpPr>
            <p:cNvPr id="57" name="TextBox 56">
              <a:extLst>
                <a:ext uri="{FF2B5EF4-FFF2-40B4-BE49-F238E27FC236}">
                  <a16:creationId xmlns:a16="http://schemas.microsoft.com/office/drawing/2014/main" id="{6C6C2CA2-9F15-29B5-026E-AA5E982C51B5}"/>
                </a:ext>
              </a:extLst>
            </p:cNvPr>
            <p:cNvSpPr txBox="1"/>
            <p:nvPr/>
          </p:nvSpPr>
          <p:spPr>
            <a:xfrm>
              <a:off x="249702" y="4880489"/>
              <a:ext cx="2202816" cy="276999"/>
            </a:xfrm>
            <a:prstGeom prst="rect">
              <a:avLst/>
            </a:prstGeom>
            <a:noFill/>
          </p:spPr>
          <p:txBody>
            <a:bodyPr wrap="square" lIns="0" rIns="0" rtlCol="0" anchor="b">
              <a:spAutoFit/>
            </a:bodyPr>
            <a:lstStyle/>
            <a:p>
              <a:r>
                <a:rPr lang="en-US" sz="1200" b="1" noProof="1"/>
                <a:t>5. Handball</a:t>
              </a:r>
            </a:p>
          </p:txBody>
        </p:sp>
        <p:sp>
          <p:nvSpPr>
            <p:cNvPr id="58" name="TextBox 57">
              <a:extLst>
                <a:ext uri="{FF2B5EF4-FFF2-40B4-BE49-F238E27FC236}">
                  <a16:creationId xmlns:a16="http://schemas.microsoft.com/office/drawing/2014/main" id="{E99E3D1A-91D9-FBDF-DFD1-22515E676F01}"/>
                </a:ext>
              </a:extLst>
            </p:cNvPr>
            <p:cNvSpPr txBox="1"/>
            <p:nvPr/>
          </p:nvSpPr>
          <p:spPr>
            <a:xfrm>
              <a:off x="255548" y="5133470"/>
              <a:ext cx="2196970" cy="507831"/>
            </a:xfrm>
            <a:prstGeom prst="rect">
              <a:avLst/>
            </a:prstGeom>
            <a:noFill/>
          </p:spPr>
          <p:txBody>
            <a:bodyPr wrap="square" lIns="0" rIns="0" rtlCol="0" anchor="t">
              <a:spAutoFit/>
            </a:bodyPr>
            <a:lstStyle/>
            <a:p>
              <a:pPr algn="just"/>
              <a:r>
                <a:rPr lang="en-US" sz="900" b="1" noProof="1"/>
                <a:t>Passing</a:t>
              </a:r>
            </a:p>
            <a:p>
              <a:pPr algn="just"/>
              <a:r>
                <a:rPr lang="en-US" sz="900" b="1" noProof="1"/>
                <a:t>Receiving</a:t>
              </a:r>
            </a:p>
            <a:p>
              <a:pPr algn="just"/>
              <a:r>
                <a:rPr lang="en-US" sz="900" b="1" noProof="1"/>
                <a:t>Dribbling</a:t>
              </a:r>
            </a:p>
          </p:txBody>
        </p:sp>
      </p:grpSp>
      <p:grpSp>
        <p:nvGrpSpPr>
          <p:cNvPr id="59" name="Group 58">
            <a:extLst>
              <a:ext uri="{FF2B5EF4-FFF2-40B4-BE49-F238E27FC236}">
                <a16:creationId xmlns:a16="http://schemas.microsoft.com/office/drawing/2014/main" id="{E74BAF67-7186-1424-8CC2-4DCE4CE347FA}"/>
              </a:ext>
            </a:extLst>
          </p:cNvPr>
          <p:cNvGrpSpPr/>
          <p:nvPr/>
        </p:nvGrpSpPr>
        <p:grpSpPr>
          <a:xfrm>
            <a:off x="8842411" y="2711736"/>
            <a:ext cx="1310903" cy="697800"/>
            <a:chOff x="241996" y="4943501"/>
            <a:chExt cx="2210522" cy="697800"/>
          </a:xfrm>
        </p:grpSpPr>
        <p:sp>
          <p:nvSpPr>
            <p:cNvPr id="60" name="TextBox 59">
              <a:extLst>
                <a:ext uri="{FF2B5EF4-FFF2-40B4-BE49-F238E27FC236}">
                  <a16:creationId xmlns:a16="http://schemas.microsoft.com/office/drawing/2014/main" id="{A7CE5426-7551-F63F-633D-CD6CAA26C300}"/>
                </a:ext>
              </a:extLst>
            </p:cNvPr>
            <p:cNvSpPr txBox="1"/>
            <p:nvPr/>
          </p:nvSpPr>
          <p:spPr>
            <a:xfrm>
              <a:off x="241996" y="4943501"/>
              <a:ext cx="2202816" cy="276999"/>
            </a:xfrm>
            <a:prstGeom prst="rect">
              <a:avLst/>
            </a:prstGeom>
            <a:noFill/>
          </p:spPr>
          <p:txBody>
            <a:bodyPr wrap="square" lIns="0" tIns="45720" rIns="0" bIns="45720" rtlCol="0" anchor="b">
              <a:spAutoFit/>
            </a:bodyPr>
            <a:lstStyle/>
            <a:p>
              <a:r>
                <a:rPr lang="en-US" sz="1200" b="1" noProof="1"/>
                <a:t>6. HBPE</a:t>
              </a:r>
            </a:p>
          </p:txBody>
        </p:sp>
        <p:sp>
          <p:nvSpPr>
            <p:cNvPr id="61" name="TextBox 60">
              <a:extLst>
                <a:ext uri="{FF2B5EF4-FFF2-40B4-BE49-F238E27FC236}">
                  <a16:creationId xmlns:a16="http://schemas.microsoft.com/office/drawing/2014/main" id="{CD6D3D81-698C-9F78-F290-4E49FEA4785B}"/>
                </a:ext>
              </a:extLst>
            </p:cNvPr>
            <p:cNvSpPr txBox="1"/>
            <p:nvPr/>
          </p:nvSpPr>
          <p:spPr>
            <a:xfrm>
              <a:off x="255548" y="5133470"/>
              <a:ext cx="2196970" cy="507831"/>
            </a:xfrm>
            <a:prstGeom prst="rect">
              <a:avLst/>
            </a:prstGeom>
            <a:noFill/>
          </p:spPr>
          <p:txBody>
            <a:bodyPr wrap="square" lIns="0" rIns="0" rtlCol="0" anchor="t">
              <a:spAutoFit/>
            </a:bodyPr>
            <a:lstStyle/>
            <a:p>
              <a:pPr algn="just"/>
              <a:r>
                <a:rPr lang="en-US" sz="900" b="1" noProof="1"/>
                <a:t>Habitual</a:t>
              </a:r>
            </a:p>
            <a:p>
              <a:pPr algn="just"/>
              <a:r>
                <a:rPr lang="en-US" sz="900" b="1" noProof="1"/>
                <a:t>Motivated</a:t>
              </a:r>
            </a:p>
            <a:p>
              <a:pPr algn="just"/>
              <a:r>
                <a:rPr lang="en-US" sz="900" b="1" noProof="1"/>
                <a:t>Informed</a:t>
              </a:r>
            </a:p>
          </p:txBody>
        </p:sp>
      </p:grpSp>
      <p:grpSp>
        <p:nvGrpSpPr>
          <p:cNvPr id="62" name="Group 61">
            <a:extLst>
              <a:ext uri="{FF2B5EF4-FFF2-40B4-BE49-F238E27FC236}">
                <a16:creationId xmlns:a16="http://schemas.microsoft.com/office/drawing/2014/main" id="{6D7CE2EB-F849-754A-F63A-7754293F601E}"/>
              </a:ext>
            </a:extLst>
          </p:cNvPr>
          <p:cNvGrpSpPr/>
          <p:nvPr/>
        </p:nvGrpSpPr>
        <p:grpSpPr>
          <a:xfrm>
            <a:off x="6952832" y="5609898"/>
            <a:ext cx="1306333" cy="760812"/>
            <a:chOff x="249702" y="4880489"/>
            <a:chExt cx="2202816" cy="760812"/>
          </a:xfrm>
        </p:grpSpPr>
        <p:sp>
          <p:nvSpPr>
            <p:cNvPr id="63" name="TextBox 62">
              <a:extLst>
                <a:ext uri="{FF2B5EF4-FFF2-40B4-BE49-F238E27FC236}">
                  <a16:creationId xmlns:a16="http://schemas.microsoft.com/office/drawing/2014/main" id="{1EDA8B26-BF90-59E1-22A7-B0BCE4F4304D}"/>
                </a:ext>
              </a:extLst>
            </p:cNvPr>
            <p:cNvSpPr txBox="1"/>
            <p:nvPr/>
          </p:nvSpPr>
          <p:spPr>
            <a:xfrm>
              <a:off x="249702" y="4880489"/>
              <a:ext cx="2202816" cy="276999"/>
            </a:xfrm>
            <a:prstGeom prst="rect">
              <a:avLst/>
            </a:prstGeom>
            <a:noFill/>
          </p:spPr>
          <p:txBody>
            <a:bodyPr wrap="square" lIns="0" tIns="45720" rIns="0" bIns="45720" rtlCol="0" anchor="b">
              <a:spAutoFit/>
            </a:bodyPr>
            <a:lstStyle/>
            <a:p>
              <a:r>
                <a:rPr lang="en-US" sz="1200" b="1" noProof="1"/>
                <a:t>13. Athletics</a:t>
              </a:r>
            </a:p>
          </p:txBody>
        </p:sp>
        <p:sp>
          <p:nvSpPr>
            <p:cNvPr id="64" name="TextBox 63">
              <a:extLst>
                <a:ext uri="{FF2B5EF4-FFF2-40B4-BE49-F238E27FC236}">
                  <a16:creationId xmlns:a16="http://schemas.microsoft.com/office/drawing/2014/main" id="{4B28FDDF-AB84-5D66-3EE4-19F98DE5B950}"/>
                </a:ext>
              </a:extLst>
            </p:cNvPr>
            <p:cNvSpPr txBox="1"/>
            <p:nvPr/>
          </p:nvSpPr>
          <p:spPr>
            <a:xfrm>
              <a:off x="255548" y="5133470"/>
              <a:ext cx="2196970" cy="507831"/>
            </a:xfrm>
            <a:prstGeom prst="rect">
              <a:avLst/>
            </a:prstGeom>
            <a:noFill/>
          </p:spPr>
          <p:txBody>
            <a:bodyPr wrap="square" lIns="0" rIns="0" rtlCol="0" anchor="t">
              <a:spAutoFit/>
            </a:bodyPr>
            <a:lstStyle/>
            <a:p>
              <a:pPr algn="just"/>
              <a:r>
                <a:rPr lang="en-US" sz="900" b="1" noProof="1"/>
                <a:t>Throws</a:t>
              </a:r>
            </a:p>
            <a:p>
              <a:pPr algn="just"/>
              <a:r>
                <a:rPr lang="en-US" sz="900" b="1" noProof="1"/>
                <a:t>Jumps</a:t>
              </a:r>
            </a:p>
            <a:p>
              <a:pPr algn="just"/>
              <a:r>
                <a:rPr lang="en-US" sz="900" b="1" noProof="1"/>
                <a:t>Pacing/Sprint</a:t>
              </a:r>
            </a:p>
          </p:txBody>
        </p:sp>
      </p:grpSp>
      <p:grpSp>
        <p:nvGrpSpPr>
          <p:cNvPr id="65" name="Group 64">
            <a:extLst>
              <a:ext uri="{FF2B5EF4-FFF2-40B4-BE49-F238E27FC236}">
                <a16:creationId xmlns:a16="http://schemas.microsoft.com/office/drawing/2014/main" id="{62F63AB1-19D3-E5CF-1795-721AE5690937}"/>
              </a:ext>
            </a:extLst>
          </p:cNvPr>
          <p:cNvGrpSpPr/>
          <p:nvPr/>
        </p:nvGrpSpPr>
        <p:grpSpPr>
          <a:xfrm>
            <a:off x="3626176" y="5520196"/>
            <a:ext cx="1306333" cy="899312"/>
            <a:chOff x="249702" y="4880489"/>
            <a:chExt cx="2202816" cy="899312"/>
          </a:xfrm>
        </p:grpSpPr>
        <p:sp>
          <p:nvSpPr>
            <p:cNvPr id="66" name="TextBox 65">
              <a:extLst>
                <a:ext uri="{FF2B5EF4-FFF2-40B4-BE49-F238E27FC236}">
                  <a16:creationId xmlns:a16="http://schemas.microsoft.com/office/drawing/2014/main" id="{99BD1173-2355-D55F-9E33-C84F3B69349D}"/>
                </a:ext>
              </a:extLst>
            </p:cNvPr>
            <p:cNvSpPr txBox="1"/>
            <p:nvPr/>
          </p:nvSpPr>
          <p:spPr>
            <a:xfrm>
              <a:off x="249702" y="4880489"/>
              <a:ext cx="2202816" cy="276999"/>
            </a:xfrm>
            <a:prstGeom prst="rect">
              <a:avLst/>
            </a:prstGeom>
            <a:noFill/>
          </p:spPr>
          <p:txBody>
            <a:bodyPr wrap="square" lIns="0" tIns="45720" rIns="0" bIns="45720" rtlCol="0" anchor="b">
              <a:spAutoFit/>
            </a:bodyPr>
            <a:lstStyle/>
            <a:p>
              <a:r>
                <a:rPr lang="en-US" sz="1200" b="1" noProof="1"/>
                <a:t>11. Cricket</a:t>
              </a:r>
            </a:p>
          </p:txBody>
        </p:sp>
        <p:sp>
          <p:nvSpPr>
            <p:cNvPr id="67" name="TextBox 66">
              <a:extLst>
                <a:ext uri="{FF2B5EF4-FFF2-40B4-BE49-F238E27FC236}">
                  <a16:creationId xmlns:a16="http://schemas.microsoft.com/office/drawing/2014/main" id="{0B3656B7-4B64-3DFB-1E35-45BE2047625C}"/>
                </a:ext>
              </a:extLst>
            </p:cNvPr>
            <p:cNvSpPr txBox="1"/>
            <p:nvPr/>
          </p:nvSpPr>
          <p:spPr>
            <a:xfrm>
              <a:off x="255548" y="5133470"/>
              <a:ext cx="2196970" cy="646331"/>
            </a:xfrm>
            <a:prstGeom prst="rect">
              <a:avLst/>
            </a:prstGeom>
            <a:noFill/>
          </p:spPr>
          <p:txBody>
            <a:bodyPr wrap="square" lIns="0" rIns="0" rtlCol="0" anchor="t">
              <a:spAutoFit/>
            </a:bodyPr>
            <a:lstStyle/>
            <a:p>
              <a:pPr algn="just"/>
              <a:r>
                <a:rPr lang="en-US" sz="900" b="1" noProof="1"/>
                <a:t>Catching</a:t>
              </a:r>
            </a:p>
            <a:p>
              <a:pPr algn="just"/>
              <a:r>
                <a:rPr lang="en-US" sz="900" b="1" noProof="1"/>
                <a:t>Throwing</a:t>
              </a:r>
            </a:p>
            <a:p>
              <a:pPr algn="just"/>
              <a:r>
                <a:rPr lang="en-US" sz="900" b="1" noProof="1"/>
                <a:t>Batting</a:t>
              </a:r>
            </a:p>
            <a:p>
              <a:pPr algn="just"/>
              <a:r>
                <a:rPr lang="en-US" sz="900" b="1" noProof="1"/>
                <a:t>Bowling</a:t>
              </a:r>
            </a:p>
          </p:txBody>
        </p:sp>
      </p:grpSp>
      <p:cxnSp>
        <p:nvCxnSpPr>
          <p:cNvPr id="75" name="Straight Arrow Connector 74">
            <a:extLst>
              <a:ext uri="{FF2B5EF4-FFF2-40B4-BE49-F238E27FC236}">
                <a16:creationId xmlns:a16="http://schemas.microsoft.com/office/drawing/2014/main" id="{0CC72786-6DE7-CA3D-DE41-1B7E60473A0D}"/>
              </a:ext>
            </a:extLst>
          </p:cNvPr>
          <p:cNvCxnSpPr>
            <a:cxnSpLocks/>
          </p:cNvCxnSpPr>
          <p:nvPr/>
        </p:nvCxnSpPr>
        <p:spPr>
          <a:xfrm>
            <a:off x="9025221" y="5757775"/>
            <a:ext cx="952840" cy="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pic>
        <p:nvPicPr>
          <p:cNvPr id="78" name="Picture 6">
            <a:extLst>
              <a:ext uri="{FF2B5EF4-FFF2-40B4-BE49-F238E27FC236}">
                <a16:creationId xmlns:a16="http://schemas.microsoft.com/office/drawing/2014/main" id="{19B4DC87-D133-1FFF-4C00-8B167FEE8059}"/>
              </a:ext>
            </a:extLst>
          </p:cNvPr>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0000" b="90000" l="10000" r="90000">
                        <a14:foregroundMark x1="40741" y1="88636" x2="40741" y2="88636"/>
                        <a14:foregroundMark x1="40741" y1="84091" x2="40741" y2="84091"/>
                        <a14:foregroundMark x1="17901" y1="45455" x2="17901" y2="45455"/>
                      </a14:backgroundRemoval>
                    </a14:imgEffect>
                  </a14:imgLayer>
                </a14:imgProps>
              </a:ext>
              <a:ext uri="{28A0092B-C50C-407E-A947-70E740481C1C}">
                <a14:useLocalDpi xmlns:a14="http://schemas.microsoft.com/office/drawing/2010/main" val="0"/>
              </a:ext>
            </a:extLst>
          </a:blip>
          <a:srcRect/>
          <a:stretch>
            <a:fillRect/>
          </a:stretch>
        </p:blipFill>
        <p:spPr bwMode="auto">
          <a:xfrm>
            <a:off x="4775893" y="761221"/>
            <a:ext cx="468076" cy="38139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a:extLst>
              <a:ext uri="{FF2B5EF4-FFF2-40B4-BE49-F238E27FC236}">
                <a16:creationId xmlns:a16="http://schemas.microsoft.com/office/drawing/2014/main" id="{A7320735-6F7C-7D2F-5190-8D503EE88E6F}"/>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110134" y="2430977"/>
            <a:ext cx="601172" cy="48984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0AE20994-52C1-4D45-9DCD-6C7D5A4BBD83}"/>
              </a:ext>
            </a:extLst>
          </p:cNvPr>
          <p:cNvPicPr>
            <a:picLocks noChangeAspect="1" noChangeArrowheads="1"/>
          </p:cNvPicPr>
          <p:nvPr/>
        </p:nvPicPr>
        <p:blipFill>
          <a:blip r:embed="rId18">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981330" y="1258347"/>
            <a:ext cx="733425"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1991F203-71B6-0420-27E7-F4EAD2B8E7E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457474" y="2564569"/>
            <a:ext cx="561689" cy="74185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1D640BB7-E36F-5AA4-C86D-4ACC0392B0CD}"/>
              </a:ext>
            </a:extLst>
          </p:cNvPr>
          <p:cNvPicPr>
            <a:picLocks noChangeAspect="1" noChangeArrowheads="1"/>
          </p:cNvPicPr>
          <p:nvPr/>
        </p:nvPicPr>
        <p:blipFill>
          <a:blip r:embed="rId21">
            <a:extLst>
              <a:ext uri="{BEBA8EAE-BF5A-486C-A8C5-ECC9F3942E4B}">
                <a14:imgProps xmlns:a14="http://schemas.microsoft.com/office/drawing/2010/main">
                  <a14:imgLayer r:embed="rId22">
                    <a14:imgEffect>
                      <a14:backgroundRemoval t="794" b="89683" l="4321" r="90741">
                        <a14:foregroundMark x1="67901" y1="20635" x2="67901" y2="20635"/>
                        <a14:foregroundMark x1="74074" y1="17460" x2="74074" y2="17460"/>
                        <a14:foregroundMark x1="75309" y1="15079" x2="75309" y2="15079"/>
                        <a14:foregroundMark x1="51852" y1="46825" x2="51852" y2="46825"/>
                        <a14:foregroundMark x1="48765" y1="53175" x2="48765" y2="53175"/>
                        <a14:foregroundMark x1="33333" y1="72222" x2="33333" y2="72222"/>
                        <a14:foregroundMark x1="33333" y1="83333" x2="33333" y2="83333"/>
                        <a14:foregroundMark x1="37654" y1="69048" x2="37654" y2="69048"/>
                        <a14:foregroundMark x1="54938" y1="41270" x2="54938" y2="41270"/>
                        <a14:foregroundMark x1="67901" y1="26984" x2="67901" y2="26984"/>
                        <a14:foregroundMark x1="88272" y1="11111" x2="88272" y2="11111"/>
                        <a14:foregroundMark x1="67284" y1="1587" x2="67284" y2="1587"/>
                        <a14:foregroundMark x1="91358" y1="26984" x2="91358" y2="26984"/>
                        <a14:foregroundMark x1="4321" y1="86508" x2="4321" y2="86508"/>
                        <a14:foregroundMark x1="24691" y1="83333" x2="24691" y2="83333"/>
                        <a14:foregroundMark x1="50000" y1="48413" x2="50000" y2="48413"/>
                        <a14:foregroundMark x1="53086" y1="45238" x2="53086" y2="45238"/>
                        <a14:foregroundMark x1="73457" y1="26190" x2="73457" y2="26190"/>
                      </a14:backgroundRemoval>
                    </a14:imgEffect>
                  </a14:imgLayer>
                </a14:imgProps>
              </a:ext>
              <a:ext uri="{28A0092B-C50C-407E-A947-70E740481C1C}">
                <a14:useLocalDpi xmlns:a14="http://schemas.microsoft.com/office/drawing/2010/main" val="0"/>
              </a:ext>
            </a:extLst>
          </a:blip>
          <a:srcRect/>
          <a:stretch>
            <a:fillRect/>
          </a:stretch>
        </p:blipFill>
        <p:spPr bwMode="auto">
          <a:xfrm>
            <a:off x="7461797" y="5637411"/>
            <a:ext cx="792860" cy="857318"/>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a:extLst>
              <a:ext uri="{FF2B5EF4-FFF2-40B4-BE49-F238E27FC236}">
                <a16:creationId xmlns:a16="http://schemas.microsoft.com/office/drawing/2014/main" id="{B4F5BC7D-08FD-2624-6AD2-1EC5E24D78B2}"/>
              </a:ext>
            </a:extLst>
          </p:cNvPr>
          <p:cNvSpPr txBox="1"/>
          <p:nvPr/>
        </p:nvSpPr>
        <p:spPr>
          <a:xfrm>
            <a:off x="10183849" y="4897008"/>
            <a:ext cx="551715" cy="246221"/>
          </a:xfrm>
          <a:prstGeom prst="rect">
            <a:avLst/>
          </a:prstGeom>
          <a:noFill/>
        </p:spPr>
        <p:txBody>
          <a:bodyPr wrap="square" rtlCol="0">
            <a:spAutoFit/>
          </a:bodyPr>
          <a:lstStyle/>
          <a:p>
            <a:r>
              <a:rPr lang="en-GB" sz="1000" b="1" dirty="0"/>
              <a:t>Year 8</a:t>
            </a:r>
          </a:p>
        </p:txBody>
      </p:sp>
      <p:cxnSp>
        <p:nvCxnSpPr>
          <p:cNvPr id="81" name="Straight Arrow Connector 80">
            <a:extLst>
              <a:ext uri="{FF2B5EF4-FFF2-40B4-BE49-F238E27FC236}">
                <a16:creationId xmlns:a16="http://schemas.microsoft.com/office/drawing/2014/main" id="{596D3D75-8E9D-0157-45DF-DAF64D0D75E9}"/>
              </a:ext>
            </a:extLst>
          </p:cNvPr>
          <p:cNvCxnSpPr>
            <a:cxnSpLocks/>
          </p:cNvCxnSpPr>
          <p:nvPr/>
        </p:nvCxnSpPr>
        <p:spPr>
          <a:xfrm>
            <a:off x="10247982" y="5114972"/>
            <a:ext cx="355105" cy="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Rugby Players, Isolated Vector Silhouette Royalty Free SVG ...">
            <a:extLst>
              <a:ext uri="{FF2B5EF4-FFF2-40B4-BE49-F238E27FC236}">
                <a16:creationId xmlns:a16="http://schemas.microsoft.com/office/drawing/2014/main" id="{B2FC3D9A-9853-CC31-E927-630B3DF7E826}"/>
              </a:ext>
            </a:extLst>
          </p:cNvPr>
          <p:cNvPicPr>
            <a:picLocks noChangeAspect="1" noChangeArrowheads="1"/>
          </p:cNvPicPr>
          <p:nvPr/>
        </p:nvPicPr>
        <p:blipFill>
          <a:blip r:embed="rId23">
            <a:extLst>
              <a:ext uri="{BEBA8EAE-BF5A-486C-A8C5-ECC9F3942E4B}">
                <a14:imgProps xmlns:a14="http://schemas.microsoft.com/office/drawing/2010/main">
                  <a14:imgLayer r:embed="rId24">
                    <a14:imgEffect>
                      <a14:backgroundRemoval t="10000" b="90000" l="10000" r="90000">
                        <a14:foregroundMark x1="26776" y1="28689" x2="26776" y2="31967"/>
                        <a14:foregroundMark x1="26230" y1="25410" x2="26230" y2="25410"/>
                        <a14:foregroundMark x1="26776" y1="31967" x2="26776" y2="31967"/>
                        <a14:foregroundMark x1="64481" y1="54918" x2="64481" y2="54918"/>
                        <a14:foregroundMark x1="58470" y1="40984" x2="58470" y2="40984"/>
                      </a14:backgroundRemoval>
                    </a14:imgEffect>
                  </a14:imgLayer>
                </a14:imgProps>
              </a:ext>
              <a:ext uri="{28A0092B-C50C-407E-A947-70E740481C1C}">
                <a14:useLocalDpi xmlns:a14="http://schemas.microsoft.com/office/drawing/2010/main" val="0"/>
              </a:ext>
            </a:extLst>
          </a:blip>
          <a:srcRect/>
          <a:stretch>
            <a:fillRect/>
          </a:stretch>
        </p:blipFill>
        <p:spPr bwMode="auto">
          <a:xfrm>
            <a:off x="3603835" y="2212914"/>
            <a:ext cx="1151629" cy="76775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asketball Shadow Man Vector Images (over 610)">
            <a:extLst>
              <a:ext uri="{FF2B5EF4-FFF2-40B4-BE49-F238E27FC236}">
                <a16:creationId xmlns:a16="http://schemas.microsoft.com/office/drawing/2014/main" id="{7C4BC4FA-9DC0-644F-AEF6-111841915748}"/>
              </a:ext>
            </a:extLst>
          </p:cNvPr>
          <p:cNvPicPr>
            <a:picLocks noChangeAspect="1" noChangeArrowheads="1"/>
          </p:cNvPicPr>
          <p:nvPr/>
        </p:nvPicPr>
        <p:blipFill>
          <a:blip r:embed="rId25">
            <a:extLst>
              <a:ext uri="{BEBA8EAE-BF5A-486C-A8C5-ECC9F3942E4B}">
                <a14:imgProps xmlns:a14="http://schemas.microsoft.com/office/drawing/2010/main">
                  <a14:imgLayer r:embed="rId26">
                    <a14:imgEffect>
                      <a14:backgroundRemoval t="10000" b="90000" l="10000" r="90000">
                        <a14:foregroundMark x1="16667" y1="84783" x2="16667" y2="84783"/>
                        <a14:foregroundMark x1="16667" y1="88406" x2="16667" y2="88406"/>
                      </a14:backgroundRemoval>
                    </a14:imgEffect>
                  </a14:imgLayer>
                </a14:imgProps>
              </a:ext>
              <a:ext uri="{28A0092B-C50C-407E-A947-70E740481C1C}">
                <a14:useLocalDpi xmlns:a14="http://schemas.microsoft.com/office/drawing/2010/main" val="0"/>
              </a:ext>
            </a:extLst>
          </a:blip>
          <a:srcRect/>
          <a:stretch>
            <a:fillRect/>
          </a:stretch>
        </p:blipFill>
        <p:spPr bwMode="auto">
          <a:xfrm>
            <a:off x="3196074" y="3086172"/>
            <a:ext cx="927309" cy="9273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text overlay&#10;&#10;Description automatically generated">
            <a:extLst>
              <a:ext uri="{FF2B5EF4-FFF2-40B4-BE49-F238E27FC236}">
                <a16:creationId xmlns:a16="http://schemas.microsoft.com/office/drawing/2014/main" id="{6573050E-8B39-F3E0-3F5E-DEE18C0191D4}"/>
              </a:ext>
            </a:extLst>
          </p:cNvPr>
          <p:cNvPicPr>
            <a:picLocks noChangeAspect="1"/>
          </p:cNvPicPr>
          <p:nvPr/>
        </p:nvPicPr>
        <p:blipFill>
          <a:blip r:embed="rId27"/>
          <a:stretch>
            <a:fillRect/>
          </a:stretch>
        </p:blipFill>
        <p:spPr>
          <a:xfrm>
            <a:off x="1639230" y="5580189"/>
            <a:ext cx="1126274" cy="1115257"/>
          </a:xfrm>
          <a:prstGeom prst="rect">
            <a:avLst/>
          </a:prstGeom>
        </p:spPr>
      </p:pic>
      <p:grpSp>
        <p:nvGrpSpPr>
          <p:cNvPr id="17" name="Group 16">
            <a:extLst>
              <a:ext uri="{FF2B5EF4-FFF2-40B4-BE49-F238E27FC236}">
                <a16:creationId xmlns:a16="http://schemas.microsoft.com/office/drawing/2014/main" id="{CB1AEF2B-00B4-513F-0B44-E0744DC69C56}"/>
              </a:ext>
            </a:extLst>
          </p:cNvPr>
          <p:cNvGrpSpPr/>
          <p:nvPr/>
        </p:nvGrpSpPr>
        <p:grpSpPr>
          <a:xfrm>
            <a:off x="7986175" y="3912633"/>
            <a:ext cx="1310903" cy="697800"/>
            <a:chOff x="241996" y="4943501"/>
            <a:chExt cx="2210522" cy="697800"/>
          </a:xfrm>
        </p:grpSpPr>
        <p:sp>
          <p:nvSpPr>
            <p:cNvPr id="15" name="TextBox 14">
              <a:extLst>
                <a:ext uri="{FF2B5EF4-FFF2-40B4-BE49-F238E27FC236}">
                  <a16:creationId xmlns:a16="http://schemas.microsoft.com/office/drawing/2014/main" id="{AA66D26A-618A-38D4-1D73-8553AB81E292}"/>
                </a:ext>
              </a:extLst>
            </p:cNvPr>
            <p:cNvSpPr txBox="1"/>
            <p:nvPr/>
          </p:nvSpPr>
          <p:spPr>
            <a:xfrm>
              <a:off x="241996" y="4943501"/>
              <a:ext cx="2202816" cy="276999"/>
            </a:xfrm>
            <a:prstGeom prst="rect">
              <a:avLst/>
            </a:prstGeom>
            <a:noFill/>
          </p:spPr>
          <p:txBody>
            <a:bodyPr wrap="square" lIns="0" tIns="45720" rIns="0" bIns="45720" rtlCol="0" anchor="b">
              <a:spAutoFit/>
            </a:bodyPr>
            <a:lstStyle/>
            <a:p>
              <a:r>
                <a:rPr lang="en-US" sz="1200" b="1" noProof="1"/>
                <a:t>7. Enrichment</a:t>
              </a:r>
            </a:p>
          </p:txBody>
        </p:sp>
        <p:sp>
          <p:nvSpPr>
            <p:cNvPr id="16" name="TextBox 15">
              <a:extLst>
                <a:ext uri="{FF2B5EF4-FFF2-40B4-BE49-F238E27FC236}">
                  <a16:creationId xmlns:a16="http://schemas.microsoft.com/office/drawing/2014/main" id="{00B98FA1-0DFE-A02D-BBE1-195FC39AE445}"/>
                </a:ext>
              </a:extLst>
            </p:cNvPr>
            <p:cNvSpPr txBox="1"/>
            <p:nvPr/>
          </p:nvSpPr>
          <p:spPr>
            <a:xfrm>
              <a:off x="255548" y="5133470"/>
              <a:ext cx="2196970" cy="507831"/>
            </a:xfrm>
            <a:prstGeom prst="rect">
              <a:avLst/>
            </a:prstGeom>
            <a:noFill/>
          </p:spPr>
          <p:txBody>
            <a:bodyPr wrap="square" lIns="0" tIns="45720" rIns="0" bIns="45720" rtlCol="0" anchor="t">
              <a:spAutoFit/>
            </a:bodyPr>
            <a:lstStyle/>
            <a:p>
              <a:pPr algn="just"/>
              <a:r>
                <a:rPr lang="en-US" sz="900" b="1" noProof="1">
                  <a:cs typeface="Calibri"/>
                </a:rPr>
                <a:t>Developing key skills and knowledge in a variety of alternative activities</a:t>
              </a:r>
              <a:endParaRPr lang="en-US" sz="1800" dirty="0"/>
            </a:p>
          </p:txBody>
        </p:sp>
      </p:grpSp>
      <p:pic>
        <p:nvPicPr>
          <p:cNvPr id="20" name="Picture 19" descr="A black background with colorful arrows&#10;&#10;Description automatically generated">
            <a:extLst>
              <a:ext uri="{FF2B5EF4-FFF2-40B4-BE49-F238E27FC236}">
                <a16:creationId xmlns:a16="http://schemas.microsoft.com/office/drawing/2014/main" id="{A53FE50B-A28A-F004-976D-210CBED970D2}"/>
              </a:ext>
            </a:extLst>
          </p:cNvPr>
          <p:cNvPicPr>
            <a:picLocks noChangeAspect="1"/>
          </p:cNvPicPr>
          <p:nvPr/>
        </p:nvPicPr>
        <p:blipFill>
          <a:blip r:embed="rId28"/>
          <a:stretch>
            <a:fillRect/>
          </a:stretch>
        </p:blipFill>
        <p:spPr>
          <a:xfrm>
            <a:off x="8872244" y="2254920"/>
            <a:ext cx="1506913" cy="1797037"/>
          </a:xfrm>
          <a:prstGeom prst="rect">
            <a:avLst/>
          </a:prstGeom>
        </p:spPr>
      </p:pic>
      <p:grpSp>
        <p:nvGrpSpPr>
          <p:cNvPr id="21" name="Group 20">
            <a:extLst>
              <a:ext uri="{FF2B5EF4-FFF2-40B4-BE49-F238E27FC236}">
                <a16:creationId xmlns:a16="http://schemas.microsoft.com/office/drawing/2014/main" id="{E6115BD4-8948-FE57-7715-6EE9E6156E2E}"/>
              </a:ext>
            </a:extLst>
          </p:cNvPr>
          <p:cNvGrpSpPr/>
          <p:nvPr/>
        </p:nvGrpSpPr>
        <p:grpSpPr>
          <a:xfrm>
            <a:off x="5093669" y="4002342"/>
            <a:ext cx="1323756" cy="708541"/>
            <a:chOff x="255548" y="4932760"/>
            <a:chExt cx="2232196" cy="708541"/>
          </a:xfrm>
        </p:grpSpPr>
        <p:sp>
          <p:nvSpPr>
            <p:cNvPr id="22" name="TextBox 21">
              <a:extLst>
                <a:ext uri="{FF2B5EF4-FFF2-40B4-BE49-F238E27FC236}">
                  <a16:creationId xmlns:a16="http://schemas.microsoft.com/office/drawing/2014/main" id="{09BDE04B-931A-386A-9415-9E2CF72B91A2}"/>
                </a:ext>
              </a:extLst>
            </p:cNvPr>
            <p:cNvSpPr txBox="1"/>
            <p:nvPr/>
          </p:nvSpPr>
          <p:spPr>
            <a:xfrm>
              <a:off x="284928" y="4932760"/>
              <a:ext cx="2202816" cy="276999"/>
            </a:xfrm>
            <a:prstGeom prst="rect">
              <a:avLst/>
            </a:prstGeom>
            <a:noFill/>
          </p:spPr>
          <p:txBody>
            <a:bodyPr wrap="square" lIns="0" tIns="45720" rIns="0" bIns="45720" rtlCol="0" anchor="b">
              <a:spAutoFit/>
            </a:bodyPr>
            <a:lstStyle/>
            <a:p>
              <a:r>
                <a:rPr lang="en-US" sz="1200" b="1" noProof="1"/>
                <a:t>8. OAA</a:t>
              </a:r>
            </a:p>
          </p:txBody>
        </p:sp>
        <p:sp>
          <p:nvSpPr>
            <p:cNvPr id="24" name="TextBox 23">
              <a:extLst>
                <a:ext uri="{FF2B5EF4-FFF2-40B4-BE49-F238E27FC236}">
                  <a16:creationId xmlns:a16="http://schemas.microsoft.com/office/drawing/2014/main" id="{303F43D4-FB39-EB00-4899-8253409E475F}"/>
                </a:ext>
              </a:extLst>
            </p:cNvPr>
            <p:cNvSpPr txBox="1"/>
            <p:nvPr/>
          </p:nvSpPr>
          <p:spPr>
            <a:xfrm>
              <a:off x="255548" y="5133470"/>
              <a:ext cx="2196970" cy="507831"/>
            </a:xfrm>
            <a:prstGeom prst="rect">
              <a:avLst/>
            </a:prstGeom>
            <a:noFill/>
          </p:spPr>
          <p:txBody>
            <a:bodyPr wrap="square" lIns="0" rIns="0" rtlCol="0" anchor="t">
              <a:spAutoFit/>
            </a:bodyPr>
            <a:lstStyle/>
            <a:p>
              <a:pPr algn="just"/>
              <a:r>
                <a:rPr lang="en-US" sz="900" b="1" noProof="1"/>
                <a:t>Symbols</a:t>
              </a:r>
            </a:p>
            <a:p>
              <a:pPr algn="just"/>
              <a:r>
                <a:rPr lang="en-US" sz="900" b="1" noProof="1"/>
                <a:t>Map Orientation</a:t>
              </a:r>
            </a:p>
            <a:p>
              <a:pPr algn="just"/>
              <a:r>
                <a:rPr lang="en-US" sz="900" b="1" noProof="1"/>
                <a:t>Thumb the Map</a:t>
              </a:r>
            </a:p>
          </p:txBody>
        </p:sp>
      </p:grpSp>
      <p:pic>
        <p:nvPicPr>
          <p:cNvPr id="25" name="Graphic 24" descr="Head with gears">
            <a:extLst>
              <a:ext uri="{FF2B5EF4-FFF2-40B4-BE49-F238E27FC236}">
                <a16:creationId xmlns:a16="http://schemas.microsoft.com/office/drawing/2014/main" id="{75A683E3-F609-CD25-CAA8-0B8AF3B5541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54252" y="4000209"/>
            <a:ext cx="400110" cy="400110"/>
          </a:xfrm>
          <a:prstGeom prst="rect">
            <a:avLst/>
          </a:prstGeom>
        </p:spPr>
      </p:pic>
      <p:grpSp>
        <p:nvGrpSpPr>
          <p:cNvPr id="3" name="Group 2">
            <a:extLst>
              <a:ext uri="{FF2B5EF4-FFF2-40B4-BE49-F238E27FC236}">
                <a16:creationId xmlns:a16="http://schemas.microsoft.com/office/drawing/2014/main" id="{F3F76BAA-3502-4FAD-8157-F25A92DA3C2B}"/>
              </a:ext>
            </a:extLst>
          </p:cNvPr>
          <p:cNvGrpSpPr/>
          <p:nvPr/>
        </p:nvGrpSpPr>
        <p:grpSpPr>
          <a:xfrm>
            <a:off x="2920649" y="4353015"/>
            <a:ext cx="1306333" cy="760812"/>
            <a:chOff x="7417648" y="2715015"/>
            <a:chExt cx="2202816" cy="760812"/>
          </a:xfrm>
        </p:grpSpPr>
        <p:sp>
          <p:nvSpPr>
            <p:cNvPr id="18" name="TextBox 128">
              <a:extLst>
                <a:ext uri="{FF2B5EF4-FFF2-40B4-BE49-F238E27FC236}">
                  <a16:creationId xmlns:a16="http://schemas.microsoft.com/office/drawing/2014/main" id="{B6B761AF-6AD2-4809-B8D4-632202288F4D}"/>
                </a:ext>
              </a:extLst>
            </p:cNvPr>
            <p:cNvSpPr txBox="1"/>
            <p:nvPr/>
          </p:nvSpPr>
          <p:spPr>
            <a:xfrm>
              <a:off x="7417648" y="2715015"/>
              <a:ext cx="2202816" cy="276999"/>
            </a:xfrm>
            <a:prstGeom prst="rect">
              <a:avLst/>
            </a:prstGeom>
            <a:noFill/>
          </p:spPr>
          <p:txBody>
            <a:bodyPr wrap="square" lIns="0" tIns="45720" rIns="0" bIns="4572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noProof="1"/>
                <a:t>10. Table Tennis</a:t>
              </a:r>
            </a:p>
          </p:txBody>
        </p:sp>
        <p:sp>
          <p:nvSpPr>
            <p:cNvPr id="26" name="TextBox 129">
              <a:extLst>
                <a:ext uri="{FF2B5EF4-FFF2-40B4-BE49-F238E27FC236}">
                  <a16:creationId xmlns:a16="http://schemas.microsoft.com/office/drawing/2014/main" id="{A992CAE4-9A2E-45BE-908D-0662D55163BB}"/>
                </a:ext>
              </a:extLst>
            </p:cNvPr>
            <p:cNvSpPr txBox="1"/>
            <p:nvPr/>
          </p:nvSpPr>
          <p:spPr>
            <a:xfrm>
              <a:off x="7423494" y="2967996"/>
              <a:ext cx="2196970" cy="507831"/>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900" b="1" noProof="1"/>
                <a:t>Footwork/Stance</a:t>
              </a:r>
            </a:p>
            <a:p>
              <a:pPr algn="just"/>
              <a:r>
                <a:rPr lang="en-US" sz="900" b="1" noProof="1"/>
                <a:t>Grips</a:t>
              </a:r>
            </a:p>
            <a:p>
              <a:pPr algn="just"/>
              <a:r>
                <a:rPr lang="en-US" sz="900" b="1" noProof="1"/>
                <a:t>Foprehand/Backhand</a:t>
              </a:r>
            </a:p>
          </p:txBody>
        </p:sp>
      </p:grpSp>
      <p:pic>
        <p:nvPicPr>
          <p:cNvPr id="33" name="Picture 32" descr="A ping pong racket and ball&#10;&#10;Description automatically generated">
            <a:extLst>
              <a:ext uri="{FF2B5EF4-FFF2-40B4-BE49-F238E27FC236}">
                <a16:creationId xmlns:a16="http://schemas.microsoft.com/office/drawing/2014/main" id="{19B1FCCF-08F2-584B-40AD-CE43394E2638}"/>
              </a:ext>
            </a:extLst>
          </p:cNvPr>
          <p:cNvPicPr>
            <a:picLocks noChangeAspect="1"/>
          </p:cNvPicPr>
          <p:nvPr/>
        </p:nvPicPr>
        <p:blipFill>
          <a:blip r:embed="rId29"/>
          <a:stretch>
            <a:fillRect/>
          </a:stretch>
        </p:blipFill>
        <p:spPr>
          <a:xfrm>
            <a:off x="2204439" y="4708200"/>
            <a:ext cx="619125" cy="609600"/>
          </a:xfrm>
          <a:prstGeom prst="rect">
            <a:avLst/>
          </a:prstGeom>
        </p:spPr>
      </p:pic>
      <p:pic>
        <p:nvPicPr>
          <p:cNvPr id="35" name="Picture 18" descr="A baseball and bat on a black background&#10;&#10;Description automatically generated">
            <a:extLst>
              <a:ext uri="{FF2B5EF4-FFF2-40B4-BE49-F238E27FC236}">
                <a16:creationId xmlns:a16="http://schemas.microsoft.com/office/drawing/2014/main" id="{0BF1716D-D84E-E63C-AF8F-42E6E203BE3E}"/>
              </a:ext>
            </a:extLst>
          </p:cNvPr>
          <p:cNvPicPr>
            <a:picLocks noChangeAspect="1" noChangeArrowheads="1"/>
          </p:cNvPicPr>
          <p:nvPr/>
        </p:nvPicPr>
        <p:blipFill>
          <a:blip r:embed="rId30">
            <a:extLst>
              <a:ext uri="{BEBA8EAE-BF5A-486C-A8C5-ECC9F3942E4B}">
                <a14:imgProps xmlns:a14="http://schemas.microsoft.com/office/drawing/2010/main">
                  <a14:imgLayer r:embed="rId31">
                    <a14:imgEffect>
                      <a14:backgroundRemoval t="10000" b="90000" l="10000" r="90000">
                        <a14:foregroundMark x1="57143" y1="39286" x2="57143" y2="39286"/>
                        <a14:foregroundMark x1="58571" y1="39286" x2="58571" y2="39286"/>
                        <a14:foregroundMark x1="58571" y1="65714" x2="58571" y2="65714"/>
                        <a14:foregroundMark x1="65714" y1="63571" x2="65714" y2="63571"/>
                      </a14:backgroundRemoval>
                    </a14:imgEffect>
                  </a14:imgLayer>
                </a14:imgProps>
              </a:ext>
              <a:ext uri="{28A0092B-C50C-407E-A947-70E740481C1C}">
                <a14:useLocalDpi xmlns:a14="http://schemas.microsoft.com/office/drawing/2010/main" val="0"/>
              </a:ext>
            </a:extLst>
          </a:blip>
          <a:srcRect/>
          <a:stretch>
            <a:fillRect/>
          </a:stretch>
        </p:blipFill>
        <p:spPr bwMode="auto">
          <a:xfrm>
            <a:off x="5789642" y="5793035"/>
            <a:ext cx="847730" cy="847730"/>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a:extLst>
              <a:ext uri="{FF2B5EF4-FFF2-40B4-BE49-F238E27FC236}">
                <a16:creationId xmlns:a16="http://schemas.microsoft.com/office/drawing/2014/main" id="{FC366BD4-CACF-B95B-6FE7-2DA327BE5839}"/>
              </a:ext>
            </a:extLst>
          </p:cNvPr>
          <p:cNvGrpSpPr/>
          <p:nvPr/>
        </p:nvGrpSpPr>
        <p:grpSpPr>
          <a:xfrm>
            <a:off x="5390791" y="5741837"/>
            <a:ext cx="1306333" cy="899312"/>
            <a:chOff x="249702" y="4880489"/>
            <a:chExt cx="2202816" cy="899312"/>
          </a:xfrm>
        </p:grpSpPr>
        <p:sp>
          <p:nvSpPr>
            <p:cNvPr id="37" name="TextBox 36">
              <a:extLst>
                <a:ext uri="{FF2B5EF4-FFF2-40B4-BE49-F238E27FC236}">
                  <a16:creationId xmlns:a16="http://schemas.microsoft.com/office/drawing/2014/main" id="{A4AED9FE-7AC3-321A-5DEF-DB02D7E4D5B8}"/>
                </a:ext>
              </a:extLst>
            </p:cNvPr>
            <p:cNvSpPr txBox="1"/>
            <p:nvPr/>
          </p:nvSpPr>
          <p:spPr>
            <a:xfrm>
              <a:off x="249702" y="4880489"/>
              <a:ext cx="2202816" cy="276999"/>
            </a:xfrm>
            <a:prstGeom prst="rect">
              <a:avLst/>
            </a:prstGeom>
            <a:noFill/>
          </p:spPr>
          <p:txBody>
            <a:bodyPr wrap="square" lIns="0" tIns="45720" rIns="0" bIns="45720" rtlCol="0" anchor="b">
              <a:spAutoFit/>
            </a:bodyPr>
            <a:lstStyle/>
            <a:p>
              <a:r>
                <a:rPr lang="en-US" sz="1200" b="1" noProof="1"/>
                <a:t>12. Rounders</a:t>
              </a:r>
            </a:p>
          </p:txBody>
        </p:sp>
        <p:sp>
          <p:nvSpPr>
            <p:cNvPr id="39" name="TextBox 38">
              <a:extLst>
                <a:ext uri="{FF2B5EF4-FFF2-40B4-BE49-F238E27FC236}">
                  <a16:creationId xmlns:a16="http://schemas.microsoft.com/office/drawing/2014/main" id="{B17E1D2F-07DB-9F40-3184-07F2BB505162}"/>
                </a:ext>
              </a:extLst>
            </p:cNvPr>
            <p:cNvSpPr txBox="1"/>
            <p:nvPr/>
          </p:nvSpPr>
          <p:spPr>
            <a:xfrm>
              <a:off x="255548" y="5133470"/>
              <a:ext cx="2196970" cy="646331"/>
            </a:xfrm>
            <a:prstGeom prst="rect">
              <a:avLst/>
            </a:prstGeom>
            <a:noFill/>
          </p:spPr>
          <p:txBody>
            <a:bodyPr wrap="square" lIns="0" rIns="0" rtlCol="0" anchor="t">
              <a:spAutoFit/>
            </a:bodyPr>
            <a:lstStyle/>
            <a:p>
              <a:pPr algn="just"/>
              <a:r>
                <a:rPr lang="en-US" sz="900" b="1" noProof="1"/>
                <a:t>Catching</a:t>
              </a:r>
            </a:p>
            <a:p>
              <a:pPr algn="just"/>
              <a:r>
                <a:rPr lang="en-US" sz="900" b="1" noProof="1"/>
                <a:t>Throwing</a:t>
              </a:r>
            </a:p>
            <a:p>
              <a:pPr algn="just"/>
              <a:r>
                <a:rPr lang="en-US" sz="900" b="1" noProof="1"/>
                <a:t>Batting</a:t>
              </a:r>
            </a:p>
            <a:p>
              <a:pPr algn="just"/>
              <a:r>
                <a:rPr lang="en-US" sz="900" b="1" noProof="1"/>
                <a:t>Bowling</a:t>
              </a:r>
            </a:p>
          </p:txBody>
        </p:sp>
      </p:grpSp>
    </p:spTree>
    <p:extLst>
      <p:ext uri="{BB962C8B-B14F-4D97-AF65-F5344CB8AC3E}">
        <p14:creationId xmlns:p14="http://schemas.microsoft.com/office/powerpoint/2010/main" val="3128201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DD10B-6C62-DA84-53CB-066C08DF8985}"/>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CA5445DC-AFC7-7724-28FB-4B59EA0A60DE}"/>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23C4135F-BC9A-2A02-F509-AA7A4D90965F}"/>
              </a:ext>
            </a:extLst>
          </p:cNvPr>
          <p:cNvPicPr>
            <a:picLocks noChangeAspect="1"/>
          </p:cNvPicPr>
          <p:nvPr/>
        </p:nvPicPr>
        <p:blipFill>
          <a:blip r:embed="rId2"/>
          <a:stretch>
            <a:fillRect/>
          </a:stretch>
        </p:blipFill>
        <p:spPr>
          <a:xfrm>
            <a:off x="109508" y="0"/>
            <a:ext cx="11972984" cy="6726939"/>
          </a:xfrm>
          <a:prstGeom prst="rect">
            <a:avLst/>
          </a:prstGeom>
        </p:spPr>
      </p:pic>
    </p:spTree>
    <p:extLst>
      <p:ext uri="{BB962C8B-B14F-4D97-AF65-F5344CB8AC3E}">
        <p14:creationId xmlns:p14="http://schemas.microsoft.com/office/powerpoint/2010/main" val="1942166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2F4176-987A-F79C-96C4-A98DF2A72541}"/>
              </a:ext>
            </a:extLst>
          </p:cNvPr>
          <p:cNvPicPr>
            <a:picLocks noChangeAspect="1"/>
          </p:cNvPicPr>
          <p:nvPr/>
        </p:nvPicPr>
        <p:blipFill>
          <a:blip r:embed="rId2"/>
          <a:stretch>
            <a:fillRect/>
          </a:stretch>
        </p:blipFill>
        <p:spPr>
          <a:xfrm>
            <a:off x="7535768" y="658900"/>
            <a:ext cx="757285" cy="1128709"/>
          </a:xfrm>
          <a:prstGeom prst="rect">
            <a:avLst/>
          </a:prstGeom>
        </p:spPr>
      </p:pic>
      <p:sp>
        <p:nvSpPr>
          <p:cNvPr id="4" name="Title 1">
            <a:extLst>
              <a:ext uri="{FF2B5EF4-FFF2-40B4-BE49-F238E27FC236}">
                <a16:creationId xmlns:a16="http://schemas.microsoft.com/office/drawing/2014/main" id="{02FD5E81-1717-2E9F-4B4B-4527F2A3EF58}"/>
              </a:ext>
            </a:extLst>
          </p:cNvPr>
          <p:cNvSpPr txBox="1">
            <a:spLocks/>
          </p:cNvSpPr>
          <p:nvPr/>
        </p:nvSpPr>
        <p:spPr>
          <a:xfrm>
            <a:off x="1730567" y="225787"/>
            <a:ext cx="8778209" cy="739056"/>
          </a:xfrm>
          <a:prstGeom prst="rect">
            <a:avLst/>
          </a:prstGeom>
        </p:spPr>
        <p:txBody>
          <a:bodyPr vert="horz" lIns="91440" tIns="45720" rIns="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a:solidFill>
                  <a:srgbClr val="CC3399"/>
                </a:solidFill>
                <a:latin typeface="Segoe UI Black"/>
                <a:ea typeface="Segoe UI Black"/>
              </a:rPr>
              <a:t>Technology - </a:t>
            </a:r>
            <a:r>
              <a:rPr lang="en-US" sz="2800">
                <a:latin typeface="Segoe UI Black"/>
                <a:ea typeface="Segoe UI Black"/>
              </a:rPr>
              <a:t>Learning Journey – Year 7</a:t>
            </a:r>
            <a:endParaRPr lang="en-US" sz="2800">
              <a:latin typeface="Segoe UI Black" panose="020B0A02040204020203" pitchFamily="34" charset="0"/>
              <a:ea typeface="Segoe UI Black" panose="020B0A02040204020203" pitchFamily="34" charset="0"/>
            </a:endParaRPr>
          </a:p>
        </p:txBody>
      </p:sp>
      <p:grpSp>
        <p:nvGrpSpPr>
          <p:cNvPr id="5" name="Group 4">
            <a:extLst>
              <a:ext uri="{FF2B5EF4-FFF2-40B4-BE49-F238E27FC236}">
                <a16:creationId xmlns:a16="http://schemas.microsoft.com/office/drawing/2014/main" id="{6FA01C2E-636B-FC54-CB71-4FF74FC670E3}"/>
              </a:ext>
            </a:extLst>
          </p:cNvPr>
          <p:cNvGrpSpPr/>
          <p:nvPr/>
        </p:nvGrpSpPr>
        <p:grpSpPr>
          <a:xfrm>
            <a:off x="1555848" y="2014925"/>
            <a:ext cx="9130352" cy="4092072"/>
            <a:chOff x="2249359" y="2305589"/>
            <a:chExt cx="7728733" cy="2834645"/>
          </a:xfrm>
        </p:grpSpPr>
        <p:grpSp>
          <p:nvGrpSpPr>
            <p:cNvPr id="6" name="Group 5">
              <a:extLst>
                <a:ext uri="{FF2B5EF4-FFF2-40B4-BE49-F238E27FC236}">
                  <a16:creationId xmlns:a16="http://schemas.microsoft.com/office/drawing/2014/main" id="{96A9EAFA-9E51-B751-0992-FB8161537BB1}"/>
                </a:ext>
              </a:extLst>
            </p:cNvPr>
            <p:cNvGrpSpPr/>
            <p:nvPr/>
          </p:nvGrpSpPr>
          <p:grpSpPr>
            <a:xfrm>
              <a:off x="2249359" y="2305589"/>
              <a:ext cx="7728733" cy="2834645"/>
              <a:chOff x="1475820" y="2305589"/>
              <a:chExt cx="7728733" cy="2834645"/>
            </a:xfrm>
          </p:grpSpPr>
          <p:sp>
            <p:nvSpPr>
              <p:cNvPr id="13" name="Arc 12">
                <a:extLst>
                  <a:ext uri="{FF2B5EF4-FFF2-40B4-BE49-F238E27FC236}">
                    <a16:creationId xmlns:a16="http://schemas.microsoft.com/office/drawing/2014/main" id="{57C8E1CE-0344-0F5F-8CC3-BF338A774D2A}"/>
                  </a:ext>
                </a:extLst>
              </p:cNvPr>
              <p:cNvSpPr/>
              <p:nvPr/>
            </p:nvSpPr>
            <p:spPr>
              <a:xfrm>
                <a:off x="6186325" y="230559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Arc 13">
                <a:extLst>
                  <a:ext uri="{FF2B5EF4-FFF2-40B4-BE49-F238E27FC236}">
                    <a16:creationId xmlns:a16="http://schemas.microsoft.com/office/drawing/2014/main" id="{225F8FB0-369B-DF87-FA48-D63044DDE73F}"/>
                  </a:ext>
                </a:extLst>
              </p:cNvPr>
              <p:cNvSpPr/>
              <p:nvPr/>
            </p:nvSpPr>
            <p:spPr>
              <a:xfrm rot="10800000">
                <a:off x="3011873" y="372291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5" name="Straight Connector 14">
                <a:extLst>
                  <a:ext uri="{FF2B5EF4-FFF2-40B4-BE49-F238E27FC236}">
                    <a16:creationId xmlns:a16="http://schemas.microsoft.com/office/drawing/2014/main" id="{8510C9BA-3C72-66D2-867B-A3619EC48331}"/>
                  </a:ext>
                </a:extLst>
              </p:cNvPr>
              <p:cNvCxnSpPr>
                <a:cxnSpLocks/>
              </p:cNvCxnSpPr>
              <p:nvPr/>
            </p:nvCxnSpPr>
            <p:spPr>
              <a:xfrm flipV="1">
                <a:off x="3685084" y="3722912"/>
                <a:ext cx="3245350" cy="4"/>
              </a:xfrm>
              <a:prstGeom prst="line">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1CD4375-E177-3502-7483-312E8C03F3AC}"/>
                  </a:ext>
                </a:extLst>
              </p:cNvPr>
              <p:cNvCxnSpPr>
                <a:cxnSpLocks/>
                <a:stCxn id="14" idx="0"/>
              </p:cNvCxnSpPr>
              <p:nvPr/>
            </p:nvCxnSpPr>
            <p:spPr>
              <a:xfrm>
                <a:off x="3718153" y="5140230"/>
                <a:ext cx="5486400" cy="0"/>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679490E-5756-C062-D85A-152114200814}"/>
                  </a:ext>
                </a:extLst>
              </p:cNvPr>
              <p:cNvCxnSpPr/>
              <p:nvPr/>
            </p:nvCxnSpPr>
            <p:spPr>
              <a:xfrm>
                <a:off x="1475820" y="2305589"/>
                <a:ext cx="5486400" cy="4"/>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7B59A959-DE9B-9790-E796-48EA248C3AFC}"/>
                </a:ext>
              </a:extLst>
            </p:cNvPr>
            <p:cNvGrpSpPr/>
            <p:nvPr/>
          </p:nvGrpSpPr>
          <p:grpSpPr>
            <a:xfrm>
              <a:off x="2249359" y="2305589"/>
              <a:ext cx="7646957" cy="2834645"/>
              <a:chOff x="1475820" y="2305589"/>
              <a:chExt cx="7646957" cy="2834645"/>
            </a:xfrm>
          </p:grpSpPr>
          <p:sp>
            <p:nvSpPr>
              <p:cNvPr id="8" name="Arc 7">
                <a:extLst>
                  <a:ext uri="{FF2B5EF4-FFF2-40B4-BE49-F238E27FC236}">
                    <a16:creationId xmlns:a16="http://schemas.microsoft.com/office/drawing/2014/main" id="{E90CF955-351C-7F34-21BC-90994951C63C}"/>
                  </a:ext>
                </a:extLst>
              </p:cNvPr>
              <p:cNvSpPr/>
              <p:nvPr/>
            </p:nvSpPr>
            <p:spPr>
              <a:xfrm>
                <a:off x="6186325" y="230559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Arc 8">
                <a:extLst>
                  <a:ext uri="{FF2B5EF4-FFF2-40B4-BE49-F238E27FC236}">
                    <a16:creationId xmlns:a16="http://schemas.microsoft.com/office/drawing/2014/main" id="{0CC7AEB4-3DC1-BF90-7C33-D7D798BAD805}"/>
                  </a:ext>
                </a:extLst>
              </p:cNvPr>
              <p:cNvSpPr/>
              <p:nvPr/>
            </p:nvSpPr>
            <p:spPr>
              <a:xfrm rot="10800000">
                <a:off x="2930098" y="372291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0" name="Straight Connector 9">
                <a:extLst>
                  <a:ext uri="{FF2B5EF4-FFF2-40B4-BE49-F238E27FC236}">
                    <a16:creationId xmlns:a16="http://schemas.microsoft.com/office/drawing/2014/main" id="{C9D66465-B305-1761-B5AD-EC1E419D9B94}"/>
                  </a:ext>
                </a:extLst>
              </p:cNvPr>
              <p:cNvCxnSpPr>
                <a:cxnSpLocks/>
                <a:endCxn id="8" idx="2"/>
              </p:cNvCxnSpPr>
              <p:nvPr/>
            </p:nvCxnSpPr>
            <p:spPr>
              <a:xfrm flipV="1">
                <a:off x="3685084" y="3722912"/>
                <a:ext cx="3211733" cy="7"/>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5B963BE-15FD-BC49-ECE5-329FB192CCBF}"/>
                  </a:ext>
                </a:extLst>
              </p:cNvPr>
              <p:cNvCxnSpPr>
                <a:cxnSpLocks/>
                <a:stCxn id="14" idx="0"/>
              </p:cNvCxnSpPr>
              <p:nvPr/>
            </p:nvCxnSpPr>
            <p:spPr>
              <a:xfrm>
                <a:off x="3718153" y="5140230"/>
                <a:ext cx="540462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8BDCD59-8E2E-2A28-FA68-EA3543997D51}"/>
                  </a:ext>
                </a:extLst>
              </p:cNvPr>
              <p:cNvCxnSpPr>
                <a:cxnSpLocks/>
              </p:cNvCxnSpPr>
              <p:nvPr/>
            </p:nvCxnSpPr>
            <p:spPr>
              <a:xfrm>
                <a:off x="1475820" y="2305589"/>
                <a:ext cx="530691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sp>
        <p:nvSpPr>
          <p:cNvPr id="18" name="Oval 17">
            <a:extLst>
              <a:ext uri="{FF2B5EF4-FFF2-40B4-BE49-F238E27FC236}">
                <a16:creationId xmlns:a16="http://schemas.microsoft.com/office/drawing/2014/main" id="{3B6D78DF-C51C-C349-E33C-6B6BEBF58DD7}"/>
              </a:ext>
            </a:extLst>
          </p:cNvPr>
          <p:cNvSpPr/>
          <p:nvPr/>
        </p:nvSpPr>
        <p:spPr>
          <a:xfrm>
            <a:off x="335434" y="1645631"/>
            <a:ext cx="853540" cy="724138"/>
          </a:xfrm>
          <a:prstGeom prst="ellipse">
            <a:avLst/>
          </a:prstGeom>
          <a:gradFill>
            <a:gsLst>
              <a:gs pos="0">
                <a:schemeClr val="bg1"/>
              </a:gs>
              <a:gs pos="50000">
                <a:schemeClr val="bg1">
                  <a:lumMod val="95000"/>
                </a:schemeClr>
              </a:gs>
              <a:gs pos="100000">
                <a:schemeClr val="bg1">
                  <a:lumMod val="85000"/>
                </a:schemeClr>
              </a:gs>
            </a:gsLst>
          </a:gradFill>
          <a:ln w="28575">
            <a:solidFill>
              <a:srgbClr val="DF361F"/>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a:solidFill>
                  <a:srgbClr val="DF361F"/>
                </a:solidFill>
              </a:rPr>
              <a:t>Year 7</a:t>
            </a:r>
          </a:p>
        </p:txBody>
      </p:sp>
      <p:pic>
        <p:nvPicPr>
          <p:cNvPr id="19" name="Picture 18" descr="A logo with text overlay&#10;&#10;Description automatically generated">
            <a:extLst>
              <a:ext uri="{FF2B5EF4-FFF2-40B4-BE49-F238E27FC236}">
                <a16:creationId xmlns:a16="http://schemas.microsoft.com/office/drawing/2014/main" id="{F1F99413-AA3E-83D4-7A9E-B83EB398E460}"/>
              </a:ext>
            </a:extLst>
          </p:cNvPr>
          <p:cNvPicPr>
            <a:picLocks noChangeAspect="1"/>
          </p:cNvPicPr>
          <p:nvPr/>
        </p:nvPicPr>
        <p:blipFill>
          <a:blip r:embed="rId3"/>
          <a:stretch>
            <a:fillRect/>
          </a:stretch>
        </p:blipFill>
        <p:spPr>
          <a:xfrm>
            <a:off x="115231" y="5868536"/>
            <a:ext cx="819234" cy="845493"/>
          </a:xfrm>
          <a:prstGeom prst="rect">
            <a:avLst/>
          </a:prstGeom>
        </p:spPr>
      </p:pic>
      <p:sp>
        <p:nvSpPr>
          <p:cNvPr id="20" name="Oval 19">
            <a:extLst>
              <a:ext uri="{FF2B5EF4-FFF2-40B4-BE49-F238E27FC236}">
                <a16:creationId xmlns:a16="http://schemas.microsoft.com/office/drawing/2014/main" id="{BAF95E04-B27A-9483-9680-E3882C54D36B}"/>
              </a:ext>
            </a:extLst>
          </p:cNvPr>
          <p:cNvSpPr/>
          <p:nvPr/>
        </p:nvSpPr>
        <p:spPr>
          <a:xfrm>
            <a:off x="11049353" y="5744928"/>
            <a:ext cx="783261" cy="724138"/>
          </a:xfrm>
          <a:prstGeom prst="ellipse">
            <a:avLst/>
          </a:prstGeom>
          <a:gradFill>
            <a:gsLst>
              <a:gs pos="0">
                <a:schemeClr val="bg1"/>
              </a:gs>
              <a:gs pos="50000">
                <a:schemeClr val="bg1">
                  <a:lumMod val="95000"/>
                </a:schemeClr>
              </a:gs>
              <a:gs pos="100000">
                <a:schemeClr val="bg1">
                  <a:lumMod val="85000"/>
                </a:schemeClr>
              </a:gs>
            </a:gsLst>
          </a:gradFill>
          <a:ln w="28575">
            <a:solidFill>
              <a:srgbClr val="DF361F"/>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a:solidFill>
                  <a:srgbClr val="DF361F"/>
                </a:solidFill>
              </a:rPr>
              <a:t>Year 8</a:t>
            </a:r>
          </a:p>
        </p:txBody>
      </p:sp>
      <p:sp>
        <p:nvSpPr>
          <p:cNvPr id="31" name="Rectangle: Rounded Corners 30">
            <a:extLst>
              <a:ext uri="{FF2B5EF4-FFF2-40B4-BE49-F238E27FC236}">
                <a16:creationId xmlns:a16="http://schemas.microsoft.com/office/drawing/2014/main" id="{98641973-90BB-7FFB-6103-0DB4C040C36F}"/>
              </a:ext>
            </a:extLst>
          </p:cNvPr>
          <p:cNvSpPr/>
          <p:nvPr/>
        </p:nvSpPr>
        <p:spPr>
          <a:xfrm>
            <a:off x="1304618" y="751003"/>
            <a:ext cx="4294798" cy="87681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rPr>
              <a:t>Introduction to Graphics :</a:t>
            </a:r>
          </a:p>
          <a:p>
            <a:r>
              <a:rPr lang="en-GB" sz="1200" dirty="0">
                <a:solidFill>
                  <a:schemeClr val="tx1"/>
                </a:solidFill>
                <a:latin typeface="Calibri Light" panose="020F0302020204030204" pitchFamily="34" charset="0"/>
                <a:cs typeface="Calibri Light" panose="020F0302020204030204" pitchFamily="34" charset="0"/>
              </a:rPr>
              <a:t>Development of orthographic views, use of shading &amp; tones, introduction to isometric, one-point  &amp; two-point perspective drawings, and  3D CAD design package </a:t>
            </a:r>
          </a:p>
        </p:txBody>
      </p:sp>
      <p:sp>
        <p:nvSpPr>
          <p:cNvPr id="33" name="Rectangle: Rounded Corners 32">
            <a:extLst>
              <a:ext uri="{FF2B5EF4-FFF2-40B4-BE49-F238E27FC236}">
                <a16:creationId xmlns:a16="http://schemas.microsoft.com/office/drawing/2014/main" id="{26744C05-926B-9709-00E4-A577EE0904E9}"/>
              </a:ext>
            </a:extLst>
          </p:cNvPr>
          <p:cNvSpPr/>
          <p:nvPr/>
        </p:nvSpPr>
        <p:spPr>
          <a:xfrm>
            <a:off x="5151727" y="776424"/>
            <a:ext cx="368488" cy="274288"/>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D1D740A6-BE88-19F1-6E8D-62546DAB1205}"/>
              </a:ext>
            </a:extLst>
          </p:cNvPr>
          <p:cNvSpPr txBox="1"/>
          <p:nvPr/>
        </p:nvSpPr>
        <p:spPr>
          <a:xfrm>
            <a:off x="5109858" y="760030"/>
            <a:ext cx="456234" cy="307777"/>
          </a:xfrm>
          <a:prstGeom prst="rect">
            <a:avLst/>
          </a:prstGeom>
          <a:noFill/>
        </p:spPr>
        <p:txBody>
          <a:bodyPr wrap="square" rtlCol="0">
            <a:spAutoFit/>
          </a:bodyPr>
          <a:lstStyle/>
          <a:p>
            <a:r>
              <a:rPr lang="en-GB" sz="1400" b="1"/>
              <a:t>DT</a:t>
            </a:r>
          </a:p>
        </p:txBody>
      </p:sp>
      <p:grpSp>
        <p:nvGrpSpPr>
          <p:cNvPr id="39" name="Group 38">
            <a:extLst>
              <a:ext uri="{FF2B5EF4-FFF2-40B4-BE49-F238E27FC236}">
                <a16:creationId xmlns:a16="http://schemas.microsoft.com/office/drawing/2014/main" id="{0BB2EB1B-D328-530E-7F47-3B915AB2F6C9}"/>
              </a:ext>
            </a:extLst>
          </p:cNvPr>
          <p:cNvGrpSpPr/>
          <p:nvPr/>
        </p:nvGrpSpPr>
        <p:grpSpPr>
          <a:xfrm>
            <a:off x="9209314" y="2574490"/>
            <a:ext cx="2841172" cy="1138191"/>
            <a:chOff x="8794964" y="1226982"/>
            <a:chExt cx="3275464" cy="927736"/>
          </a:xfrm>
        </p:grpSpPr>
        <p:sp>
          <p:nvSpPr>
            <p:cNvPr id="30" name="Rectangle: Rounded Corners 29">
              <a:extLst>
                <a:ext uri="{FF2B5EF4-FFF2-40B4-BE49-F238E27FC236}">
                  <a16:creationId xmlns:a16="http://schemas.microsoft.com/office/drawing/2014/main" id="{B2422005-F464-F2FE-5E48-3E038BEE9B26}"/>
                </a:ext>
              </a:extLst>
            </p:cNvPr>
            <p:cNvSpPr/>
            <p:nvPr/>
          </p:nvSpPr>
          <p:spPr>
            <a:xfrm>
              <a:off x="8794964" y="1235450"/>
              <a:ext cx="3275464" cy="91926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rPr>
                <a:t>Introduction to Ceramics :</a:t>
              </a:r>
            </a:p>
            <a:p>
              <a:r>
                <a:rPr lang="en-GB" sz="1200" dirty="0">
                  <a:solidFill>
                    <a:schemeClr val="tx1"/>
                  </a:solidFill>
                  <a:latin typeface="Calibri Light" panose="020F0302020204030204" pitchFamily="34" charset="0"/>
                  <a:cs typeface="Calibri Light" panose="020F0302020204030204" pitchFamily="34" charset="0"/>
                </a:rPr>
                <a:t>Styles of pots and  their uses, development of techniques used to make them, and tools used for pottery </a:t>
              </a:r>
            </a:p>
          </p:txBody>
        </p:sp>
        <p:grpSp>
          <p:nvGrpSpPr>
            <p:cNvPr id="38" name="Group 37">
              <a:extLst>
                <a:ext uri="{FF2B5EF4-FFF2-40B4-BE49-F238E27FC236}">
                  <a16:creationId xmlns:a16="http://schemas.microsoft.com/office/drawing/2014/main" id="{7F22FB4D-B95D-151F-30E7-DD8372FD7569}"/>
                </a:ext>
              </a:extLst>
            </p:cNvPr>
            <p:cNvGrpSpPr/>
            <p:nvPr/>
          </p:nvGrpSpPr>
          <p:grpSpPr>
            <a:xfrm>
              <a:off x="11493398" y="1226982"/>
              <a:ext cx="568177" cy="227063"/>
              <a:chOff x="4891419" y="817589"/>
              <a:chExt cx="568177" cy="227063"/>
            </a:xfrm>
          </p:grpSpPr>
          <p:sp>
            <p:nvSpPr>
              <p:cNvPr id="36" name="Rectangle: Rounded Corners 35">
                <a:extLst>
                  <a:ext uri="{FF2B5EF4-FFF2-40B4-BE49-F238E27FC236}">
                    <a16:creationId xmlns:a16="http://schemas.microsoft.com/office/drawing/2014/main" id="{0B0E2A22-D322-89B5-072D-4222BA481664}"/>
                  </a:ext>
                </a:extLst>
              </p:cNvPr>
              <p:cNvSpPr/>
              <p:nvPr/>
            </p:nvSpPr>
            <p:spPr>
              <a:xfrm>
                <a:off x="4891419" y="855217"/>
                <a:ext cx="448493" cy="189435"/>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D6EDDC0C-2AFA-02BF-0CB4-650119E4C9A7}"/>
                  </a:ext>
                </a:extLst>
              </p:cNvPr>
              <p:cNvSpPr txBox="1"/>
              <p:nvPr/>
            </p:nvSpPr>
            <p:spPr>
              <a:xfrm>
                <a:off x="4891419" y="817589"/>
                <a:ext cx="568177" cy="191677"/>
              </a:xfrm>
              <a:prstGeom prst="rect">
                <a:avLst/>
              </a:prstGeom>
              <a:noFill/>
            </p:spPr>
            <p:txBody>
              <a:bodyPr wrap="square" rtlCol="0">
                <a:spAutoFit/>
              </a:bodyPr>
              <a:lstStyle/>
              <a:p>
                <a:r>
                  <a:rPr lang="en-GB" sz="1400" b="1"/>
                  <a:t>DT</a:t>
                </a:r>
              </a:p>
            </p:txBody>
          </p:sp>
        </p:grpSp>
      </p:grpSp>
      <p:grpSp>
        <p:nvGrpSpPr>
          <p:cNvPr id="40" name="Group 39">
            <a:extLst>
              <a:ext uri="{FF2B5EF4-FFF2-40B4-BE49-F238E27FC236}">
                <a16:creationId xmlns:a16="http://schemas.microsoft.com/office/drawing/2014/main" id="{93DAB354-84D7-D662-DBF3-E0D5103A7A2D}"/>
              </a:ext>
            </a:extLst>
          </p:cNvPr>
          <p:cNvGrpSpPr/>
          <p:nvPr/>
        </p:nvGrpSpPr>
        <p:grpSpPr>
          <a:xfrm>
            <a:off x="60512" y="4076332"/>
            <a:ext cx="2915922" cy="1668590"/>
            <a:chOff x="8794964" y="1235450"/>
            <a:chExt cx="3275464" cy="919278"/>
          </a:xfrm>
        </p:grpSpPr>
        <p:sp>
          <p:nvSpPr>
            <p:cNvPr id="41" name="Rectangle: Rounded Corners 40">
              <a:extLst>
                <a:ext uri="{FF2B5EF4-FFF2-40B4-BE49-F238E27FC236}">
                  <a16:creationId xmlns:a16="http://schemas.microsoft.com/office/drawing/2014/main" id="{FDB5EBBE-8721-D9C0-C2C8-8DF6E0D0A1B4}"/>
                </a:ext>
              </a:extLst>
            </p:cNvPr>
            <p:cNvSpPr/>
            <p:nvPr/>
          </p:nvSpPr>
          <p:spPr>
            <a:xfrm>
              <a:off x="8794964" y="1235450"/>
              <a:ext cx="3275464" cy="91927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rPr>
                <a:t>Introduction to Wood Working Skills :</a:t>
              </a:r>
            </a:p>
            <a:p>
              <a:r>
                <a:rPr lang="en-GB" sz="1200" dirty="0">
                  <a:solidFill>
                    <a:schemeClr val="tx1"/>
                  </a:solidFill>
                  <a:latin typeface="Calibri Light" panose="020F0302020204030204" pitchFamily="34" charset="0"/>
                  <a:cs typeface="Calibri Light" panose="020F0302020204030204" pitchFamily="34" charset="0"/>
                </a:rPr>
                <a:t>Safety rules for workroom, safe use of hand tools, aesthetics of design, limitations of materials, further development of orthographic &amp; perspective drawing skills</a:t>
              </a:r>
            </a:p>
          </p:txBody>
        </p:sp>
        <p:grpSp>
          <p:nvGrpSpPr>
            <p:cNvPr id="42" name="Group 41">
              <a:extLst>
                <a:ext uri="{FF2B5EF4-FFF2-40B4-BE49-F238E27FC236}">
                  <a16:creationId xmlns:a16="http://schemas.microsoft.com/office/drawing/2014/main" id="{2370DC50-480F-FAA9-D759-21C158933E7B}"/>
                </a:ext>
              </a:extLst>
            </p:cNvPr>
            <p:cNvGrpSpPr/>
            <p:nvPr/>
          </p:nvGrpSpPr>
          <p:grpSpPr>
            <a:xfrm>
              <a:off x="11493398" y="1238094"/>
              <a:ext cx="568177" cy="191677"/>
              <a:chOff x="4891419" y="828701"/>
              <a:chExt cx="568177" cy="191677"/>
            </a:xfrm>
          </p:grpSpPr>
          <p:sp>
            <p:nvSpPr>
              <p:cNvPr id="43" name="Rectangle: Rounded Corners 42">
                <a:extLst>
                  <a:ext uri="{FF2B5EF4-FFF2-40B4-BE49-F238E27FC236}">
                    <a16:creationId xmlns:a16="http://schemas.microsoft.com/office/drawing/2014/main" id="{7D0A2814-1FC1-83CE-7B02-94E58B1916E7}"/>
                  </a:ext>
                </a:extLst>
              </p:cNvPr>
              <p:cNvSpPr/>
              <p:nvPr/>
            </p:nvSpPr>
            <p:spPr>
              <a:xfrm>
                <a:off x="4891419" y="855217"/>
                <a:ext cx="448493" cy="117976"/>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6644188A-8ACE-C1F3-85BA-D8363BD4355D}"/>
                  </a:ext>
                </a:extLst>
              </p:cNvPr>
              <p:cNvSpPr txBox="1"/>
              <p:nvPr/>
            </p:nvSpPr>
            <p:spPr>
              <a:xfrm>
                <a:off x="4891419" y="828701"/>
                <a:ext cx="568177" cy="191677"/>
              </a:xfrm>
              <a:prstGeom prst="rect">
                <a:avLst/>
              </a:prstGeom>
              <a:noFill/>
            </p:spPr>
            <p:txBody>
              <a:bodyPr wrap="square" rtlCol="0">
                <a:spAutoFit/>
              </a:bodyPr>
              <a:lstStyle/>
              <a:p>
                <a:r>
                  <a:rPr lang="en-GB" sz="1400" b="1"/>
                  <a:t>DT</a:t>
                </a:r>
              </a:p>
            </p:txBody>
          </p:sp>
        </p:grpSp>
      </p:grpSp>
      <p:grpSp>
        <p:nvGrpSpPr>
          <p:cNvPr id="45" name="Group 44">
            <a:extLst>
              <a:ext uri="{FF2B5EF4-FFF2-40B4-BE49-F238E27FC236}">
                <a16:creationId xmlns:a16="http://schemas.microsoft.com/office/drawing/2014/main" id="{2C17526D-77AB-65F6-FBEB-749B22D9A44A}"/>
              </a:ext>
            </a:extLst>
          </p:cNvPr>
          <p:cNvGrpSpPr/>
          <p:nvPr/>
        </p:nvGrpSpPr>
        <p:grpSpPr>
          <a:xfrm>
            <a:off x="8313793" y="625509"/>
            <a:ext cx="3729013" cy="1127802"/>
            <a:chOff x="8794964" y="1235450"/>
            <a:chExt cx="3275464" cy="919268"/>
          </a:xfrm>
        </p:grpSpPr>
        <p:sp>
          <p:nvSpPr>
            <p:cNvPr id="46" name="Rectangle: Rounded Corners 45">
              <a:extLst>
                <a:ext uri="{FF2B5EF4-FFF2-40B4-BE49-F238E27FC236}">
                  <a16:creationId xmlns:a16="http://schemas.microsoft.com/office/drawing/2014/main" id="{B80641CD-3B22-2B52-6736-2DD4D3F4B718}"/>
                </a:ext>
              </a:extLst>
            </p:cNvPr>
            <p:cNvSpPr/>
            <p:nvPr/>
          </p:nvSpPr>
          <p:spPr>
            <a:xfrm>
              <a:off x="8794964" y="1235450"/>
              <a:ext cx="3275464" cy="91926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rPr>
                <a:t>Health and Safety: </a:t>
              </a:r>
              <a:r>
                <a:rPr lang="en-GB" sz="1200" dirty="0">
                  <a:solidFill>
                    <a:schemeClr val="tx1"/>
                  </a:solidFill>
                  <a:latin typeface="Calibri Light" panose="020F0302020204030204" pitchFamily="34" charset="0"/>
                  <a:cs typeface="Calibri Light" panose="020F0302020204030204" pitchFamily="34" charset="0"/>
                </a:rPr>
                <a:t>Development of understanding the how to keep themselves safe in a Food and Nutrition lesson.  Development of knowledge of health and safety and hygiene, demonstrated in correct knife skills.</a:t>
              </a:r>
              <a:endParaRPr lang="en-GB" sz="1200" b="1" dirty="0">
                <a:solidFill>
                  <a:schemeClr val="tx1"/>
                </a:solidFill>
                <a:latin typeface="Calibri Light" panose="020F0302020204030204" pitchFamily="34" charset="0"/>
                <a:cs typeface="Calibri Light" panose="020F0302020204030204" pitchFamily="34" charset="0"/>
              </a:endParaRPr>
            </a:p>
          </p:txBody>
        </p:sp>
        <p:sp>
          <p:nvSpPr>
            <p:cNvPr id="48" name="Rectangle: Rounded Corners 47">
              <a:extLst>
                <a:ext uri="{FF2B5EF4-FFF2-40B4-BE49-F238E27FC236}">
                  <a16:creationId xmlns:a16="http://schemas.microsoft.com/office/drawing/2014/main" id="{4CA882CC-4B2E-F002-0FFB-02B881370F6B}"/>
                </a:ext>
              </a:extLst>
            </p:cNvPr>
            <p:cNvSpPr/>
            <p:nvPr/>
          </p:nvSpPr>
          <p:spPr>
            <a:xfrm>
              <a:off x="11431135" y="1926713"/>
              <a:ext cx="516357" cy="193199"/>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b="1"/>
            </a:p>
          </p:txBody>
        </p:sp>
      </p:grpSp>
      <p:sp>
        <p:nvSpPr>
          <p:cNvPr id="50" name="TextBox 49">
            <a:extLst>
              <a:ext uri="{FF2B5EF4-FFF2-40B4-BE49-F238E27FC236}">
                <a16:creationId xmlns:a16="http://schemas.microsoft.com/office/drawing/2014/main" id="{8CF46F9A-07B4-DBFF-1328-CBA3448D95F7}"/>
              </a:ext>
            </a:extLst>
          </p:cNvPr>
          <p:cNvSpPr txBox="1"/>
          <p:nvPr/>
        </p:nvSpPr>
        <p:spPr>
          <a:xfrm>
            <a:off x="11281293" y="1445534"/>
            <a:ext cx="705766" cy="307777"/>
          </a:xfrm>
          <a:prstGeom prst="rect">
            <a:avLst/>
          </a:prstGeom>
          <a:noFill/>
        </p:spPr>
        <p:txBody>
          <a:bodyPr wrap="square" rtlCol="0">
            <a:spAutoFit/>
          </a:bodyPr>
          <a:lstStyle/>
          <a:p>
            <a:r>
              <a:rPr lang="en-GB" sz="1400" b="1"/>
              <a:t>FOOD</a:t>
            </a:r>
          </a:p>
        </p:txBody>
      </p:sp>
      <p:grpSp>
        <p:nvGrpSpPr>
          <p:cNvPr id="51" name="Group 50">
            <a:extLst>
              <a:ext uri="{FF2B5EF4-FFF2-40B4-BE49-F238E27FC236}">
                <a16:creationId xmlns:a16="http://schemas.microsoft.com/office/drawing/2014/main" id="{8310448B-5985-4235-7977-3887059CA919}"/>
              </a:ext>
            </a:extLst>
          </p:cNvPr>
          <p:cNvGrpSpPr/>
          <p:nvPr/>
        </p:nvGrpSpPr>
        <p:grpSpPr>
          <a:xfrm>
            <a:off x="6921462" y="4496650"/>
            <a:ext cx="4911152" cy="1189288"/>
            <a:chOff x="8794964" y="1235450"/>
            <a:chExt cx="3275464" cy="919268"/>
          </a:xfrm>
        </p:grpSpPr>
        <p:sp>
          <p:nvSpPr>
            <p:cNvPr id="52" name="Rectangle: Rounded Corners 51">
              <a:extLst>
                <a:ext uri="{FF2B5EF4-FFF2-40B4-BE49-F238E27FC236}">
                  <a16:creationId xmlns:a16="http://schemas.microsoft.com/office/drawing/2014/main" id="{E274FB09-FDDA-3CBE-F655-056E58A0E40A}"/>
                </a:ext>
              </a:extLst>
            </p:cNvPr>
            <p:cNvSpPr/>
            <p:nvPr/>
          </p:nvSpPr>
          <p:spPr>
            <a:xfrm>
              <a:off x="8794964" y="1235450"/>
              <a:ext cx="3275464" cy="91926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rPr>
                <a:t>Seasonal  Fresh Produce and Provenance: </a:t>
              </a:r>
              <a:r>
                <a:rPr lang="en-GB" sz="1200" dirty="0">
                  <a:solidFill>
                    <a:schemeClr val="tx1"/>
                  </a:solidFill>
                  <a:latin typeface="Calibri Light" panose="020F0302020204030204" pitchFamily="34" charset="0"/>
                  <a:cs typeface="Calibri Light" panose="020F0302020204030204" pitchFamily="34" charset="0"/>
                </a:rPr>
                <a:t>Factors affecting food choice, what is seasonal produce, specific cooking methods affecting nutritional value of fruit and vegetables. Food provenance – grown, reared and caught.  Further development of knife skills and electrical equipment.</a:t>
              </a:r>
              <a:endParaRPr lang="en-GB" sz="1200" b="1" dirty="0">
                <a:solidFill>
                  <a:schemeClr val="tx1"/>
                </a:solidFill>
                <a:latin typeface="Calibri Light" panose="020F0302020204030204" pitchFamily="34" charset="0"/>
                <a:cs typeface="Calibri Light" panose="020F0302020204030204" pitchFamily="34" charset="0"/>
              </a:endParaRPr>
            </a:p>
          </p:txBody>
        </p:sp>
        <p:sp>
          <p:nvSpPr>
            <p:cNvPr id="53" name="Rectangle: Rounded Corners 52">
              <a:extLst>
                <a:ext uri="{FF2B5EF4-FFF2-40B4-BE49-F238E27FC236}">
                  <a16:creationId xmlns:a16="http://schemas.microsoft.com/office/drawing/2014/main" id="{4DEA8CEB-82E9-4731-B10D-98B52CA35A72}"/>
                </a:ext>
              </a:extLst>
            </p:cNvPr>
            <p:cNvSpPr/>
            <p:nvPr/>
          </p:nvSpPr>
          <p:spPr>
            <a:xfrm>
              <a:off x="11491651" y="1924961"/>
              <a:ext cx="465419" cy="208075"/>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grpSp>
      <p:grpSp>
        <p:nvGrpSpPr>
          <p:cNvPr id="55" name="Group 54">
            <a:extLst>
              <a:ext uri="{FF2B5EF4-FFF2-40B4-BE49-F238E27FC236}">
                <a16:creationId xmlns:a16="http://schemas.microsoft.com/office/drawing/2014/main" id="{3060A7C0-B0EE-BA6F-839F-762451C48178}"/>
              </a:ext>
            </a:extLst>
          </p:cNvPr>
          <p:cNvGrpSpPr/>
          <p:nvPr/>
        </p:nvGrpSpPr>
        <p:grpSpPr>
          <a:xfrm>
            <a:off x="3105580" y="2450618"/>
            <a:ext cx="4931636" cy="1248246"/>
            <a:chOff x="8794964" y="1235450"/>
            <a:chExt cx="3275464" cy="919268"/>
          </a:xfrm>
        </p:grpSpPr>
        <p:sp>
          <p:nvSpPr>
            <p:cNvPr id="56" name="Rectangle: Rounded Corners 55">
              <a:extLst>
                <a:ext uri="{FF2B5EF4-FFF2-40B4-BE49-F238E27FC236}">
                  <a16:creationId xmlns:a16="http://schemas.microsoft.com/office/drawing/2014/main" id="{509DB320-C183-7322-5FE3-1D0CC05F247F}"/>
                </a:ext>
              </a:extLst>
            </p:cNvPr>
            <p:cNvSpPr/>
            <p:nvPr/>
          </p:nvSpPr>
          <p:spPr>
            <a:xfrm>
              <a:off x="8794964" y="1235450"/>
              <a:ext cx="3275464" cy="91926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rPr>
                <a:t>Lifestyle Specific Meals: </a:t>
              </a:r>
              <a:r>
                <a:rPr lang="en-GB" sz="1200" dirty="0">
                  <a:solidFill>
                    <a:schemeClr val="tx1"/>
                  </a:solidFill>
                  <a:latin typeface="Calibri Light" panose="020F0302020204030204" pitchFamily="34" charset="0"/>
                  <a:cs typeface="Calibri Light" panose="020F0302020204030204" pitchFamily="34" charset="0"/>
                </a:rPr>
                <a:t>Development of understanding of specific nutritional values – protein, starchy carbohydrates, dairy and alternatives, how the diet can be healthy through Eatwell Guide and portion sizes.  Practical skills – knife skills, weighing / measuring, grating, slicing and spreading.</a:t>
              </a:r>
              <a:endParaRPr lang="en-GB" sz="1200" b="1" dirty="0">
                <a:solidFill>
                  <a:schemeClr val="tx1"/>
                </a:solidFill>
                <a:latin typeface="Calibri Light" panose="020F0302020204030204" pitchFamily="34" charset="0"/>
                <a:cs typeface="Calibri Light" panose="020F0302020204030204" pitchFamily="34" charset="0"/>
              </a:endParaRPr>
            </a:p>
          </p:txBody>
        </p:sp>
        <p:sp>
          <p:nvSpPr>
            <p:cNvPr id="57" name="Rectangle: Rounded Corners 56">
              <a:extLst>
                <a:ext uri="{FF2B5EF4-FFF2-40B4-BE49-F238E27FC236}">
                  <a16:creationId xmlns:a16="http://schemas.microsoft.com/office/drawing/2014/main" id="{FDAE8131-9738-201E-94E0-45757B26A129}"/>
                </a:ext>
              </a:extLst>
            </p:cNvPr>
            <p:cNvSpPr/>
            <p:nvPr/>
          </p:nvSpPr>
          <p:spPr>
            <a:xfrm>
              <a:off x="11579575" y="1921346"/>
              <a:ext cx="418969" cy="180032"/>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b="1"/>
            </a:p>
          </p:txBody>
        </p:sp>
      </p:grpSp>
      <p:sp>
        <p:nvSpPr>
          <p:cNvPr id="58" name="TextBox 57">
            <a:extLst>
              <a:ext uri="{FF2B5EF4-FFF2-40B4-BE49-F238E27FC236}">
                <a16:creationId xmlns:a16="http://schemas.microsoft.com/office/drawing/2014/main" id="{4BA358DB-7552-8C5D-2BF5-AA15A8C548C8}"/>
              </a:ext>
            </a:extLst>
          </p:cNvPr>
          <p:cNvSpPr txBox="1"/>
          <p:nvPr/>
        </p:nvSpPr>
        <p:spPr>
          <a:xfrm>
            <a:off x="7282392" y="3359153"/>
            <a:ext cx="705766" cy="307777"/>
          </a:xfrm>
          <a:prstGeom prst="rect">
            <a:avLst/>
          </a:prstGeom>
          <a:noFill/>
        </p:spPr>
        <p:txBody>
          <a:bodyPr wrap="square" rtlCol="0">
            <a:spAutoFit/>
          </a:bodyPr>
          <a:lstStyle/>
          <a:p>
            <a:r>
              <a:rPr lang="en-GB" sz="1400" b="1"/>
              <a:t>FOOD</a:t>
            </a:r>
          </a:p>
        </p:txBody>
      </p:sp>
      <p:pic>
        <p:nvPicPr>
          <p:cNvPr id="22" name="Picture 21" descr="A screenshot of a food chart&#10;&#10;Description automatically generated">
            <a:extLst>
              <a:ext uri="{FF2B5EF4-FFF2-40B4-BE49-F238E27FC236}">
                <a16:creationId xmlns:a16="http://schemas.microsoft.com/office/drawing/2014/main" id="{4633E6FD-DF7A-BFC9-43F6-02AD4FDAFE4A}"/>
              </a:ext>
            </a:extLst>
          </p:cNvPr>
          <p:cNvPicPr>
            <a:picLocks noChangeAspect="1"/>
          </p:cNvPicPr>
          <p:nvPr/>
        </p:nvPicPr>
        <p:blipFill rotWithShape="1">
          <a:blip r:embed="rId4"/>
          <a:srcRect l="19631" t="16684" r="22415" b="11709"/>
          <a:stretch/>
        </p:blipFill>
        <p:spPr bwMode="auto">
          <a:xfrm>
            <a:off x="1515970" y="2557276"/>
            <a:ext cx="1450340" cy="1007859"/>
          </a:xfrm>
          <a:prstGeom prst="rect">
            <a:avLst/>
          </a:prstGeom>
          <a:ln>
            <a:noFill/>
          </a:ln>
          <a:extLst>
            <a:ext uri="{53640926-AAD7-44D8-BBD7-CCE9431645EC}">
              <a14:shadowObscured xmlns:a14="http://schemas.microsoft.com/office/drawing/2010/main"/>
            </a:ext>
          </a:extLst>
        </p:spPr>
      </p:pic>
      <p:sp>
        <p:nvSpPr>
          <p:cNvPr id="54" name="TextBox 53">
            <a:extLst>
              <a:ext uri="{FF2B5EF4-FFF2-40B4-BE49-F238E27FC236}">
                <a16:creationId xmlns:a16="http://schemas.microsoft.com/office/drawing/2014/main" id="{67AA22F2-7C82-46CD-0D6A-CD39D91277A4}"/>
              </a:ext>
            </a:extLst>
          </p:cNvPr>
          <p:cNvSpPr txBox="1"/>
          <p:nvPr/>
        </p:nvSpPr>
        <p:spPr>
          <a:xfrm>
            <a:off x="10964810" y="5392186"/>
            <a:ext cx="667296" cy="307777"/>
          </a:xfrm>
          <a:prstGeom prst="rect">
            <a:avLst/>
          </a:prstGeom>
          <a:noFill/>
        </p:spPr>
        <p:txBody>
          <a:bodyPr wrap="square" rtlCol="0">
            <a:spAutoFit/>
          </a:bodyPr>
          <a:lstStyle/>
          <a:p>
            <a:r>
              <a:rPr lang="en-GB" sz="1400" b="1"/>
              <a:t>FOOD</a:t>
            </a:r>
          </a:p>
        </p:txBody>
      </p:sp>
      <p:pic>
        <p:nvPicPr>
          <p:cNvPr id="1026" name="Picture 2" descr="Provenance: What it is and why it matters - Victus Catering Consultancy">
            <a:extLst>
              <a:ext uri="{FF2B5EF4-FFF2-40B4-BE49-F238E27FC236}">
                <a16:creationId xmlns:a16="http://schemas.microsoft.com/office/drawing/2014/main" id="{A64F1030-B9EB-64EE-24FF-2BF304E7F3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0202" y="4722822"/>
            <a:ext cx="1166813" cy="77646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Design Principles I :: Behance">
            <a:extLst>
              <a:ext uri="{FF2B5EF4-FFF2-40B4-BE49-F238E27FC236}">
                <a16:creationId xmlns:a16="http://schemas.microsoft.com/office/drawing/2014/main" id="{FB9D5E40-04B2-56E1-33FA-DB59B6B2ED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39" y="225787"/>
            <a:ext cx="1240845" cy="934687"/>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3078" name="Picture 6" descr="Many cubes in one point perspective Royalty Free Vector">
            <a:extLst>
              <a:ext uri="{FF2B5EF4-FFF2-40B4-BE49-F238E27FC236}">
                <a16:creationId xmlns:a16="http://schemas.microsoft.com/office/drawing/2014/main" id="{8DF0387A-EBA5-C4FF-10D0-D8CF34E817D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0182"/>
          <a:stretch/>
        </p:blipFill>
        <p:spPr bwMode="auto">
          <a:xfrm>
            <a:off x="5735958" y="760030"/>
            <a:ext cx="1252306" cy="87680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Khavi Arts Premium Handmade Artisanal Terracotta Clay Dog Shaped Pot/  Planter/ Flower Pot for Indoor Plants | Ideal for Home Decor/ Planters for  Balcony/ Key Holder | Made By Rural Artisans |">
            <a:extLst>
              <a:ext uri="{FF2B5EF4-FFF2-40B4-BE49-F238E27FC236}">
                <a16:creationId xmlns:a16="http://schemas.microsoft.com/office/drawing/2014/main" id="{E7CAA386-E609-F52E-830C-54168266FDB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92480" y="1857832"/>
            <a:ext cx="633813" cy="63381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tomizable Handmade Cute Ceramic Fox Shaped Flower Pot / Bowl / Cup  Personalized Special Gift Cute Animals Succulent Lover - Etsy UK">
            <a:extLst>
              <a:ext uri="{FF2B5EF4-FFF2-40B4-BE49-F238E27FC236}">
                <a16:creationId xmlns:a16="http://schemas.microsoft.com/office/drawing/2014/main" id="{DFC3C7F0-4FE9-73C4-5A5E-FD2BF7C834C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2920" t="20941" r="13309" b="16411"/>
          <a:stretch/>
        </p:blipFill>
        <p:spPr bwMode="auto">
          <a:xfrm>
            <a:off x="10395642" y="1855002"/>
            <a:ext cx="645159" cy="63381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9627EFC7-3179-99F4-E844-819E3B661FE1}"/>
              </a:ext>
            </a:extLst>
          </p:cNvPr>
          <p:cNvPicPr>
            <a:picLocks noChangeAspect="1"/>
          </p:cNvPicPr>
          <p:nvPr/>
        </p:nvPicPr>
        <p:blipFill rotWithShape="1">
          <a:blip r:embed="rId10"/>
          <a:srcRect l="74309" t="38568" r="9373" b="22271"/>
          <a:stretch/>
        </p:blipFill>
        <p:spPr>
          <a:xfrm>
            <a:off x="11180871" y="1869090"/>
            <a:ext cx="595093" cy="627430"/>
          </a:xfrm>
          <a:prstGeom prst="rect">
            <a:avLst/>
          </a:prstGeom>
        </p:spPr>
      </p:pic>
      <p:pic>
        <p:nvPicPr>
          <p:cNvPr id="3088" name="Picture 16" descr="Info Poster – Hand Tool Safety. – Safety Posters">
            <a:extLst>
              <a:ext uri="{FF2B5EF4-FFF2-40B4-BE49-F238E27FC236}">
                <a16:creationId xmlns:a16="http://schemas.microsoft.com/office/drawing/2014/main" id="{8D6BD4AB-5357-56B2-0220-9C71E3F370A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007" y="3018014"/>
            <a:ext cx="1320430" cy="934686"/>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Lesson 1 - Hand tools - #TheWoodTechClassroom">
            <a:extLst>
              <a:ext uri="{FF2B5EF4-FFF2-40B4-BE49-F238E27FC236}">
                <a16:creationId xmlns:a16="http://schemas.microsoft.com/office/drawing/2014/main" id="{F5CF45F0-6BB7-1E9B-F56A-4F14EBD052FA}"/>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4275"/>
          <a:stretch/>
        </p:blipFill>
        <p:spPr bwMode="auto">
          <a:xfrm>
            <a:off x="1575850" y="5766484"/>
            <a:ext cx="1529730" cy="97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95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20714A61E51D40A56158CF68E17747" ma:contentTypeVersion="15" ma:contentTypeDescription="Create a new document." ma:contentTypeScope="" ma:versionID="fd7275094652d5519fb00659330817f4">
  <xsd:schema xmlns:xsd="http://www.w3.org/2001/XMLSchema" xmlns:xs="http://www.w3.org/2001/XMLSchema" xmlns:p="http://schemas.microsoft.com/office/2006/metadata/properties" xmlns:ns2="529c40e8-0bab-43d5-8ec0-07f08635fbc7" xmlns:ns3="e5b96425-6c5e-47e5-8e3c-66a165e9bc6d" targetNamespace="http://schemas.microsoft.com/office/2006/metadata/properties" ma:root="true" ma:fieldsID="e52f0d2fd811c64ec73feda7a57d86d0" ns2:_="" ns3:_="">
    <xsd:import namespace="529c40e8-0bab-43d5-8ec0-07f08635fbc7"/>
    <xsd:import namespace="e5b96425-6c5e-47e5-8e3c-66a165e9bc6d"/>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9c40e8-0bab-43d5-8ec0-07f08635fb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65895cd-c2e5-4ee0-a44a-cd0d712d940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b96425-6c5e-47e5-8e3c-66a165e9bc6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79d6281-3d9d-4448-85d5-7aea755fb040}" ma:internalName="TaxCatchAll" ma:showField="CatchAllData" ma:web="e5b96425-6c5e-47e5-8e3c-66a165e9bc6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C6B3B8-0171-4D49-BAED-9F6D1D09ED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9c40e8-0bab-43d5-8ec0-07f08635fbc7"/>
    <ds:schemaRef ds:uri="e5b96425-6c5e-47e5-8e3c-66a165e9bc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4A7804-5D2F-4B5E-BB50-816A3E6F3C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6</Slides>
  <Notes>3</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'Learning Journeys' - improving students understanding of what they are studying, when  and why.</vt:lpstr>
      <vt:lpstr>   History Learning Journey - Year 7</vt:lpstr>
      <vt:lpstr>    Girls PE Learning Journey - Year 7</vt:lpstr>
      <vt:lpstr>    Boys PE Learning Journey - Year 7</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17</cp:revision>
  <dcterms:created xsi:type="dcterms:W3CDTF">2024-09-05T08:05:05Z</dcterms:created>
  <dcterms:modified xsi:type="dcterms:W3CDTF">2024-09-05T08:14:00Z</dcterms:modified>
</cp:coreProperties>
</file>