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0"/>
  </p:notesMasterIdLst>
  <p:sldIdLst>
    <p:sldId id="256" r:id="rId4"/>
    <p:sldId id="258" r:id="rId5"/>
    <p:sldId id="370" r:id="rId6"/>
    <p:sldId id="355" r:id="rId7"/>
    <p:sldId id="358" r:id="rId8"/>
    <p:sldId id="3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60399-E7F9-F5F8-16F6-6192B6FADE6B}" v="114" dt="2024-09-05T08:13:06.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5F10C-8A01-4904-B42E-AC54898C3C7A}" type="datetimeFigureOut">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80190-4236-495A-8D50-1C365C04CA0B}" type="slidenum">
              <a:t>‹#›</a:t>
            </a:fld>
            <a:endParaRPr lang="en-US"/>
          </a:p>
        </p:txBody>
      </p:sp>
    </p:spTree>
    <p:extLst>
      <p:ext uri="{BB962C8B-B14F-4D97-AF65-F5344CB8AC3E}">
        <p14:creationId xmlns:p14="http://schemas.microsoft.com/office/powerpoint/2010/main" val="336056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312053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192107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371710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CAB453-F688-4E46-98D3-66186247351E}" type="slidenum">
              <a:rPr lang="en-GB" smtClean="0"/>
              <a:t>6</a:t>
            </a:fld>
            <a:endParaRPr lang="en-GB"/>
          </a:p>
        </p:txBody>
      </p:sp>
    </p:spTree>
    <p:extLst>
      <p:ext uri="{BB962C8B-B14F-4D97-AF65-F5344CB8AC3E}">
        <p14:creationId xmlns:p14="http://schemas.microsoft.com/office/powerpoint/2010/main" val="213289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18" Type="http://schemas.microsoft.com/office/2007/relationships/hdphoto" Target="../media/hdphoto2.wdp"/><Relationship Id="rId26" Type="http://schemas.openxmlformats.org/officeDocument/2006/relationships/image" Target="../media/image26.png"/><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0.png"/><Relationship Id="rId25" Type="http://schemas.microsoft.com/office/2007/relationships/hdphoto" Target="../media/hdphoto4.wdp"/><Relationship Id="rId2" Type="http://schemas.openxmlformats.org/officeDocument/2006/relationships/notesSlide" Target="../notesSlides/notesSlide2.xml"/><Relationship Id="rId16" Type="http://schemas.microsoft.com/office/2007/relationships/hdphoto" Target="../media/hdphoto1.wdp"/><Relationship Id="rId20" Type="http://schemas.microsoft.com/office/2007/relationships/hdphoto" Target="../media/hdphoto3.wdp"/><Relationship Id="rId29"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19.png"/><Relationship Id="rId23" Type="http://schemas.openxmlformats.org/officeDocument/2006/relationships/image" Target="../media/image24.png"/><Relationship Id="rId28" Type="http://schemas.openxmlformats.org/officeDocument/2006/relationships/image" Target="../media/image6.png"/><Relationship Id="rId10" Type="http://schemas.openxmlformats.org/officeDocument/2006/relationships/image" Target="../media/image16.svg"/><Relationship Id="rId19" Type="http://schemas.openxmlformats.org/officeDocument/2006/relationships/image" Target="../media/image21.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5.svg"/><Relationship Id="rId22" Type="http://schemas.openxmlformats.org/officeDocument/2006/relationships/image" Target="../media/image23.png"/><Relationship Id="rId27"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18" Type="http://schemas.openxmlformats.org/officeDocument/2006/relationships/image" Target="../media/image28.png"/><Relationship Id="rId26" Type="http://schemas.microsoft.com/office/2007/relationships/hdphoto" Target="../media/hdphoto8.wdp"/><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5.png"/><Relationship Id="rId12" Type="http://schemas.openxmlformats.org/officeDocument/2006/relationships/image" Target="../media/image5.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microsoft.com/office/2007/relationships/hdphoto" Target="../media/hdphoto3.wdp"/><Relationship Id="rId20" Type="http://schemas.openxmlformats.org/officeDocument/2006/relationships/image" Target="../media/image24.png"/><Relationship Id="rId29"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4.png"/><Relationship Id="rId24" Type="http://schemas.microsoft.com/office/2007/relationships/hdphoto" Target="../media/hdphoto7.wdp"/><Relationship Id="rId5" Type="http://schemas.openxmlformats.org/officeDocument/2006/relationships/image" Target="../media/image13.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27.png"/><Relationship Id="rId10" Type="http://schemas.openxmlformats.org/officeDocument/2006/relationships/image" Target="../media/image18.svg"/><Relationship Id="rId19" Type="http://schemas.microsoft.com/office/2007/relationships/hdphoto" Target="../media/hdphoto6.wdp"/><Relationship Id="rId31" Type="http://schemas.microsoft.com/office/2007/relationships/hdphoto" Target="../media/hdphoto4.wdp"/><Relationship Id="rId4" Type="http://schemas.openxmlformats.org/officeDocument/2006/relationships/image" Target="../media/image10.svg"/><Relationship Id="rId9" Type="http://schemas.openxmlformats.org/officeDocument/2006/relationships/image" Target="../media/image17.png"/><Relationship Id="rId14" Type="http://schemas.microsoft.com/office/2007/relationships/hdphoto" Target="../media/hdphoto1.wdp"/><Relationship Id="rId22" Type="http://schemas.microsoft.com/office/2007/relationships/hdphoto" Target="../media/hdphoto5.wdp"/><Relationship Id="rId27" Type="http://schemas.openxmlformats.org/officeDocument/2006/relationships/image" Target="../media/image6.png"/><Relationship Id="rId30"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54531"/>
            <a:ext cx="11811000" cy="2694516"/>
          </a:xfrm>
          <a:ln>
            <a:solidFill>
              <a:schemeClr val="tx1"/>
            </a:solidFill>
          </a:ln>
        </p:spPr>
        <p:txBody>
          <a:bodyPr>
            <a:normAutofit/>
          </a:bodyPr>
          <a:lstStyle/>
          <a:p>
            <a:r>
              <a:rPr lang="en-US" b="1" dirty="0"/>
              <a:t>'Learning Journeys' - </a:t>
            </a:r>
            <a:r>
              <a:rPr lang="en-US" dirty="0"/>
              <a:t>improving students understanding of </a:t>
            </a:r>
            <a:r>
              <a:rPr lang="en-US" i="1" dirty="0"/>
              <a:t>what</a:t>
            </a:r>
            <a:r>
              <a:rPr lang="en-US" dirty="0"/>
              <a:t> they are studying, </a:t>
            </a:r>
            <a:r>
              <a:rPr lang="en-US" i="1" dirty="0"/>
              <a:t>when </a:t>
            </a:r>
            <a:r>
              <a:rPr lang="en-US" dirty="0"/>
              <a:t> and </a:t>
            </a:r>
            <a:r>
              <a:rPr lang="en-US" i="1" dirty="0"/>
              <a:t>why.</a:t>
            </a:r>
            <a:endParaRPr lang="en-US" dirty="0"/>
          </a:p>
        </p:txBody>
      </p:sp>
      <p:sp>
        <p:nvSpPr>
          <p:cNvPr id="3" name="Subtitle 2"/>
          <p:cNvSpPr>
            <a:spLocks noGrp="1"/>
          </p:cNvSpPr>
          <p:nvPr>
            <p:ph type="subTitle" idx="1"/>
          </p:nvPr>
        </p:nvSpPr>
        <p:spPr>
          <a:xfrm>
            <a:off x="1640417" y="3316287"/>
            <a:ext cx="9144000" cy="1655762"/>
          </a:xfrm>
        </p:spPr>
        <p:txBody>
          <a:bodyPr vert="horz" lIns="91440" tIns="45720" rIns="91440" bIns="45720" rtlCol="0" anchor="t">
            <a:normAutofit/>
          </a:bodyPr>
          <a:lstStyle/>
          <a:p>
            <a:r>
              <a:rPr lang="en-US" dirty="0"/>
              <a:t>This academic year, all subjects have introduced 'learning journeys' to ensure that students are supported with understanding their curriculum development across the year and 'where their learning is going'. See below for some examples!</a:t>
            </a:r>
          </a:p>
        </p:txBody>
      </p:sp>
      <p:pic>
        <p:nvPicPr>
          <p:cNvPr id="4" name="Picture 3" descr="A logo with text overlay&#10;&#10;Description automatically generated">
            <a:extLst>
              <a:ext uri="{FF2B5EF4-FFF2-40B4-BE49-F238E27FC236}">
                <a16:creationId xmlns:a16="http://schemas.microsoft.com/office/drawing/2014/main" id="{B82A0B12-308D-54DD-76E5-AE2C67403C3A}"/>
              </a:ext>
            </a:extLst>
          </p:cNvPr>
          <p:cNvPicPr>
            <a:picLocks noChangeAspect="1"/>
          </p:cNvPicPr>
          <p:nvPr/>
        </p:nvPicPr>
        <p:blipFill>
          <a:blip r:embed="rId2"/>
          <a:stretch>
            <a:fillRect/>
          </a:stretch>
        </p:blipFill>
        <p:spPr>
          <a:xfrm>
            <a:off x="9840912" y="4582055"/>
            <a:ext cx="2066925" cy="211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C70A964-397E-CF57-8E83-0B5E90A4B843}"/>
              </a:ext>
            </a:extLst>
          </p:cNvPr>
          <p:cNvPicPr>
            <a:picLocks noChangeAspect="1"/>
          </p:cNvPicPr>
          <p:nvPr/>
        </p:nvPicPr>
        <p:blipFill rotWithShape="1">
          <a:blip r:embed="rId2"/>
          <a:srcRect l="14244" t="18734" r="16061" b="12015"/>
          <a:stretch/>
        </p:blipFill>
        <p:spPr>
          <a:xfrm>
            <a:off x="104280" y="0"/>
            <a:ext cx="12092582" cy="6764723"/>
          </a:xfrm>
          <a:prstGeom prst="rect">
            <a:avLst/>
          </a:prstGeom>
        </p:spPr>
      </p:pic>
      <p:sp>
        <p:nvSpPr>
          <p:cNvPr id="2" name="Rectangle 1">
            <a:extLst>
              <a:ext uri="{FF2B5EF4-FFF2-40B4-BE49-F238E27FC236}">
                <a16:creationId xmlns:a16="http://schemas.microsoft.com/office/drawing/2014/main" id="{64D8EC58-0CDC-7412-925A-DF0F31C17F88}"/>
              </a:ext>
            </a:extLst>
          </p:cNvPr>
          <p:cNvSpPr/>
          <p:nvPr/>
        </p:nvSpPr>
        <p:spPr>
          <a:xfrm>
            <a:off x="2936263" y="2351515"/>
            <a:ext cx="2466161" cy="461665"/>
          </a:xfrm>
          <a:prstGeom prst="rect">
            <a:avLst/>
          </a:prstGeom>
          <a:noFill/>
        </p:spPr>
        <p:txBody>
          <a:bodyPr wrap="squar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a typeface="ADLaM Display" panose="02010000000000000000" pitchFamily="2" charset="0"/>
                <a:cs typeface="ADLaM Display" panose="02010000000000000000" pitchFamily="2" charset="0"/>
              </a:rPr>
              <a:t>Day of the Dead research and work in the style.</a:t>
            </a:r>
          </a:p>
        </p:txBody>
      </p:sp>
      <p:pic>
        <p:nvPicPr>
          <p:cNvPr id="1026" name="Picture 2" descr="Day of the Dead">
            <a:extLst>
              <a:ext uri="{FF2B5EF4-FFF2-40B4-BE49-F238E27FC236}">
                <a16:creationId xmlns:a16="http://schemas.microsoft.com/office/drawing/2014/main" id="{66BCE5C4-594B-5532-7C34-4054D0902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55" y="1924438"/>
            <a:ext cx="929951" cy="69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1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17662" y="72788"/>
            <a:ext cx="8515350" cy="739056"/>
          </a:xfrm>
        </p:spPr>
        <p:txBody>
          <a:bodyPr lIns="91440" tIns="45720" rIns="0" bIns="45720" anchor="t">
            <a:noAutofit/>
          </a:bodyPr>
          <a:lstStyle/>
          <a:p>
            <a:r>
              <a:rPr lang="en-US" sz="2400" dirty="0">
                <a:solidFill>
                  <a:srgbClr val="CC3399"/>
                </a:solidFill>
                <a:latin typeface="Segoe UI Black"/>
                <a:ea typeface="Segoe UI Black"/>
              </a:rPr>
              <a:t>   </a:t>
            </a:r>
            <a:r>
              <a:rPr lang="en-US" sz="2400" dirty="0">
                <a:latin typeface="Segoe UI Black"/>
                <a:ea typeface="Segoe UI Black"/>
              </a:rPr>
              <a:t>History Learning Journey - Year 9</a:t>
            </a:r>
            <a:endParaRPr lang="en-US" sz="2400" b="0" dirty="0">
              <a:solidFill>
                <a:srgbClr val="CC3399"/>
              </a:solidFill>
              <a:latin typeface="Segoe UI Black"/>
              <a:ea typeface="Segoe UI Black"/>
            </a:endParaRPr>
          </a:p>
          <a:p>
            <a:endParaRPr lang="en-US" sz="2400" dirty="0">
              <a:solidFill>
                <a:srgbClr val="CC3399"/>
              </a:solidFill>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2196281"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1133035" y="1227905"/>
            <a:ext cx="2127870" cy="876359"/>
            <a:chOff x="-338439" y="4628518"/>
            <a:chExt cx="2790957" cy="735784"/>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628518"/>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5440" y="4786578"/>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446665" y="5768035"/>
            <a:ext cx="1385545" cy="1151"/>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639231" y="5273530"/>
            <a:ext cx="1395761" cy="1440500"/>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9539410" y="5575473"/>
            <a:ext cx="1679462" cy="276999"/>
          </a:xfrm>
          <a:prstGeom prst="rect">
            <a:avLst/>
          </a:prstGeom>
          <a:noFill/>
        </p:spPr>
        <p:txBody>
          <a:bodyPr wrap="square" lIns="0" tIns="45720" rIns="0" bIns="45720" rtlCol="0" anchor="b">
            <a:spAutoFit/>
          </a:bodyPr>
          <a:lstStyle/>
          <a:p>
            <a:r>
              <a:rPr lang="en-US" sz="1200" b="1" noProof="1"/>
              <a:t>Thinking about Year 10!</a:t>
            </a:r>
            <a:endParaRPr lang="en-US" sz="1800" dirty="0">
              <a:ea typeface="Calibri"/>
              <a:cs typeface="Calibri"/>
            </a:endParaRPr>
          </a:p>
        </p:txBody>
      </p:sp>
      <p:sp>
        <p:nvSpPr>
          <p:cNvPr id="34" name="TextBox 33">
            <a:extLst>
              <a:ext uri="{FF2B5EF4-FFF2-40B4-BE49-F238E27FC236}">
                <a16:creationId xmlns:a16="http://schemas.microsoft.com/office/drawing/2014/main" id="{07291F6C-D94F-9776-66EE-24EB1AE797AC}"/>
              </a:ext>
            </a:extLst>
          </p:cNvPr>
          <p:cNvSpPr txBox="1"/>
          <p:nvPr/>
        </p:nvSpPr>
        <p:spPr>
          <a:xfrm>
            <a:off x="4311731" y="2334820"/>
            <a:ext cx="3046136" cy="7848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(B)</a:t>
            </a:r>
          </a:p>
          <a:p>
            <a:pPr algn="ctr"/>
            <a:r>
              <a:rPr lang="en-US" sz="900" b="1" dirty="0">
                <a:ea typeface="Calibri" panose="020F0502020204030204"/>
                <a:cs typeface="Calibri" panose="020F0502020204030204"/>
              </a:rPr>
              <a:t>The rise of the 'deadly' dictators.</a:t>
            </a:r>
            <a:endParaRPr lang="en-US" sz="900">
              <a:ea typeface="Calibri"/>
              <a:cs typeface="Calibri"/>
            </a:endParaRPr>
          </a:p>
          <a:p>
            <a:pPr algn="ctr"/>
            <a:r>
              <a:rPr lang="en-US" sz="900" dirty="0">
                <a:ea typeface="Calibri" panose="020F0502020204030204"/>
                <a:cs typeface="Calibri" panose="020F0502020204030204"/>
              </a:rPr>
              <a:t>How did WW1 impact on Europe politically and economically? Why did people turn to extreme leaders? What was life like in a dictatorship?</a:t>
            </a:r>
          </a:p>
        </p:txBody>
      </p:sp>
      <p:sp>
        <p:nvSpPr>
          <p:cNvPr id="37" name="TextBox 36">
            <a:extLst>
              <a:ext uri="{FF2B5EF4-FFF2-40B4-BE49-F238E27FC236}">
                <a16:creationId xmlns:a16="http://schemas.microsoft.com/office/drawing/2014/main" id="{8B92315A-7182-D7DA-3454-BB44A36F658A}"/>
              </a:ext>
            </a:extLst>
          </p:cNvPr>
          <p:cNvSpPr txBox="1"/>
          <p:nvPr/>
        </p:nvSpPr>
        <p:spPr>
          <a:xfrm>
            <a:off x="8917449" y="1423647"/>
            <a:ext cx="1467708"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900" b="1" dirty="0">
                <a:solidFill>
                  <a:srgbClr val="000000"/>
                </a:solidFill>
                <a:latin typeface="Calibri"/>
              </a:rPr>
              <a:t>Spring</a:t>
            </a:r>
            <a:r>
              <a:rPr lang="en-US" sz="900" b="1" i="0" u="none" strike="noStrike" baseline="0" dirty="0">
                <a:solidFill>
                  <a:srgbClr val="000000"/>
                </a:solidFill>
                <a:latin typeface="Calibri"/>
              </a:rPr>
              <a:t> Term (A)</a:t>
            </a:r>
            <a:r>
              <a:rPr lang="en-US" sz="900" b="0" i="0" dirty="0">
                <a:latin typeface="Calibri"/>
              </a:rPr>
              <a:t>​</a:t>
            </a:r>
          </a:p>
          <a:p>
            <a:pPr algn="ctr"/>
            <a:r>
              <a:rPr lang="en-US" sz="900" b="1" dirty="0">
                <a:ea typeface="Calibri"/>
                <a:cs typeface="Calibri"/>
              </a:rPr>
              <a:t>How should the Holocaust be remembered?</a:t>
            </a:r>
            <a:endParaRPr lang="en-US" sz="900">
              <a:ea typeface="Calibri"/>
              <a:cs typeface="Calibri"/>
            </a:endParaRPr>
          </a:p>
          <a:p>
            <a:pPr algn="ctr"/>
            <a:endParaRPr lang="en-US" sz="900" b="1" dirty="0">
              <a:ea typeface="Calibri"/>
              <a:cs typeface="Calibri"/>
            </a:endParaRPr>
          </a:p>
          <a:p>
            <a:pPr algn="ctr"/>
            <a:r>
              <a:rPr lang="en-US" sz="900" dirty="0">
                <a:ea typeface="Calibri"/>
                <a:cs typeface="Calibri"/>
              </a:rPr>
              <a:t>What was the Jewish experience in Germany before the rise of the Nazi Party? How did the lives of Jewish people change under Hitler's rule? What was the 'Final Solution'? Why should the Holocaust be remembered? Why did other genocides still </a:t>
            </a:r>
            <a:r>
              <a:rPr lang="en-US" sz="900">
                <a:ea typeface="Calibri"/>
                <a:cs typeface="Calibri"/>
              </a:rPr>
              <a:t>happen post WW2?</a:t>
            </a:r>
          </a:p>
          <a:p>
            <a:pPr algn="ctr"/>
            <a:endParaRPr lang="en-US" sz="900" dirty="0">
              <a:ea typeface="Calibri"/>
              <a:cs typeface="Calibri"/>
            </a:endParaRPr>
          </a:p>
        </p:txBody>
      </p:sp>
      <p:sp>
        <p:nvSpPr>
          <p:cNvPr id="39" name="TextBox 38">
            <a:extLst>
              <a:ext uri="{FF2B5EF4-FFF2-40B4-BE49-F238E27FC236}">
                <a16:creationId xmlns:a16="http://schemas.microsoft.com/office/drawing/2014/main" id="{8933EAD4-B2E4-86E0-7E7B-70EB4F460810}"/>
              </a:ext>
            </a:extLst>
          </p:cNvPr>
          <p:cNvSpPr txBox="1"/>
          <p:nvPr/>
        </p:nvSpPr>
        <p:spPr>
          <a:xfrm>
            <a:off x="7089158" y="4010173"/>
            <a:ext cx="3277457" cy="75405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Spring Term (B)</a:t>
            </a:r>
          </a:p>
          <a:p>
            <a:pPr algn="ctr"/>
            <a:r>
              <a:rPr lang="en-US" sz="900" b="1" dirty="0">
                <a:ea typeface="Calibri" panose="020F0502020204030204"/>
                <a:cs typeface="Calibri" panose="020F0502020204030204"/>
              </a:rPr>
              <a:t>WW2 - How did the lives of British people change during WW2?</a:t>
            </a:r>
          </a:p>
          <a:p>
            <a:pPr algn="ctr"/>
            <a:r>
              <a:rPr lang="en-US" sz="900" dirty="0">
                <a:ea typeface="Calibri"/>
                <a:cs typeface="Calibri"/>
              </a:rPr>
              <a:t>What was the 'Home Front'? How did Britain prepare for WW2? What did different groups experience?</a:t>
            </a:r>
            <a:endParaRPr lang="en-US" sz="900" b="1" dirty="0">
              <a:ea typeface="Calibri"/>
              <a:cs typeface="Calibri"/>
            </a:endParaRPr>
          </a:p>
          <a:p>
            <a:pPr algn="ctr"/>
            <a:endParaRPr lang="en-US" sz="700" b="1" dirty="0">
              <a:ea typeface="Calibri"/>
              <a:cs typeface="Calibri"/>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2021020" y="3329083"/>
            <a:ext cx="1467708" cy="17774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(A)</a:t>
            </a:r>
          </a:p>
          <a:p>
            <a:pPr algn="ctr"/>
            <a:r>
              <a:rPr lang="en-US" sz="900" b="1" dirty="0">
                <a:ea typeface="Calibri" panose="020F0502020204030204"/>
                <a:cs typeface="Calibri" panose="020F0502020204030204"/>
              </a:rPr>
              <a:t>WW2 - a different type of warfare?</a:t>
            </a:r>
            <a:endParaRPr lang="en-US" sz="900" dirty="0">
              <a:ea typeface="Calibri"/>
              <a:cs typeface="Calibri"/>
            </a:endParaRPr>
          </a:p>
          <a:p>
            <a:pPr algn="ctr"/>
            <a:r>
              <a:rPr lang="en-US" sz="900" dirty="0">
                <a:ea typeface="Calibri"/>
                <a:cs typeface="Calibri"/>
              </a:rPr>
              <a:t>An exploration of the main battles of WW2 – invasion of Poland, Dunkirk, Battle of Britain, Battle of the Atlantic, the war in the Pacific.</a:t>
            </a:r>
            <a:endParaRPr lang="en-US" sz="900" b="1" dirty="0">
              <a:ea typeface="Calibri" panose="020F0502020204030204"/>
              <a:cs typeface="Calibri" panose="020F0502020204030204"/>
            </a:endParaRPr>
          </a:p>
          <a:p>
            <a:pPr algn="ctr"/>
            <a:r>
              <a:rPr lang="en-US" sz="900" dirty="0">
                <a:ea typeface="Calibri" panose="020F0502020204030204"/>
                <a:cs typeface="Calibri" panose="020F0502020204030204"/>
              </a:rPr>
              <a:t>Was the dropping of the Atomic bomb justifiable?</a:t>
            </a:r>
          </a:p>
          <a:p>
            <a:pPr algn="ctr"/>
            <a:endParaRPr lang="en-US" sz="1050" dirty="0">
              <a:ea typeface="Calibri" panose="020F0502020204030204"/>
              <a:cs typeface="Calibri" panose="020F0502020204030204"/>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3399633" y="5650149"/>
            <a:ext cx="3018922" cy="10618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(B)</a:t>
            </a:r>
          </a:p>
          <a:p>
            <a:pPr algn="ctr"/>
            <a:r>
              <a:rPr lang="en-US" sz="900" b="1" dirty="0">
                <a:ea typeface="Calibri" panose="020F0502020204030204"/>
                <a:cs typeface="Calibri" panose="020F0502020204030204"/>
              </a:rPr>
              <a:t>What made the Cold War so terrifying?</a:t>
            </a:r>
            <a:endParaRPr lang="en-US" sz="900" dirty="0">
              <a:ea typeface="Calibri" panose="020F0502020204030204"/>
              <a:cs typeface="Calibri" panose="020F0502020204030204"/>
            </a:endParaRPr>
          </a:p>
          <a:p>
            <a:pPr algn="ctr"/>
            <a:r>
              <a:rPr lang="en-US" sz="900" dirty="0">
                <a:ea typeface="Calibri" panose="020F0502020204030204"/>
                <a:cs typeface="Calibri" panose="020F0502020204030204"/>
              </a:rPr>
              <a:t>Who were the 'Big Three'? Why did alliances break down? What actions did Stalin take and how did the West retaliate? Key events of the 1960s and 1970s? What impact did the collapse of the Berlin Wall have? How did the Cold War 'thaw'?</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2794152" y="2278954"/>
            <a:ext cx="1392351" cy="2240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A0E7A07B-4CF4-E1BF-9E0B-D4D00B24D261}"/>
              </a:ext>
            </a:extLst>
          </p:cNvPr>
          <p:cNvSpPr/>
          <p:nvPr/>
        </p:nvSpPr>
        <p:spPr>
          <a:xfrm rot="1380000">
            <a:off x="8393589" y="2680182"/>
            <a:ext cx="430305" cy="1004742"/>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5561138" y="4324420"/>
            <a:ext cx="1412289" cy="879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3748252" y="3611559"/>
            <a:ext cx="565530" cy="1743786"/>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a:extLst>
              <a:ext uri="{FF2B5EF4-FFF2-40B4-BE49-F238E27FC236}">
                <a16:creationId xmlns:a16="http://schemas.microsoft.com/office/drawing/2014/main" id="{F0FBC680-1FA5-5582-8F0B-C8BC42401C36}"/>
              </a:ext>
            </a:extLst>
          </p:cNvPr>
          <p:cNvSpPr txBox="1"/>
          <p:nvPr/>
        </p:nvSpPr>
        <p:spPr>
          <a:xfrm>
            <a:off x="2796732" y="694144"/>
            <a:ext cx="3755969" cy="7848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(A)</a:t>
            </a:r>
            <a:endParaRPr lang="en-US" sz="900" dirty="0">
              <a:cs typeface="Calibri"/>
            </a:endParaRPr>
          </a:p>
          <a:p>
            <a:pPr algn="ctr"/>
            <a:r>
              <a:rPr lang="en-US" sz="900" b="1" dirty="0">
                <a:ea typeface="Calibri" panose="020F0502020204030204"/>
                <a:cs typeface="Calibri" panose="020F0502020204030204"/>
              </a:rPr>
              <a:t>The War to end all Wars? </a:t>
            </a:r>
            <a:endParaRPr lang="en-US" sz="900" dirty="0">
              <a:ea typeface="Calibri" panose="020F0502020204030204"/>
              <a:cs typeface="Calibri" panose="020F0502020204030204"/>
            </a:endParaRPr>
          </a:p>
          <a:p>
            <a:pPr algn="ctr"/>
            <a:r>
              <a:rPr lang="en-US" sz="900" dirty="0">
                <a:ea typeface="Calibri" panose="020F0502020204030204"/>
                <a:cs typeface="Calibri" panose="020F0502020204030204"/>
              </a:rPr>
              <a:t>What were the main causes of WW1? What was life like for the soldiers in the trenches? What technological changes took place at this time? How did the experiences of WW1 impact on medicine?</a:t>
            </a:r>
            <a:endParaRPr lang="en-US" sz="900" b="1" dirty="0">
              <a:ea typeface="Calibri" panose="020F0502020204030204"/>
              <a:cs typeface="Calibri" panose="020F0502020204030204"/>
            </a:endParaRPr>
          </a:p>
        </p:txBody>
      </p:sp>
      <p:sp>
        <p:nvSpPr>
          <p:cNvPr id="8" name="TextBox 7">
            <a:extLst>
              <a:ext uri="{FF2B5EF4-FFF2-40B4-BE49-F238E27FC236}">
                <a16:creationId xmlns:a16="http://schemas.microsoft.com/office/drawing/2014/main" id="{2DDD955A-55F9-F6E3-61DA-2F094B924882}"/>
              </a:ext>
            </a:extLst>
          </p:cNvPr>
          <p:cNvSpPr txBox="1"/>
          <p:nvPr/>
        </p:nvSpPr>
        <p:spPr>
          <a:xfrm>
            <a:off x="6682092" y="1180105"/>
            <a:ext cx="1928976"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Assessments</a:t>
            </a:r>
          </a:p>
          <a:p>
            <a:pPr algn="ctr"/>
            <a:endParaRPr lang="en-US" sz="1050" b="1" dirty="0">
              <a:ea typeface="Calibri" panose="020F0502020204030204"/>
              <a:cs typeface="Calibri" panose="020F0502020204030204"/>
            </a:endParaRPr>
          </a:p>
          <a:p>
            <a:pPr algn="ctr"/>
            <a:r>
              <a:rPr lang="en-US" sz="900" dirty="0">
                <a:ea typeface="Calibri" panose="020F0502020204030204"/>
                <a:cs typeface="Calibri" panose="020F0502020204030204"/>
              </a:rPr>
              <a:t>Key term knowledge test, impact of war essay.</a:t>
            </a:r>
            <a:endParaRPr lang="en-US" sz="900" b="1">
              <a:ea typeface="Calibri" panose="020F0502020204030204"/>
              <a:cs typeface="Calibri" panose="020F0502020204030204"/>
            </a:endParaRPr>
          </a:p>
          <a:p>
            <a:pPr algn="ctr"/>
            <a:r>
              <a:rPr lang="en-US" sz="900" dirty="0">
                <a:ea typeface="Calibri" panose="020F0502020204030204"/>
                <a:cs typeface="Calibri" panose="020F0502020204030204"/>
              </a:rPr>
              <a:t>Dictator comparison written piece.</a:t>
            </a:r>
          </a:p>
          <a:p>
            <a:pPr algn="ctr"/>
            <a:endParaRPr lang="en-US" sz="900"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E69594C9-05AA-BCD7-8F7D-B8BB4E115BEE}"/>
              </a:ext>
            </a:extLst>
          </p:cNvPr>
          <p:cNvSpPr txBox="1"/>
          <p:nvPr/>
        </p:nvSpPr>
        <p:spPr>
          <a:xfrm>
            <a:off x="4096060" y="3242152"/>
            <a:ext cx="1928976"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Assessments</a:t>
            </a:r>
          </a:p>
          <a:p>
            <a:pPr algn="ctr"/>
            <a:endParaRPr lang="en-US" sz="1050" b="1" dirty="0">
              <a:ea typeface="Calibri" panose="020F0502020204030204"/>
              <a:cs typeface="Calibri" panose="020F0502020204030204"/>
            </a:endParaRPr>
          </a:p>
          <a:p>
            <a:pPr algn="ctr"/>
            <a:r>
              <a:rPr lang="en-US" sz="900" dirty="0">
                <a:ea typeface="Calibri" panose="020F0502020204030204"/>
                <a:cs typeface="Calibri" panose="020F0502020204030204"/>
              </a:rPr>
              <a:t>Reflection piece on the Holocaust, key term test.</a:t>
            </a:r>
            <a:endParaRPr lang="en-US" sz="900" b="1">
              <a:ea typeface="Calibri" panose="020F0502020204030204"/>
              <a:cs typeface="Calibri" panose="020F0502020204030204"/>
            </a:endParaRPr>
          </a:p>
          <a:p>
            <a:pPr algn="ctr"/>
            <a:r>
              <a:rPr lang="en-US" sz="900" dirty="0">
                <a:ea typeface="Calibri" panose="020F0502020204030204"/>
                <a:cs typeface="Calibri" panose="020F0502020204030204"/>
              </a:rPr>
              <a:t>Propaganda assessment (Home Front)</a:t>
            </a:r>
          </a:p>
        </p:txBody>
      </p:sp>
      <p:sp>
        <p:nvSpPr>
          <p:cNvPr id="14" name="TextBox 13">
            <a:extLst>
              <a:ext uri="{FF2B5EF4-FFF2-40B4-BE49-F238E27FC236}">
                <a16:creationId xmlns:a16="http://schemas.microsoft.com/office/drawing/2014/main" id="{DEB20A9F-A978-F69C-B9DA-CB79DFD9F852}"/>
              </a:ext>
            </a:extLst>
          </p:cNvPr>
          <p:cNvSpPr txBox="1"/>
          <p:nvPr/>
        </p:nvSpPr>
        <p:spPr>
          <a:xfrm>
            <a:off x="6682091" y="5398828"/>
            <a:ext cx="1670441" cy="103874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Cold War source work, end of Year assessment (all topics).</a:t>
            </a:r>
            <a:endParaRPr lang="en-US" sz="1050" b="1" dirty="0">
              <a:ea typeface="Calibri" panose="020F0502020204030204"/>
              <a:cs typeface="Calibri" panose="020F0502020204030204"/>
            </a:endParaRPr>
          </a:p>
          <a:p>
            <a:pPr algn="ctr"/>
            <a:endParaRPr lang="en-US" sz="900" dirty="0">
              <a:ea typeface="Calibri"/>
              <a:cs typeface="Calibri"/>
            </a:endParaRPr>
          </a:p>
        </p:txBody>
      </p:sp>
      <p:sp>
        <p:nvSpPr>
          <p:cNvPr id="10" name="TextBox 9">
            <a:extLst>
              <a:ext uri="{FF2B5EF4-FFF2-40B4-BE49-F238E27FC236}">
                <a16:creationId xmlns:a16="http://schemas.microsoft.com/office/drawing/2014/main" id="{04C32274-E296-36A4-79E9-06B8240E8658}"/>
              </a:ext>
            </a:extLst>
          </p:cNvPr>
          <p:cNvSpPr txBox="1"/>
          <p:nvPr/>
        </p:nvSpPr>
        <p:spPr>
          <a:xfrm>
            <a:off x="8324366" y="75841"/>
            <a:ext cx="2187443" cy="892552"/>
          </a:xfrm>
          <a:prstGeom prst="rect">
            <a:avLst/>
          </a:prstGeom>
          <a:noFill/>
          <a:ln>
            <a:solidFill>
              <a:schemeClr val="bg1"/>
            </a:solid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sz="1800" b="1" noProof="1">
                <a:ea typeface="Calibri"/>
                <a:cs typeface="Calibri"/>
              </a:rPr>
              <a:t>'Conflict &amp; cooperation'</a:t>
            </a:r>
          </a:p>
        </p:txBody>
      </p:sp>
      <p:pic>
        <p:nvPicPr>
          <p:cNvPr id="17" name="Graphic 16" descr="Soldier female outline">
            <a:extLst>
              <a:ext uri="{FF2B5EF4-FFF2-40B4-BE49-F238E27FC236}">
                <a16:creationId xmlns:a16="http://schemas.microsoft.com/office/drawing/2014/main" id="{E885B67C-BC7D-3C1E-87F5-DD9A1288D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95662" y="97867"/>
            <a:ext cx="899434" cy="886977"/>
          </a:xfrm>
          <a:prstGeom prst="rect">
            <a:avLst/>
          </a:prstGeom>
        </p:spPr>
      </p:pic>
    </p:spTree>
    <p:extLst>
      <p:ext uri="{BB962C8B-B14F-4D97-AF65-F5344CB8AC3E}">
        <p14:creationId xmlns:p14="http://schemas.microsoft.com/office/powerpoint/2010/main" val="125601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474144" y="229794"/>
            <a:ext cx="8515350" cy="739056"/>
          </a:xfrm>
        </p:spPr>
        <p:txBody>
          <a:bodyPr lIns="91440" tIns="45720" rIns="0" bIns="45720" anchor="t">
            <a:noAutofit/>
          </a:bodyPr>
          <a:lstStyle/>
          <a:p>
            <a:r>
              <a:rPr lang="en-US" sz="2800" dirty="0">
                <a:solidFill>
                  <a:srgbClr val="CC3399"/>
                </a:solidFill>
                <a:latin typeface="Segoe UI Black"/>
                <a:ea typeface="Segoe UI Black"/>
              </a:rPr>
              <a:t>    Girls PE </a:t>
            </a:r>
            <a:r>
              <a:rPr lang="en-US" sz="2800" dirty="0">
                <a:latin typeface="Segoe UI Black"/>
                <a:ea typeface="Segoe UI Black"/>
              </a:rPr>
              <a:t>Learning Journey - Year 9</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4715406" y="3945669"/>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483795" y="2289871"/>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5346606" y="2263538"/>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a:cxnSpLocks/>
          </p:cNvCxnSpPr>
          <p:nvPr/>
        </p:nvCxnSpPr>
        <p:spPr>
          <a:xfrm flipH="1">
            <a:off x="6594862" y="4051907"/>
            <a:ext cx="88893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2714009"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rophy">
            <a:extLst>
              <a:ext uri="{FF2B5EF4-FFF2-40B4-BE49-F238E27FC236}">
                <a16:creationId xmlns:a16="http://schemas.microsoft.com/office/drawing/2014/main" id="{11767BE0-E2A1-4A3B-8012-672508E86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9200" y="326682"/>
            <a:ext cx="202705" cy="202705"/>
          </a:xfrm>
          <a:prstGeom prst="rect">
            <a:avLst/>
          </a:prstGeom>
        </p:spPr>
      </p:pic>
      <p:pic>
        <p:nvPicPr>
          <p:cNvPr id="44" name="Graphic 43" descr="Gymnast Floor routine">
            <a:extLst>
              <a:ext uri="{FF2B5EF4-FFF2-40B4-BE49-F238E27FC236}">
                <a16:creationId xmlns:a16="http://schemas.microsoft.com/office/drawing/2014/main" id="{9E7D9EE5-5CC2-4501-94DA-F708D963CF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5692" y="1637152"/>
            <a:ext cx="583540" cy="581023"/>
          </a:xfrm>
          <a:prstGeom prst="rect">
            <a:avLst/>
          </a:prstGeom>
        </p:spPr>
      </p:pic>
      <p:grpSp>
        <p:nvGrpSpPr>
          <p:cNvPr id="124" name="Group 123">
            <a:extLst>
              <a:ext uri="{FF2B5EF4-FFF2-40B4-BE49-F238E27FC236}">
                <a16:creationId xmlns:a16="http://schemas.microsoft.com/office/drawing/2014/main" id="{48280102-2F7A-4B3C-B04A-FB8157DC0533}"/>
              </a:ext>
            </a:extLst>
          </p:cNvPr>
          <p:cNvGrpSpPr/>
          <p:nvPr/>
        </p:nvGrpSpPr>
        <p:grpSpPr>
          <a:xfrm>
            <a:off x="8762066" y="1289527"/>
            <a:ext cx="1689838" cy="760812"/>
            <a:chOff x="249702" y="4880489"/>
            <a:chExt cx="2202816" cy="760812"/>
          </a:xfrm>
        </p:grpSpPr>
        <p:sp>
          <p:nvSpPr>
            <p:cNvPr id="125" name="TextBox 124">
              <a:extLst>
                <a:ext uri="{FF2B5EF4-FFF2-40B4-BE49-F238E27FC236}">
                  <a16:creationId xmlns:a16="http://schemas.microsoft.com/office/drawing/2014/main" id="{4A493221-5636-45B1-ACF0-3C41B36D4002}"/>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5. Dance</a:t>
              </a:r>
            </a:p>
          </p:txBody>
        </p:sp>
        <p:sp>
          <p:nvSpPr>
            <p:cNvPr id="126" name="TextBox 125">
              <a:extLst>
                <a:ext uri="{FF2B5EF4-FFF2-40B4-BE49-F238E27FC236}">
                  <a16:creationId xmlns:a16="http://schemas.microsoft.com/office/drawing/2014/main" id="{DF711671-E30F-46C7-986A-FE9F83B1714F}"/>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Musicality</a:t>
              </a:r>
            </a:p>
            <a:p>
              <a:r>
                <a:rPr lang="en-US" sz="900" b="1" noProof="1"/>
                <a:t>Aesthetics</a:t>
              </a:r>
            </a:p>
            <a:p>
              <a:r>
                <a:rPr lang="en-US" sz="900" b="1" noProof="1"/>
                <a:t>Cheorography</a:t>
              </a:r>
            </a:p>
          </p:txBody>
        </p:sp>
      </p:grpSp>
      <p:pic>
        <p:nvPicPr>
          <p:cNvPr id="127" name="Graphic 126" descr="Head with gears">
            <a:extLst>
              <a:ext uri="{FF2B5EF4-FFF2-40B4-BE49-F238E27FC236}">
                <a16:creationId xmlns:a16="http://schemas.microsoft.com/office/drawing/2014/main" id="{CBDD5795-EF83-40E0-B63E-5168E18B59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6606" y="979786"/>
            <a:ext cx="400110" cy="400110"/>
          </a:xfrm>
          <a:prstGeom prst="rect">
            <a:avLst/>
          </a:prstGeom>
        </p:spPr>
      </p:pic>
      <p:sp>
        <p:nvSpPr>
          <p:cNvPr id="137" name="Oval 136">
            <a:extLst>
              <a:ext uri="{FF2B5EF4-FFF2-40B4-BE49-F238E27FC236}">
                <a16:creationId xmlns:a16="http://schemas.microsoft.com/office/drawing/2014/main" id="{F5E89C69-938A-4359-A9F2-6542877C2808}"/>
              </a:ext>
            </a:extLst>
          </p:cNvPr>
          <p:cNvSpPr/>
          <p:nvPr/>
        </p:nvSpPr>
        <p:spPr>
          <a:xfrm>
            <a:off x="2488835"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021637" y="1114192"/>
            <a:ext cx="1679462" cy="576247"/>
            <a:chOff x="249702" y="4880489"/>
            <a:chExt cx="2202816" cy="483813"/>
          </a:xfrm>
        </p:grpSpPr>
        <p:sp>
          <p:nvSpPr>
            <p:cNvPr id="142" name="TextBox 141">
              <a:extLst>
                <a:ext uri="{FF2B5EF4-FFF2-40B4-BE49-F238E27FC236}">
                  <a16:creationId xmlns:a16="http://schemas.microsoft.com/office/drawing/2014/main" id="{8C4B7D37-F00D-476D-8437-630204D215E7}"/>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7795152" y="420500"/>
            <a:ext cx="2622164" cy="526835"/>
            <a:chOff x="249702" y="4880489"/>
            <a:chExt cx="2640592" cy="526835"/>
          </a:xfrm>
        </p:grpSpPr>
        <p:sp>
          <p:nvSpPr>
            <p:cNvPr id="148" name="TextBox 147">
              <a:extLst>
                <a:ext uri="{FF2B5EF4-FFF2-40B4-BE49-F238E27FC236}">
                  <a16:creationId xmlns:a16="http://schemas.microsoft.com/office/drawing/2014/main" id="{98FD6D13-E92B-4156-8FA3-4E4A87C8C7CE}"/>
                </a:ext>
              </a:extLst>
            </p:cNvPr>
            <p:cNvSpPr txBox="1"/>
            <p:nvPr/>
          </p:nvSpPr>
          <p:spPr>
            <a:xfrm>
              <a:off x="249702" y="4880489"/>
              <a:ext cx="2202816" cy="276999"/>
            </a:xfrm>
            <a:prstGeom prst="rect">
              <a:avLst/>
            </a:prstGeom>
            <a:noFill/>
          </p:spPr>
          <p:txBody>
            <a:bodyPr wrap="square" lIns="0" rIns="0" rtlCol="0" anchor="b">
              <a:spAutoFit/>
            </a:bodyPr>
            <a:lstStyle/>
            <a:p>
              <a:pPr algn="r"/>
              <a:r>
                <a:rPr lang="en-US" sz="1200" b="1" noProof="1"/>
                <a:t>Competition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693324" y="5037992"/>
              <a:ext cx="2196970" cy="369332"/>
            </a:xfrm>
            <a:prstGeom prst="rect">
              <a:avLst/>
            </a:prstGeom>
            <a:noFill/>
          </p:spPr>
          <p:txBody>
            <a:bodyPr wrap="square" lIns="0" tIns="45720" rIns="0" bIns="45720" rtlCol="0" anchor="t">
              <a:spAutoFit/>
            </a:bodyPr>
            <a:lstStyle/>
            <a:p>
              <a:r>
                <a:rPr lang="en-US" sz="900" b="1" noProof="1"/>
                <a:t>Children will be introduced to competition – Intra / Inter Sportsday / School Games</a:t>
              </a:r>
            </a:p>
          </p:txBody>
        </p:sp>
      </p:grpSp>
      <p:grpSp>
        <p:nvGrpSpPr>
          <p:cNvPr id="150" name="Group 149">
            <a:extLst>
              <a:ext uri="{FF2B5EF4-FFF2-40B4-BE49-F238E27FC236}">
                <a16:creationId xmlns:a16="http://schemas.microsoft.com/office/drawing/2014/main" id="{41EA6913-B998-4002-9A4C-BCE19012B169}"/>
              </a:ext>
            </a:extLst>
          </p:cNvPr>
          <p:cNvGrpSpPr/>
          <p:nvPr/>
        </p:nvGrpSpPr>
        <p:grpSpPr>
          <a:xfrm>
            <a:off x="1699522" y="3400458"/>
            <a:ext cx="1343840" cy="666945"/>
            <a:chOff x="-766941" y="4309780"/>
            <a:chExt cx="2203309" cy="666945"/>
          </a:xfrm>
        </p:grpSpPr>
        <p:sp>
          <p:nvSpPr>
            <p:cNvPr id="151" name="TextBox 150">
              <a:extLst>
                <a:ext uri="{FF2B5EF4-FFF2-40B4-BE49-F238E27FC236}">
                  <a16:creationId xmlns:a16="http://schemas.microsoft.com/office/drawing/2014/main" id="{0C4B09A8-30AD-437D-BE06-8C120A3B7690}"/>
                </a:ext>
              </a:extLst>
            </p:cNvPr>
            <p:cNvSpPr txBox="1"/>
            <p:nvPr/>
          </p:nvSpPr>
          <p:spPr>
            <a:xfrm>
              <a:off x="-766941" y="4309780"/>
              <a:ext cx="2202816" cy="276999"/>
            </a:xfrm>
            <a:prstGeom prst="rect">
              <a:avLst/>
            </a:prstGeom>
            <a:noFill/>
          </p:spPr>
          <p:txBody>
            <a:bodyPr wrap="square" lIns="0" rIns="0" rtlCol="0" anchor="b">
              <a:spAutoFit/>
            </a:bodyPr>
            <a:lstStyle/>
            <a:p>
              <a:r>
                <a:rPr lang="en-US" sz="1200" b="1" noProof="1"/>
                <a:t>Community Clubs</a:t>
              </a:r>
            </a:p>
          </p:txBody>
        </p:sp>
        <p:sp>
          <p:nvSpPr>
            <p:cNvPr id="152" name="TextBox 151">
              <a:extLst>
                <a:ext uri="{FF2B5EF4-FFF2-40B4-BE49-F238E27FC236}">
                  <a16:creationId xmlns:a16="http://schemas.microsoft.com/office/drawing/2014/main" id="{B3577A44-C76D-4084-8024-42ADB87D7E83}"/>
                </a:ext>
              </a:extLst>
            </p:cNvPr>
            <p:cNvSpPr txBox="1"/>
            <p:nvPr/>
          </p:nvSpPr>
          <p:spPr>
            <a:xfrm>
              <a:off x="-760601" y="4468894"/>
              <a:ext cx="2196969" cy="507831"/>
            </a:xfrm>
            <a:prstGeom prst="rect">
              <a:avLst/>
            </a:prstGeom>
            <a:noFill/>
          </p:spPr>
          <p:txBody>
            <a:bodyPr wrap="square" lIns="0" rIns="0" rtlCol="0" anchor="t">
              <a:spAutoFit/>
            </a:bodyPr>
            <a:lstStyle/>
            <a:p>
              <a:r>
                <a:rPr lang="en-US" sz="900" b="1" noProof="1"/>
                <a:t>Children will be encouraged to join local clubs – Exit Routes / Sign-posting</a:t>
              </a:r>
            </a:p>
          </p:txBody>
        </p:sp>
      </p:grpSp>
      <p:grpSp>
        <p:nvGrpSpPr>
          <p:cNvPr id="156" name="Group 155">
            <a:extLst>
              <a:ext uri="{FF2B5EF4-FFF2-40B4-BE49-F238E27FC236}">
                <a16:creationId xmlns:a16="http://schemas.microsoft.com/office/drawing/2014/main" id="{4710B8E1-181E-40BA-B20D-719ED96DA541}"/>
              </a:ext>
            </a:extLst>
          </p:cNvPr>
          <p:cNvGrpSpPr/>
          <p:nvPr/>
        </p:nvGrpSpPr>
        <p:grpSpPr>
          <a:xfrm>
            <a:off x="2928480" y="2382293"/>
            <a:ext cx="770566" cy="899312"/>
            <a:chOff x="249702" y="4880489"/>
            <a:chExt cx="2202816" cy="899312"/>
          </a:xfrm>
        </p:grpSpPr>
        <p:sp>
          <p:nvSpPr>
            <p:cNvPr id="157" name="TextBox 156">
              <a:extLst>
                <a:ext uri="{FF2B5EF4-FFF2-40B4-BE49-F238E27FC236}">
                  <a16:creationId xmlns:a16="http://schemas.microsoft.com/office/drawing/2014/main" id="{EE650D1B-3933-4F65-8BA2-EA390F8AE2FB}"/>
                </a:ext>
              </a:extLst>
            </p:cNvPr>
            <p:cNvSpPr txBox="1"/>
            <p:nvPr/>
          </p:nvSpPr>
          <p:spPr>
            <a:xfrm>
              <a:off x="249702" y="4880489"/>
              <a:ext cx="2202816" cy="276999"/>
            </a:xfrm>
            <a:prstGeom prst="rect">
              <a:avLst/>
            </a:prstGeom>
            <a:noFill/>
          </p:spPr>
          <p:txBody>
            <a:bodyPr wrap="square" lIns="0" tIns="45720" rIns="0" bIns="45720" rtlCol="0" anchor="b">
              <a:spAutoFit/>
            </a:bodyPr>
            <a:lstStyle/>
            <a:p>
              <a:pPr algn="r"/>
              <a:r>
                <a:rPr lang="en-US" sz="1200" b="1" noProof="1"/>
                <a:t>1. Netball</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55548" y="5133470"/>
              <a:ext cx="2196970" cy="646331"/>
            </a:xfrm>
            <a:prstGeom prst="rect">
              <a:avLst/>
            </a:prstGeom>
            <a:noFill/>
          </p:spPr>
          <p:txBody>
            <a:bodyPr wrap="square" lIns="0" rIns="0" rtlCol="0" anchor="t">
              <a:spAutoFit/>
            </a:bodyPr>
            <a:lstStyle/>
            <a:p>
              <a:r>
                <a:rPr lang="en-US" sz="900" b="1" noProof="1"/>
                <a:t>Individual and Team Principles of Attack and Defence</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3762988" y="761716"/>
            <a:ext cx="2204256" cy="760812"/>
            <a:chOff x="249702" y="4880489"/>
            <a:chExt cx="2202816" cy="760812"/>
          </a:xfrm>
        </p:grpSpPr>
        <p:sp>
          <p:nvSpPr>
            <p:cNvPr id="160" name="TextBox 159">
              <a:extLst>
                <a:ext uri="{FF2B5EF4-FFF2-40B4-BE49-F238E27FC236}">
                  <a16:creationId xmlns:a16="http://schemas.microsoft.com/office/drawing/2014/main" id="{FB6FF8C4-7DCB-4405-BF44-A2511B41BB37}"/>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2. Badminton</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55549" y="5133470"/>
              <a:ext cx="2196969" cy="507831"/>
            </a:xfrm>
            <a:prstGeom prst="rect">
              <a:avLst/>
            </a:prstGeom>
            <a:noFill/>
          </p:spPr>
          <p:txBody>
            <a:bodyPr wrap="square" lIns="0" rIns="0" rtlCol="0" anchor="t">
              <a:spAutoFit/>
            </a:bodyPr>
            <a:lstStyle/>
            <a:p>
              <a:pPr algn="just"/>
              <a:r>
                <a:rPr lang="en-US" sz="900" b="1" noProof="1"/>
                <a:t>Doubles</a:t>
              </a:r>
            </a:p>
            <a:p>
              <a:pPr algn="just"/>
              <a:r>
                <a:rPr lang="en-US" sz="900" b="1" noProof="1"/>
                <a:t>Shot Selection </a:t>
              </a:r>
            </a:p>
            <a:p>
              <a:pPr algn="just"/>
              <a:r>
                <a:rPr lang="en-US" sz="900" b="1" noProof="1"/>
                <a:t>Space</a:t>
              </a:r>
            </a:p>
          </p:txBody>
        </p:sp>
      </p:grpSp>
      <p:pic>
        <p:nvPicPr>
          <p:cNvPr id="56" name="Graphic 55" descr="Cricket">
            <a:extLst>
              <a:ext uri="{FF2B5EF4-FFF2-40B4-BE49-F238E27FC236}">
                <a16:creationId xmlns:a16="http://schemas.microsoft.com/office/drawing/2014/main" id="{B8B1FF75-4E94-4E2F-BC44-5E6318030B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8898" y="5637841"/>
            <a:ext cx="857369" cy="857317"/>
          </a:xfrm>
          <a:prstGeom prst="rect">
            <a:avLst/>
          </a:prstGeom>
        </p:spPr>
      </p:pic>
      <p:grpSp>
        <p:nvGrpSpPr>
          <p:cNvPr id="175" name="Group 174">
            <a:extLst>
              <a:ext uri="{FF2B5EF4-FFF2-40B4-BE49-F238E27FC236}">
                <a16:creationId xmlns:a16="http://schemas.microsoft.com/office/drawing/2014/main" id="{718D847B-8EC1-4279-A062-07101B37A3C2}"/>
              </a:ext>
            </a:extLst>
          </p:cNvPr>
          <p:cNvGrpSpPr/>
          <p:nvPr/>
        </p:nvGrpSpPr>
        <p:grpSpPr>
          <a:xfrm>
            <a:off x="7843889" y="5735154"/>
            <a:ext cx="2524690" cy="872731"/>
            <a:chOff x="274283" y="4880489"/>
            <a:chExt cx="2202816" cy="872731"/>
          </a:xfrm>
        </p:grpSpPr>
        <p:sp>
          <p:nvSpPr>
            <p:cNvPr id="176" name="TextBox 175">
              <a:extLst>
                <a:ext uri="{FF2B5EF4-FFF2-40B4-BE49-F238E27FC236}">
                  <a16:creationId xmlns:a16="http://schemas.microsoft.com/office/drawing/2014/main" id="{9D986DF3-A542-43A7-A66D-3A49B8FD976E}"/>
                </a:ext>
              </a:extLst>
            </p:cNvPr>
            <p:cNvSpPr txBox="1"/>
            <p:nvPr/>
          </p:nvSpPr>
          <p:spPr>
            <a:xfrm>
              <a:off x="274283" y="4880489"/>
              <a:ext cx="2202816" cy="276999"/>
            </a:xfrm>
            <a:prstGeom prst="rect">
              <a:avLst/>
            </a:prstGeom>
            <a:noFill/>
          </p:spPr>
          <p:txBody>
            <a:bodyPr wrap="square" lIns="0" tIns="45720" rIns="0" bIns="45720" rtlCol="0" anchor="b">
              <a:spAutoFit/>
            </a:bodyPr>
            <a:lstStyle/>
            <a:p>
              <a:pPr algn="r"/>
              <a:endParaRPr lang="en-US" sz="1200" b="1" noProof="1"/>
            </a:p>
          </p:txBody>
        </p:sp>
        <p:sp>
          <p:nvSpPr>
            <p:cNvPr id="177" name="TextBox 176">
              <a:extLst>
                <a:ext uri="{FF2B5EF4-FFF2-40B4-BE49-F238E27FC236}">
                  <a16:creationId xmlns:a16="http://schemas.microsoft.com/office/drawing/2014/main" id="{AA47D6DB-4724-4647-9B4F-A153A5412525}"/>
                </a:ext>
              </a:extLst>
            </p:cNvPr>
            <p:cNvSpPr txBox="1"/>
            <p:nvPr/>
          </p:nvSpPr>
          <p:spPr>
            <a:xfrm>
              <a:off x="286471" y="5106889"/>
              <a:ext cx="2166047" cy="646331"/>
            </a:xfrm>
            <a:prstGeom prst="rect">
              <a:avLst/>
            </a:prstGeom>
            <a:noFill/>
          </p:spPr>
          <p:txBody>
            <a:bodyPr wrap="square" lIns="0" tIns="45720" rIns="0" bIns="45720" rtlCol="0" anchor="t">
              <a:spAutoFit/>
            </a:bodyPr>
            <a:lstStyle/>
            <a:p>
              <a:r>
                <a:rPr lang="en-US" sz="900" b="1" noProof="1"/>
                <a:t>Children will develop a love of PE, physical activity &amp; sport. At Ridgeway Secondary School they will engage in opportunities, clubs, teams and become active, healthy learners</a:t>
              </a:r>
            </a:p>
          </p:txBody>
        </p:sp>
      </p:grpSp>
      <p:pic>
        <p:nvPicPr>
          <p:cNvPr id="1028" name="Graphic 1027" descr="Heart with pulse">
            <a:extLst>
              <a:ext uri="{FF2B5EF4-FFF2-40B4-BE49-F238E27FC236}">
                <a16:creationId xmlns:a16="http://schemas.microsoft.com/office/drawing/2014/main" id="{7D229762-204B-4AE3-BBCB-BF99091986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43353" y="6419616"/>
            <a:ext cx="376536" cy="376536"/>
          </a:xfrm>
          <a:prstGeom prst="rect">
            <a:avLst/>
          </a:prstGeom>
        </p:spPr>
      </p:pic>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17325" y="4566352"/>
            <a:ext cx="661312" cy="661312"/>
          </a:xfrm>
          <a:prstGeom prst="rect">
            <a:avLst/>
          </a:prstGeom>
        </p:spPr>
      </p:pic>
      <p:pic>
        <p:nvPicPr>
          <p:cNvPr id="4" name="Picture 3" descr="A silhouette of a person kicking a ball&#10;&#10;Description automatically generated">
            <a:extLst>
              <a:ext uri="{FF2B5EF4-FFF2-40B4-BE49-F238E27FC236}">
                <a16:creationId xmlns:a16="http://schemas.microsoft.com/office/drawing/2014/main" id="{4D985621-4FC1-F908-F68A-B78A0C2BE61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6146" y1="78750" x2="56146" y2="78750"/>
                      </a14:backgroundRemoval>
                    </a14:imgEffect>
                  </a14:imgLayer>
                </a14:imgProps>
              </a:ext>
            </a:extLst>
          </a:blip>
          <a:stretch>
            <a:fillRect/>
          </a:stretch>
        </p:blipFill>
        <p:spPr>
          <a:xfrm>
            <a:off x="7134798" y="2271320"/>
            <a:ext cx="988828" cy="806304"/>
          </a:xfrm>
          <a:prstGeom prst="rect">
            <a:avLst/>
          </a:prstGeom>
        </p:spPr>
      </p:pic>
      <p:grpSp>
        <p:nvGrpSpPr>
          <p:cNvPr id="10" name="Group 9">
            <a:extLst>
              <a:ext uri="{FF2B5EF4-FFF2-40B4-BE49-F238E27FC236}">
                <a16:creationId xmlns:a16="http://schemas.microsoft.com/office/drawing/2014/main" id="{860A6541-AFF9-FB50-9325-65A82AB6A82E}"/>
              </a:ext>
            </a:extLst>
          </p:cNvPr>
          <p:cNvGrpSpPr/>
          <p:nvPr/>
        </p:nvGrpSpPr>
        <p:grpSpPr>
          <a:xfrm>
            <a:off x="6194969" y="2307223"/>
            <a:ext cx="1525018" cy="691477"/>
            <a:chOff x="-119058" y="4880489"/>
            <a:chExt cx="2571576" cy="691477"/>
          </a:xfrm>
        </p:grpSpPr>
        <p:sp>
          <p:nvSpPr>
            <p:cNvPr id="23" name="TextBox 22">
              <a:extLst>
                <a:ext uri="{FF2B5EF4-FFF2-40B4-BE49-F238E27FC236}">
                  <a16:creationId xmlns:a16="http://schemas.microsoft.com/office/drawing/2014/main" id="{A9D713CD-0D84-E92C-8D92-7D798BF45119}"/>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4. Football </a:t>
              </a:r>
            </a:p>
          </p:txBody>
        </p:sp>
        <p:sp>
          <p:nvSpPr>
            <p:cNvPr id="41" name="TextBox 40">
              <a:extLst>
                <a:ext uri="{FF2B5EF4-FFF2-40B4-BE49-F238E27FC236}">
                  <a16:creationId xmlns:a16="http://schemas.microsoft.com/office/drawing/2014/main" id="{4B2C1384-F2FC-8B47-BBD6-8D277F6DF44C}"/>
                </a:ext>
              </a:extLst>
            </p:cNvPr>
            <p:cNvSpPr txBox="1"/>
            <p:nvPr/>
          </p:nvSpPr>
          <p:spPr>
            <a:xfrm>
              <a:off x="-119058" y="5064135"/>
              <a:ext cx="2196970" cy="507831"/>
            </a:xfrm>
            <a:prstGeom prst="rect">
              <a:avLst/>
            </a:prstGeom>
            <a:noFill/>
          </p:spPr>
          <p:txBody>
            <a:bodyPr wrap="square" lIns="0" rIns="0" rtlCol="0" anchor="t">
              <a:spAutoFit/>
            </a:bodyPr>
            <a:lstStyle/>
            <a:p>
              <a:r>
                <a:rPr lang="en-US" sz="900" b="1" noProof="1"/>
                <a:t>Individual and Team Principles of Attack and Defence</a:t>
              </a:r>
            </a:p>
          </p:txBody>
        </p:sp>
      </p:grpSp>
      <p:grpSp>
        <p:nvGrpSpPr>
          <p:cNvPr id="47" name="Group 46">
            <a:extLst>
              <a:ext uri="{FF2B5EF4-FFF2-40B4-BE49-F238E27FC236}">
                <a16:creationId xmlns:a16="http://schemas.microsoft.com/office/drawing/2014/main" id="{6AAF952E-754B-FD56-D0A3-822F3585C1BB}"/>
              </a:ext>
            </a:extLst>
          </p:cNvPr>
          <p:cNvGrpSpPr/>
          <p:nvPr/>
        </p:nvGrpSpPr>
        <p:grpSpPr>
          <a:xfrm>
            <a:off x="6413328" y="684697"/>
            <a:ext cx="1306333" cy="899312"/>
            <a:chOff x="249702" y="4880489"/>
            <a:chExt cx="2202816" cy="899312"/>
          </a:xfrm>
        </p:grpSpPr>
        <p:sp>
          <p:nvSpPr>
            <p:cNvPr id="51" name="TextBox 50">
              <a:extLst>
                <a:ext uri="{FF2B5EF4-FFF2-40B4-BE49-F238E27FC236}">
                  <a16:creationId xmlns:a16="http://schemas.microsoft.com/office/drawing/2014/main" id="{3AFEBF07-5B46-1622-5F72-09162C2FAFAC}"/>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3. OAA</a:t>
              </a:r>
            </a:p>
          </p:txBody>
        </p:sp>
        <p:sp>
          <p:nvSpPr>
            <p:cNvPr id="53" name="TextBox 52">
              <a:extLst>
                <a:ext uri="{FF2B5EF4-FFF2-40B4-BE49-F238E27FC236}">
                  <a16:creationId xmlns:a16="http://schemas.microsoft.com/office/drawing/2014/main" id="{2F72294F-674F-2238-5D3F-34F44AF63F56}"/>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Compass</a:t>
              </a:r>
            </a:p>
            <a:p>
              <a:pPr algn="just"/>
              <a:r>
                <a:rPr lang="en-US" sz="900" b="1" noProof="1"/>
                <a:t>Negotiation</a:t>
              </a:r>
            </a:p>
            <a:p>
              <a:pPr algn="just"/>
              <a:r>
                <a:rPr lang="en-US" sz="900" b="1" noProof="1"/>
                <a:t>Leadership</a:t>
              </a:r>
            </a:p>
            <a:p>
              <a:pPr algn="just"/>
              <a:endParaRPr lang="en-US" sz="900" b="1" noProof="1"/>
            </a:p>
          </p:txBody>
        </p:sp>
      </p:grpSp>
      <p:grpSp>
        <p:nvGrpSpPr>
          <p:cNvPr id="55" name="Group 54">
            <a:extLst>
              <a:ext uri="{FF2B5EF4-FFF2-40B4-BE49-F238E27FC236}">
                <a16:creationId xmlns:a16="http://schemas.microsoft.com/office/drawing/2014/main" id="{70CCB4FA-3F83-3707-625E-1B85D83806D7}"/>
              </a:ext>
            </a:extLst>
          </p:cNvPr>
          <p:cNvGrpSpPr/>
          <p:nvPr/>
        </p:nvGrpSpPr>
        <p:grpSpPr>
          <a:xfrm>
            <a:off x="2019885" y="4177718"/>
            <a:ext cx="1306333" cy="760812"/>
            <a:chOff x="249702" y="4880489"/>
            <a:chExt cx="2202816" cy="760812"/>
          </a:xfrm>
        </p:grpSpPr>
        <p:sp>
          <p:nvSpPr>
            <p:cNvPr id="57" name="TextBox 56">
              <a:extLst>
                <a:ext uri="{FF2B5EF4-FFF2-40B4-BE49-F238E27FC236}">
                  <a16:creationId xmlns:a16="http://schemas.microsoft.com/office/drawing/2014/main" id="{6C6C2CA2-9F15-29B5-026E-AA5E982C51B5}"/>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9. Handball</a:t>
              </a:r>
            </a:p>
          </p:txBody>
        </p:sp>
        <p:sp>
          <p:nvSpPr>
            <p:cNvPr id="58" name="TextBox 57">
              <a:extLst>
                <a:ext uri="{FF2B5EF4-FFF2-40B4-BE49-F238E27FC236}">
                  <a16:creationId xmlns:a16="http://schemas.microsoft.com/office/drawing/2014/main" id="{E99E3D1A-91D9-FBDF-DFD1-22515E676F01}"/>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Individual and Team Principles of Attack and Defence</a:t>
              </a:r>
            </a:p>
          </p:txBody>
        </p:sp>
      </p:grpSp>
      <p:grpSp>
        <p:nvGrpSpPr>
          <p:cNvPr id="59" name="Group 58">
            <a:extLst>
              <a:ext uri="{FF2B5EF4-FFF2-40B4-BE49-F238E27FC236}">
                <a16:creationId xmlns:a16="http://schemas.microsoft.com/office/drawing/2014/main" id="{E74BAF67-7186-1424-8CC2-4DCE4CE347FA}"/>
              </a:ext>
            </a:extLst>
          </p:cNvPr>
          <p:cNvGrpSpPr/>
          <p:nvPr/>
        </p:nvGrpSpPr>
        <p:grpSpPr>
          <a:xfrm>
            <a:off x="9588176" y="2589633"/>
            <a:ext cx="1310903" cy="697800"/>
            <a:chOff x="241996" y="4943501"/>
            <a:chExt cx="2210522" cy="697800"/>
          </a:xfrm>
        </p:grpSpPr>
        <p:sp>
          <p:nvSpPr>
            <p:cNvPr id="60" name="TextBox 59">
              <a:extLst>
                <a:ext uri="{FF2B5EF4-FFF2-40B4-BE49-F238E27FC236}">
                  <a16:creationId xmlns:a16="http://schemas.microsoft.com/office/drawing/2014/main" id="{A7CE5426-7551-F63F-633D-CD6CAA26C300}"/>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6. HBPE</a:t>
              </a:r>
            </a:p>
          </p:txBody>
        </p:sp>
        <p:sp>
          <p:nvSpPr>
            <p:cNvPr id="61" name="TextBox 60">
              <a:extLst>
                <a:ext uri="{FF2B5EF4-FFF2-40B4-BE49-F238E27FC236}">
                  <a16:creationId xmlns:a16="http://schemas.microsoft.com/office/drawing/2014/main" id="{CD6D3D81-698C-9F78-F290-4E49FEA4785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Habitual</a:t>
              </a:r>
            </a:p>
            <a:p>
              <a:pPr algn="just"/>
              <a:r>
                <a:rPr lang="en-US" sz="900" b="1" noProof="1"/>
                <a:t>Motivated</a:t>
              </a:r>
            </a:p>
            <a:p>
              <a:pPr algn="just"/>
              <a:r>
                <a:rPr lang="en-US" sz="900" b="1" noProof="1"/>
                <a:t>Imformed</a:t>
              </a:r>
            </a:p>
          </p:txBody>
        </p:sp>
      </p:grpSp>
      <p:grpSp>
        <p:nvGrpSpPr>
          <p:cNvPr id="62" name="Group 61">
            <a:extLst>
              <a:ext uri="{FF2B5EF4-FFF2-40B4-BE49-F238E27FC236}">
                <a16:creationId xmlns:a16="http://schemas.microsoft.com/office/drawing/2014/main" id="{6D7CE2EB-F849-754A-F63A-7754293F601E}"/>
              </a:ext>
            </a:extLst>
          </p:cNvPr>
          <p:cNvGrpSpPr/>
          <p:nvPr/>
        </p:nvGrpSpPr>
        <p:grpSpPr>
          <a:xfrm>
            <a:off x="6172493" y="5652042"/>
            <a:ext cx="1306333" cy="760812"/>
            <a:chOff x="249702" y="4880489"/>
            <a:chExt cx="2202816" cy="760812"/>
          </a:xfrm>
        </p:grpSpPr>
        <p:sp>
          <p:nvSpPr>
            <p:cNvPr id="63" name="TextBox 62">
              <a:extLst>
                <a:ext uri="{FF2B5EF4-FFF2-40B4-BE49-F238E27FC236}">
                  <a16:creationId xmlns:a16="http://schemas.microsoft.com/office/drawing/2014/main" id="{1EDA8B26-BF90-59E1-22A7-B0BCE4F430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12. Athletics</a:t>
              </a:r>
            </a:p>
          </p:txBody>
        </p:sp>
        <p:sp>
          <p:nvSpPr>
            <p:cNvPr id="64" name="TextBox 63">
              <a:extLst>
                <a:ext uri="{FF2B5EF4-FFF2-40B4-BE49-F238E27FC236}">
                  <a16:creationId xmlns:a16="http://schemas.microsoft.com/office/drawing/2014/main" id="{4B28FDDF-AB84-5D66-3EE4-19F98DE5B9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Phases of Sprint</a:t>
              </a:r>
            </a:p>
            <a:p>
              <a:pPr algn="just"/>
              <a:r>
                <a:rPr lang="en-US" sz="900" b="1" noProof="1"/>
                <a:t>Tactics </a:t>
              </a:r>
            </a:p>
            <a:p>
              <a:pPr algn="just"/>
              <a:r>
                <a:rPr lang="en-US" sz="900" b="1" noProof="1"/>
                <a:t>Throws/Jumps</a:t>
              </a:r>
            </a:p>
          </p:txBody>
        </p:sp>
      </p:grpSp>
      <p:grpSp>
        <p:nvGrpSpPr>
          <p:cNvPr id="65" name="Group 64">
            <a:extLst>
              <a:ext uri="{FF2B5EF4-FFF2-40B4-BE49-F238E27FC236}">
                <a16:creationId xmlns:a16="http://schemas.microsoft.com/office/drawing/2014/main" id="{62F63AB1-19D3-E5CF-1795-721AE5690937}"/>
              </a:ext>
            </a:extLst>
          </p:cNvPr>
          <p:cNvGrpSpPr/>
          <p:nvPr/>
        </p:nvGrpSpPr>
        <p:grpSpPr>
          <a:xfrm>
            <a:off x="4636293" y="5639475"/>
            <a:ext cx="1306333" cy="622313"/>
            <a:chOff x="249702" y="4880489"/>
            <a:chExt cx="2202816" cy="622313"/>
          </a:xfrm>
        </p:grpSpPr>
        <p:sp>
          <p:nvSpPr>
            <p:cNvPr id="66" name="TextBox 65">
              <a:extLst>
                <a:ext uri="{FF2B5EF4-FFF2-40B4-BE49-F238E27FC236}">
                  <a16:creationId xmlns:a16="http://schemas.microsoft.com/office/drawing/2014/main" id="{99BD1173-2355-D55F-9E33-C84F3B69349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11. Cricket</a:t>
              </a:r>
            </a:p>
          </p:txBody>
        </p:sp>
        <p:sp>
          <p:nvSpPr>
            <p:cNvPr id="67" name="TextBox 66">
              <a:extLst>
                <a:ext uri="{FF2B5EF4-FFF2-40B4-BE49-F238E27FC236}">
                  <a16:creationId xmlns:a16="http://schemas.microsoft.com/office/drawing/2014/main" id="{0B3656B7-4B64-3DFB-1E35-45BE2047625C}"/>
                </a:ext>
              </a:extLst>
            </p:cNvPr>
            <p:cNvSpPr txBox="1"/>
            <p:nvPr/>
          </p:nvSpPr>
          <p:spPr>
            <a:xfrm>
              <a:off x="255548" y="5133470"/>
              <a:ext cx="2196970" cy="369332"/>
            </a:xfrm>
            <a:prstGeom prst="rect">
              <a:avLst/>
            </a:prstGeom>
            <a:noFill/>
          </p:spPr>
          <p:txBody>
            <a:bodyPr wrap="square" lIns="0" rIns="0" rtlCol="0" anchor="t">
              <a:spAutoFit/>
            </a:bodyPr>
            <a:lstStyle/>
            <a:p>
              <a:pPr algn="just"/>
              <a:r>
                <a:rPr lang="en-US" sz="900" b="1" noProof="1"/>
                <a:t>Positioning</a:t>
              </a:r>
            </a:p>
            <a:p>
              <a:pPr algn="just"/>
              <a:r>
                <a:rPr lang="en-US" sz="900" b="1" noProof="1"/>
                <a:t>Tactics</a:t>
              </a:r>
            </a:p>
          </p:txBody>
        </p:sp>
      </p:grpSp>
      <p:grpSp>
        <p:nvGrpSpPr>
          <p:cNvPr id="68" name="Group 67">
            <a:extLst>
              <a:ext uri="{FF2B5EF4-FFF2-40B4-BE49-F238E27FC236}">
                <a16:creationId xmlns:a16="http://schemas.microsoft.com/office/drawing/2014/main" id="{138495CF-42CE-9067-7AC6-B5782565D783}"/>
              </a:ext>
            </a:extLst>
          </p:cNvPr>
          <p:cNvGrpSpPr/>
          <p:nvPr/>
        </p:nvGrpSpPr>
        <p:grpSpPr>
          <a:xfrm>
            <a:off x="3308933" y="5173409"/>
            <a:ext cx="1306333" cy="622313"/>
            <a:chOff x="249702" y="4880489"/>
            <a:chExt cx="2202816" cy="622313"/>
          </a:xfrm>
        </p:grpSpPr>
        <p:sp>
          <p:nvSpPr>
            <p:cNvPr id="69" name="TextBox 68">
              <a:extLst>
                <a:ext uri="{FF2B5EF4-FFF2-40B4-BE49-F238E27FC236}">
                  <a16:creationId xmlns:a16="http://schemas.microsoft.com/office/drawing/2014/main" id="{04A0FEA0-A07E-3268-36C7-52B14C69062E}"/>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10. Rounders</a:t>
              </a:r>
            </a:p>
          </p:txBody>
        </p:sp>
        <p:sp>
          <p:nvSpPr>
            <p:cNvPr id="70" name="TextBox 69">
              <a:extLst>
                <a:ext uri="{FF2B5EF4-FFF2-40B4-BE49-F238E27FC236}">
                  <a16:creationId xmlns:a16="http://schemas.microsoft.com/office/drawing/2014/main" id="{2C607EF2-8865-7959-AD10-80D42C00BDE0}"/>
                </a:ext>
              </a:extLst>
            </p:cNvPr>
            <p:cNvSpPr txBox="1"/>
            <p:nvPr/>
          </p:nvSpPr>
          <p:spPr>
            <a:xfrm>
              <a:off x="255548" y="5133470"/>
              <a:ext cx="2196970" cy="369332"/>
            </a:xfrm>
            <a:prstGeom prst="rect">
              <a:avLst/>
            </a:prstGeom>
            <a:noFill/>
          </p:spPr>
          <p:txBody>
            <a:bodyPr wrap="square" lIns="0" rIns="0" rtlCol="0" anchor="t">
              <a:spAutoFit/>
            </a:bodyPr>
            <a:lstStyle/>
            <a:p>
              <a:pPr algn="just"/>
              <a:r>
                <a:rPr lang="en-US" sz="900" b="1" noProof="1"/>
                <a:t>Positioning</a:t>
              </a:r>
            </a:p>
            <a:p>
              <a:pPr algn="just"/>
              <a:r>
                <a:rPr lang="en-US" sz="900" b="1" noProof="1"/>
                <a:t>Tactics</a:t>
              </a:r>
            </a:p>
          </p:txBody>
        </p:sp>
      </p:grpSp>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125221" y="5748775"/>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76" name="Picture 2">
            <a:extLst>
              <a:ext uri="{FF2B5EF4-FFF2-40B4-BE49-F238E27FC236}">
                <a16:creationId xmlns:a16="http://schemas.microsoft.com/office/drawing/2014/main" id="{B5126E28-3B19-3F2F-55E4-3276BFFA5C9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4386" b="89474" l="9877" r="95062">
                        <a14:foregroundMark x1="45679" y1="57018" x2="45679" y2="57018"/>
                        <a14:foregroundMark x1="59877" y1="63158" x2="59877" y2="63158"/>
                        <a14:foregroundMark x1="79012" y1="38596" x2="79012" y2="38596"/>
                        <a14:foregroundMark x1="77778" y1="48246" x2="77778" y2="48246"/>
                        <a14:foregroundMark x1="76543" y1="10526" x2="76543" y2="10526"/>
                        <a14:foregroundMark x1="92593" y1="11404" x2="92593" y2="11404"/>
                        <a14:foregroundMark x1="87037" y1="5263" x2="87037" y2="5263"/>
                        <a14:foregroundMark x1="90123" y1="15789" x2="90123" y2="15789"/>
                        <a14:foregroundMark x1="95062" y1="21930" x2="95062" y2="21930"/>
                        <a14:foregroundMark x1="33333" y1="34211" x2="33333" y2="34211"/>
                        <a14:foregroundMark x1="38272" y1="38596" x2="38272" y2="38596"/>
                        <a14:foregroundMark x1="38889" y1="25439" x2="38889" y2="25439"/>
                        <a14:foregroundMark x1="31481" y1="59649" x2="31481" y2="59649"/>
                        <a14:foregroundMark x1="51852" y1="35965" x2="51852" y2="35965"/>
                        <a14:foregroundMark x1="9877" y1="12281" x2="9877" y2="12281"/>
                        <a14:foregroundMark x1="88272" y1="4386" x2="88272" y2="4386"/>
                        <a14:foregroundMark x1="86420" y1="11404" x2="86420" y2="11404"/>
                        <a14:foregroundMark x1="88272" y1="14035" x2="88272" y2="14035"/>
                      </a14:backgroundRemoval>
                    </a14:imgEffect>
                  </a14:imgLayer>
                </a14:imgProps>
              </a:ext>
              <a:ext uri="{28A0092B-C50C-407E-A947-70E740481C1C}">
                <a14:useLocalDpi xmlns:a14="http://schemas.microsoft.com/office/drawing/2010/main" val="0"/>
              </a:ext>
            </a:extLst>
          </a:blip>
          <a:srcRect/>
          <a:stretch>
            <a:fillRect/>
          </a:stretch>
        </p:blipFill>
        <p:spPr bwMode="auto">
          <a:xfrm>
            <a:off x="3806020" y="2202529"/>
            <a:ext cx="15430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a:extLst>
              <a:ext uri="{FF2B5EF4-FFF2-40B4-BE49-F238E27FC236}">
                <a16:creationId xmlns:a16="http://schemas.microsoft.com/office/drawing/2014/main" id="{A7320735-6F7C-7D2F-5190-8D503EE88E6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70076" y="979781"/>
            <a:ext cx="601172" cy="489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AE20994-52C1-4D45-9DCD-6C7D5A4BBD8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36620" y="3565855"/>
            <a:ext cx="7334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991F203-71B6-0420-27E7-F4EAD2B8E7E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77807" y="2505802"/>
            <a:ext cx="561689" cy="7418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0FCE8BC-04C5-8671-B29B-83F10ADFDB2D}"/>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0000" b="90000" l="10000" r="90000">
                        <a14:foregroundMark x1="57143" y1="39286" x2="57143" y2="39286"/>
                        <a14:foregroundMark x1="58571" y1="39286" x2="58571" y2="39286"/>
                        <a14:foregroundMark x1="58571" y1="65714" x2="58571" y2="65714"/>
                        <a14:foregroundMark x1="65714" y1="63571" x2="65714"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3509166" y="5457254"/>
            <a:ext cx="847730" cy="8477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D640BB7-E36F-5AA4-C86D-4ACC0392B0CD}"/>
              </a:ext>
            </a:extLst>
          </p:cNvPr>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794" b="89683" l="4321" r="90741">
                        <a14:foregroundMark x1="67901" y1="20635" x2="67901" y2="20635"/>
                        <a14:foregroundMark x1="74074" y1="17460" x2="74074" y2="17460"/>
                        <a14:foregroundMark x1="75309" y1="15079" x2="75309" y2="15079"/>
                        <a14:foregroundMark x1="51852" y1="46825" x2="51852" y2="46825"/>
                        <a14:foregroundMark x1="48765" y1="53175" x2="48765" y2="53175"/>
                        <a14:foregroundMark x1="33333" y1="72222" x2="33333" y2="72222"/>
                        <a14:foregroundMark x1="33333" y1="83333" x2="33333" y2="83333"/>
                        <a14:foregroundMark x1="37654" y1="69048" x2="37654" y2="69048"/>
                        <a14:foregroundMark x1="54938" y1="41270" x2="54938" y2="41270"/>
                        <a14:foregroundMark x1="67901" y1="26984" x2="67901" y2="26984"/>
                        <a14:foregroundMark x1="88272" y1="11111" x2="88272" y2="11111"/>
                        <a14:foregroundMark x1="67284" y1="1587" x2="67284" y2="1587"/>
                        <a14:foregroundMark x1="91358" y1="26984" x2="91358" y2="26984"/>
                        <a14:foregroundMark x1="4321" y1="86508" x2="4321" y2="86508"/>
                        <a14:foregroundMark x1="24691" y1="83333" x2="24691" y2="83333"/>
                        <a14:foregroundMark x1="50000" y1="48413" x2="50000" y2="48413"/>
                        <a14:foregroundMark x1="53086" y1="45238" x2="53086" y2="45238"/>
                        <a14:foregroundMark x1="73457" y1="26190" x2="73457" y2="26190"/>
                      </a14:backgroundRemoval>
                    </a14:imgEffect>
                  </a14:imgLayer>
                </a14:imgProps>
              </a:ext>
              <a:ext uri="{28A0092B-C50C-407E-A947-70E740481C1C}">
                <a14:useLocalDpi xmlns:a14="http://schemas.microsoft.com/office/drawing/2010/main" val="0"/>
              </a:ext>
            </a:extLst>
          </a:blip>
          <a:srcRect/>
          <a:stretch>
            <a:fillRect/>
          </a:stretch>
        </p:blipFill>
        <p:spPr bwMode="auto">
          <a:xfrm>
            <a:off x="7037058" y="5648313"/>
            <a:ext cx="792860" cy="85731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B4F5BC7D-08FD-2624-6AD2-1EC5E24D78B2}"/>
              </a:ext>
            </a:extLst>
          </p:cNvPr>
          <p:cNvSpPr txBox="1"/>
          <p:nvPr/>
        </p:nvSpPr>
        <p:spPr>
          <a:xfrm>
            <a:off x="10183849" y="4897008"/>
            <a:ext cx="551715" cy="246221"/>
          </a:xfrm>
          <a:prstGeom prst="rect">
            <a:avLst/>
          </a:prstGeom>
          <a:noFill/>
        </p:spPr>
        <p:txBody>
          <a:bodyPr wrap="square" rtlCol="0">
            <a:spAutoFit/>
          </a:bodyPr>
          <a:lstStyle/>
          <a:p>
            <a:r>
              <a:rPr lang="en-GB" sz="1000" b="1" dirty="0"/>
              <a:t>KS4</a:t>
            </a:r>
          </a:p>
        </p:txBody>
      </p:sp>
      <p:cxnSp>
        <p:nvCxnSpPr>
          <p:cNvPr id="81" name="Straight Arrow Connector 80">
            <a:extLst>
              <a:ext uri="{FF2B5EF4-FFF2-40B4-BE49-F238E27FC236}">
                <a16:creationId xmlns:a16="http://schemas.microsoft.com/office/drawing/2014/main" id="{596D3D75-8E9D-0157-45DF-DAF64D0D75E9}"/>
              </a:ext>
            </a:extLst>
          </p:cNvPr>
          <p:cNvCxnSpPr>
            <a:cxnSpLocks/>
          </p:cNvCxnSpPr>
          <p:nvPr/>
        </p:nvCxnSpPr>
        <p:spPr>
          <a:xfrm>
            <a:off x="10247982" y="5114972"/>
            <a:ext cx="355105"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logo with text overlay&#10;&#10;Description automatically generated">
            <a:extLst>
              <a:ext uri="{FF2B5EF4-FFF2-40B4-BE49-F238E27FC236}">
                <a16:creationId xmlns:a16="http://schemas.microsoft.com/office/drawing/2014/main" id="{30B5D783-1F37-DBB3-E08D-7D62AAB86E64}"/>
              </a:ext>
            </a:extLst>
          </p:cNvPr>
          <p:cNvPicPr>
            <a:picLocks noChangeAspect="1"/>
          </p:cNvPicPr>
          <p:nvPr/>
        </p:nvPicPr>
        <p:blipFill>
          <a:blip r:embed="rId28"/>
          <a:stretch>
            <a:fillRect/>
          </a:stretch>
        </p:blipFill>
        <p:spPr>
          <a:xfrm>
            <a:off x="1639231" y="5273530"/>
            <a:ext cx="1395761" cy="1440500"/>
          </a:xfrm>
          <a:prstGeom prst="rect">
            <a:avLst/>
          </a:prstGeom>
        </p:spPr>
      </p:pic>
      <p:grpSp>
        <p:nvGrpSpPr>
          <p:cNvPr id="14" name="Group 13">
            <a:extLst>
              <a:ext uri="{FF2B5EF4-FFF2-40B4-BE49-F238E27FC236}">
                <a16:creationId xmlns:a16="http://schemas.microsoft.com/office/drawing/2014/main" id="{4F1EF227-1478-15C0-BFD6-1B98429BD3E0}"/>
              </a:ext>
            </a:extLst>
          </p:cNvPr>
          <p:cNvGrpSpPr/>
          <p:nvPr/>
        </p:nvGrpSpPr>
        <p:grpSpPr>
          <a:xfrm>
            <a:off x="7986175" y="3912633"/>
            <a:ext cx="1310903" cy="697800"/>
            <a:chOff x="241996" y="4943501"/>
            <a:chExt cx="2210522" cy="697800"/>
          </a:xfrm>
        </p:grpSpPr>
        <p:sp>
          <p:nvSpPr>
            <p:cNvPr id="6" name="TextBox 5">
              <a:extLst>
                <a:ext uri="{FF2B5EF4-FFF2-40B4-BE49-F238E27FC236}">
                  <a16:creationId xmlns:a16="http://schemas.microsoft.com/office/drawing/2014/main" id="{2925920C-9765-EE4C-7ACE-632426A6C2E2}"/>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7. Enrichment</a:t>
              </a:r>
            </a:p>
          </p:txBody>
        </p:sp>
        <p:sp>
          <p:nvSpPr>
            <p:cNvPr id="8" name="TextBox 7">
              <a:extLst>
                <a:ext uri="{FF2B5EF4-FFF2-40B4-BE49-F238E27FC236}">
                  <a16:creationId xmlns:a16="http://schemas.microsoft.com/office/drawing/2014/main" id="{AA71B9F8-1AB7-E065-FCEB-C1ABDE89D66A}"/>
                </a:ext>
              </a:extLst>
            </p:cNvPr>
            <p:cNvSpPr txBox="1"/>
            <p:nvPr/>
          </p:nvSpPr>
          <p:spPr>
            <a:xfrm>
              <a:off x="255548" y="5133470"/>
              <a:ext cx="2196970" cy="507831"/>
            </a:xfrm>
            <a:prstGeom prst="rect">
              <a:avLst/>
            </a:prstGeom>
            <a:noFill/>
          </p:spPr>
          <p:txBody>
            <a:bodyPr wrap="square" lIns="0" tIns="45720" rIns="0" bIns="45720" rtlCol="0" anchor="t">
              <a:spAutoFit/>
            </a:bodyPr>
            <a:lstStyle/>
            <a:p>
              <a:pPr algn="just"/>
              <a:r>
                <a:rPr lang="en-US" sz="900" b="1" noProof="1">
                  <a:cs typeface="Calibri"/>
                </a:rPr>
                <a:t>Developing key skills and knowledge in a variety of alternative activities</a:t>
              </a:r>
              <a:endParaRPr lang="en-US" sz="1800" dirty="0"/>
            </a:p>
          </p:txBody>
        </p:sp>
      </p:grpSp>
      <p:pic>
        <p:nvPicPr>
          <p:cNvPr id="16" name="Picture 15" descr="A black background with colorful arrows&#10;&#10;Description automatically generated">
            <a:extLst>
              <a:ext uri="{FF2B5EF4-FFF2-40B4-BE49-F238E27FC236}">
                <a16:creationId xmlns:a16="http://schemas.microsoft.com/office/drawing/2014/main" id="{EA6E8024-D3B0-AE11-916A-7D34208CAAFD}"/>
              </a:ext>
            </a:extLst>
          </p:cNvPr>
          <p:cNvPicPr>
            <a:picLocks noChangeAspect="1"/>
          </p:cNvPicPr>
          <p:nvPr/>
        </p:nvPicPr>
        <p:blipFill>
          <a:blip r:embed="rId29"/>
          <a:stretch>
            <a:fillRect/>
          </a:stretch>
        </p:blipFill>
        <p:spPr>
          <a:xfrm>
            <a:off x="8872244" y="2254920"/>
            <a:ext cx="1506913" cy="1797037"/>
          </a:xfrm>
          <a:prstGeom prst="rect">
            <a:avLst/>
          </a:prstGeom>
        </p:spPr>
      </p:pic>
      <p:grpSp>
        <p:nvGrpSpPr>
          <p:cNvPr id="17" name="Group 16">
            <a:extLst>
              <a:ext uri="{FF2B5EF4-FFF2-40B4-BE49-F238E27FC236}">
                <a16:creationId xmlns:a16="http://schemas.microsoft.com/office/drawing/2014/main" id="{6ACACC96-754C-2644-0849-E7DF94AFF852}"/>
              </a:ext>
            </a:extLst>
          </p:cNvPr>
          <p:cNvGrpSpPr/>
          <p:nvPr/>
        </p:nvGrpSpPr>
        <p:grpSpPr>
          <a:xfrm>
            <a:off x="5234328" y="3915696"/>
            <a:ext cx="1306333" cy="899312"/>
            <a:chOff x="249702" y="4880489"/>
            <a:chExt cx="2202816" cy="899312"/>
          </a:xfrm>
        </p:grpSpPr>
        <p:sp>
          <p:nvSpPr>
            <p:cNvPr id="18" name="TextBox 17">
              <a:extLst>
                <a:ext uri="{FF2B5EF4-FFF2-40B4-BE49-F238E27FC236}">
                  <a16:creationId xmlns:a16="http://schemas.microsoft.com/office/drawing/2014/main" id="{9BEF7174-69E0-2817-D718-AC4E216BBE4B}"/>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8. OAA</a:t>
              </a:r>
            </a:p>
          </p:txBody>
        </p:sp>
        <p:sp>
          <p:nvSpPr>
            <p:cNvPr id="20" name="TextBox 19">
              <a:extLst>
                <a:ext uri="{FF2B5EF4-FFF2-40B4-BE49-F238E27FC236}">
                  <a16:creationId xmlns:a16="http://schemas.microsoft.com/office/drawing/2014/main" id="{EFDE3FDB-8332-D33A-221D-C87A2EABD940}"/>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Compass</a:t>
              </a:r>
            </a:p>
            <a:p>
              <a:pPr algn="just"/>
              <a:r>
                <a:rPr lang="en-US" sz="900" b="1" noProof="1"/>
                <a:t>Negotiation</a:t>
              </a:r>
            </a:p>
            <a:p>
              <a:pPr algn="just"/>
              <a:r>
                <a:rPr lang="en-US" sz="900" b="1" noProof="1"/>
                <a:t>Leadership</a:t>
              </a:r>
            </a:p>
            <a:p>
              <a:pPr algn="just"/>
              <a:endParaRPr lang="en-US" sz="900" b="1" noProof="1"/>
            </a:p>
          </p:txBody>
        </p:sp>
      </p:grpSp>
      <p:pic>
        <p:nvPicPr>
          <p:cNvPr id="21" name="Graphic 20" descr="Head with gears">
            <a:extLst>
              <a:ext uri="{FF2B5EF4-FFF2-40B4-BE49-F238E27FC236}">
                <a16:creationId xmlns:a16="http://schemas.microsoft.com/office/drawing/2014/main" id="{A88D6D2D-F39F-B405-5EBD-EDA3E7CCC5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5606" y="3976785"/>
            <a:ext cx="400110" cy="400110"/>
          </a:xfrm>
          <a:prstGeom prst="rect">
            <a:avLst/>
          </a:prstGeom>
        </p:spPr>
      </p:pic>
    </p:spTree>
    <p:extLst>
      <p:ext uri="{BB962C8B-B14F-4D97-AF65-F5344CB8AC3E}">
        <p14:creationId xmlns:p14="http://schemas.microsoft.com/office/powerpoint/2010/main" val="4096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474144" y="229794"/>
            <a:ext cx="8515350" cy="739056"/>
          </a:xfrm>
        </p:spPr>
        <p:txBody>
          <a:bodyPr lIns="91440" tIns="45720" rIns="0" bIns="45720" anchor="t">
            <a:noAutofit/>
          </a:bodyPr>
          <a:lstStyle/>
          <a:p>
            <a:r>
              <a:rPr lang="en-US" sz="2800" dirty="0">
                <a:solidFill>
                  <a:srgbClr val="CC3399"/>
                </a:solidFill>
                <a:latin typeface="Segoe UI Black"/>
                <a:ea typeface="Segoe UI Black"/>
              </a:rPr>
              <a:t>    </a:t>
            </a:r>
            <a:r>
              <a:rPr lang="en-US" sz="2800" dirty="0">
                <a:solidFill>
                  <a:srgbClr val="0070C0"/>
                </a:solidFill>
                <a:latin typeface="Segoe UI Black"/>
                <a:ea typeface="Segoe UI Black"/>
              </a:rPr>
              <a:t>Boys PE </a:t>
            </a:r>
            <a:r>
              <a:rPr lang="en-US" sz="2800" dirty="0">
                <a:latin typeface="Segoe UI Black"/>
                <a:ea typeface="Segoe UI Black"/>
              </a:rPr>
              <a:t>Learning Journey - Year 9</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905393" y="1793365"/>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4715406" y="3945669"/>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505139" y="2273727"/>
            <a:ext cx="465999" cy="767976"/>
          </a:xfrm>
          <a:prstGeom prst="arc">
            <a:avLst>
              <a:gd name="adj1" fmla="val 15955398"/>
              <a:gd name="adj2" fmla="val 572413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6274844" y="2217871"/>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a:cxnSpLocks/>
          </p:cNvCxnSpPr>
          <p:nvPr/>
        </p:nvCxnSpPr>
        <p:spPr>
          <a:xfrm flipH="1">
            <a:off x="6766345" y="4005628"/>
            <a:ext cx="88893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2732009" y="220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rophy">
            <a:extLst>
              <a:ext uri="{FF2B5EF4-FFF2-40B4-BE49-F238E27FC236}">
                <a16:creationId xmlns:a16="http://schemas.microsoft.com/office/drawing/2014/main" id="{11767BE0-E2A1-4A3B-8012-672508E86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9200" y="326682"/>
            <a:ext cx="202705" cy="202705"/>
          </a:xfrm>
          <a:prstGeom prst="rect">
            <a:avLst/>
          </a:prstGeom>
        </p:spPr>
      </p:pic>
      <p:pic>
        <p:nvPicPr>
          <p:cNvPr id="127" name="Graphic 126" descr="Head with gears">
            <a:extLst>
              <a:ext uri="{FF2B5EF4-FFF2-40B4-BE49-F238E27FC236}">
                <a16:creationId xmlns:a16="http://schemas.microsoft.com/office/drawing/2014/main" id="{CBDD5795-EF83-40E0-B63E-5168E18B59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2252" y="913209"/>
            <a:ext cx="400110" cy="400110"/>
          </a:xfrm>
          <a:prstGeom prst="rect">
            <a:avLst/>
          </a:prstGeom>
        </p:spPr>
      </p:pic>
      <p:grpSp>
        <p:nvGrpSpPr>
          <p:cNvPr id="128" name="Group 127">
            <a:extLst>
              <a:ext uri="{FF2B5EF4-FFF2-40B4-BE49-F238E27FC236}">
                <a16:creationId xmlns:a16="http://schemas.microsoft.com/office/drawing/2014/main" id="{F3F76BAA-3502-4FAD-8157-F25A92DA3C2B}"/>
              </a:ext>
            </a:extLst>
          </p:cNvPr>
          <p:cNvGrpSpPr/>
          <p:nvPr/>
        </p:nvGrpSpPr>
        <p:grpSpPr>
          <a:xfrm>
            <a:off x="2132640" y="3459745"/>
            <a:ext cx="1306333" cy="899312"/>
            <a:chOff x="249702" y="4880489"/>
            <a:chExt cx="2202816" cy="899312"/>
          </a:xfrm>
        </p:grpSpPr>
        <p:sp>
          <p:nvSpPr>
            <p:cNvPr id="129" name="TextBox 128">
              <a:extLst>
                <a:ext uri="{FF2B5EF4-FFF2-40B4-BE49-F238E27FC236}">
                  <a16:creationId xmlns:a16="http://schemas.microsoft.com/office/drawing/2014/main" id="{B6B761AF-6AD2-4809-B8D4-632202288F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9. Basketball</a:t>
              </a:r>
            </a:p>
          </p:txBody>
        </p:sp>
        <p:sp>
          <p:nvSpPr>
            <p:cNvPr id="130" name="TextBox 129">
              <a:extLst>
                <a:ext uri="{FF2B5EF4-FFF2-40B4-BE49-F238E27FC236}">
                  <a16:creationId xmlns:a16="http://schemas.microsoft.com/office/drawing/2014/main" id="{A992CAE4-9A2E-45BE-908D-0662D55163BB}"/>
                </a:ext>
              </a:extLst>
            </p:cNvPr>
            <p:cNvSpPr txBox="1"/>
            <p:nvPr/>
          </p:nvSpPr>
          <p:spPr>
            <a:xfrm>
              <a:off x="255548" y="5133470"/>
              <a:ext cx="2196970" cy="646331"/>
            </a:xfrm>
            <a:prstGeom prst="rect">
              <a:avLst/>
            </a:prstGeom>
            <a:noFill/>
          </p:spPr>
          <p:txBody>
            <a:bodyPr wrap="square" lIns="0" rIns="0" rtlCol="0" anchor="t">
              <a:spAutoFit/>
            </a:bodyPr>
            <a:lstStyle/>
            <a:p>
              <a:r>
                <a:rPr lang="en-US" sz="900" b="1" noProof="1"/>
                <a:t>Individual and Team Principles of Attack and Defence </a:t>
              </a:r>
            </a:p>
            <a:p>
              <a:pPr algn="just"/>
              <a:endParaRPr lang="en-US" sz="900" b="1" noProof="1"/>
            </a:p>
          </p:txBody>
        </p:sp>
      </p:grpSp>
      <p:sp>
        <p:nvSpPr>
          <p:cNvPr id="137" name="Oval 136">
            <a:extLst>
              <a:ext uri="{FF2B5EF4-FFF2-40B4-BE49-F238E27FC236}">
                <a16:creationId xmlns:a16="http://schemas.microsoft.com/office/drawing/2014/main" id="{F5E89C69-938A-4359-A9F2-6542877C2808}"/>
              </a:ext>
            </a:extLst>
          </p:cNvPr>
          <p:cNvSpPr/>
          <p:nvPr/>
        </p:nvSpPr>
        <p:spPr>
          <a:xfrm>
            <a:off x="2488835"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021637" y="1114192"/>
            <a:ext cx="1679462" cy="576247"/>
            <a:chOff x="249702" y="4880489"/>
            <a:chExt cx="2202816" cy="483813"/>
          </a:xfrm>
        </p:grpSpPr>
        <p:sp>
          <p:nvSpPr>
            <p:cNvPr id="142" name="TextBox 141">
              <a:extLst>
                <a:ext uri="{FF2B5EF4-FFF2-40B4-BE49-F238E27FC236}">
                  <a16:creationId xmlns:a16="http://schemas.microsoft.com/office/drawing/2014/main" id="{8C4B7D37-F00D-476D-8437-630204D215E7}"/>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7795152" y="420500"/>
            <a:ext cx="2622164" cy="526835"/>
            <a:chOff x="249702" y="4880489"/>
            <a:chExt cx="2640592" cy="526835"/>
          </a:xfrm>
        </p:grpSpPr>
        <p:sp>
          <p:nvSpPr>
            <p:cNvPr id="148" name="TextBox 147">
              <a:extLst>
                <a:ext uri="{FF2B5EF4-FFF2-40B4-BE49-F238E27FC236}">
                  <a16:creationId xmlns:a16="http://schemas.microsoft.com/office/drawing/2014/main" id="{98FD6D13-E92B-4156-8FA3-4E4A87C8C7CE}"/>
                </a:ext>
              </a:extLst>
            </p:cNvPr>
            <p:cNvSpPr txBox="1"/>
            <p:nvPr/>
          </p:nvSpPr>
          <p:spPr>
            <a:xfrm>
              <a:off x="249702" y="4880489"/>
              <a:ext cx="2202816" cy="276999"/>
            </a:xfrm>
            <a:prstGeom prst="rect">
              <a:avLst/>
            </a:prstGeom>
            <a:noFill/>
          </p:spPr>
          <p:txBody>
            <a:bodyPr wrap="square" lIns="0" rIns="0" rtlCol="0" anchor="b">
              <a:spAutoFit/>
            </a:bodyPr>
            <a:lstStyle/>
            <a:p>
              <a:pPr algn="r"/>
              <a:r>
                <a:rPr lang="en-US" sz="1200" b="1" noProof="1"/>
                <a:t>Competition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693324" y="5037992"/>
              <a:ext cx="2196970" cy="369332"/>
            </a:xfrm>
            <a:prstGeom prst="rect">
              <a:avLst/>
            </a:prstGeom>
            <a:noFill/>
          </p:spPr>
          <p:txBody>
            <a:bodyPr wrap="square" lIns="0" tIns="45720" rIns="0" bIns="45720" rtlCol="0" anchor="t">
              <a:spAutoFit/>
            </a:bodyPr>
            <a:lstStyle/>
            <a:p>
              <a:r>
                <a:rPr lang="en-US" sz="900" b="1" noProof="1"/>
                <a:t>Children will be introduced to competition – Intra / Inter Sportsday / School Games</a:t>
              </a:r>
            </a:p>
          </p:txBody>
        </p:sp>
      </p:grpSp>
      <p:grpSp>
        <p:nvGrpSpPr>
          <p:cNvPr id="150" name="Group 149">
            <a:extLst>
              <a:ext uri="{FF2B5EF4-FFF2-40B4-BE49-F238E27FC236}">
                <a16:creationId xmlns:a16="http://schemas.microsoft.com/office/drawing/2014/main" id="{41EA6913-B998-4002-9A4C-BCE19012B169}"/>
              </a:ext>
            </a:extLst>
          </p:cNvPr>
          <p:cNvGrpSpPr/>
          <p:nvPr/>
        </p:nvGrpSpPr>
        <p:grpSpPr>
          <a:xfrm>
            <a:off x="1731325" y="2593078"/>
            <a:ext cx="1343840" cy="666945"/>
            <a:chOff x="-766941" y="4309780"/>
            <a:chExt cx="2203309" cy="666945"/>
          </a:xfrm>
        </p:grpSpPr>
        <p:sp>
          <p:nvSpPr>
            <p:cNvPr id="151" name="TextBox 150">
              <a:extLst>
                <a:ext uri="{FF2B5EF4-FFF2-40B4-BE49-F238E27FC236}">
                  <a16:creationId xmlns:a16="http://schemas.microsoft.com/office/drawing/2014/main" id="{0C4B09A8-30AD-437D-BE06-8C120A3B7690}"/>
                </a:ext>
              </a:extLst>
            </p:cNvPr>
            <p:cNvSpPr txBox="1"/>
            <p:nvPr/>
          </p:nvSpPr>
          <p:spPr>
            <a:xfrm>
              <a:off x="-766941" y="4309780"/>
              <a:ext cx="2202816" cy="276999"/>
            </a:xfrm>
            <a:prstGeom prst="rect">
              <a:avLst/>
            </a:prstGeom>
            <a:noFill/>
          </p:spPr>
          <p:txBody>
            <a:bodyPr wrap="square" lIns="0" rIns="0" rtlCol="0" anchor="b">
              <a:spAutoFit/>
            </a:bodyPr>
            <a:lstStyle/>
            <a:p>
              <a:r>
                <a:rPr lang="en-US" sz="1200" b="1" noProof="1"/>
                <a:t>Community Clubs</a:t>
              </a:r>
            </a:p>
          </p:txBody>
        </p:sp>
        <p:sp>
          <p:nvSpPr>
            <p:cNvPr id="152" name="TextBox 151">
              <a:extLst>
                <a:ext uri="{FF2B5EF4-FFF2-40B4-BE49-F238E27FC236}">
                  <a16:creationId xmlns:a16="http://schemas.microsoft.com/office/drawing/2014/main" id="{B3577A44-C76D-4084-8024-42ADB87D7E83}"/>
                </a:ext>
              </a:extLst>
            </p:cNvPr>
            <p:cNvSpPr txBox="1"/>
            <p:nvPr/>
          </p:nvSpPr>
          <p:spPr>
            <a:xfrm>
              <a:off x="-760601" y="4468894"/>
              <a:ext cx="2196969" cy="507831"/>
            </a:xfrm>
            <a:prstGeom prst="rect">
              <a:avLst/>
            </a:prstGeom>
            <a:noFill/>
          </p:spPr>
          <p:txBody>
            <a:bodyPr wrap="square" lIns="0" rIns="0" rtlCol="0" anchor="t">
              <a:spAutoFit/>
            </a:bodyPr>
            <a:lstStyle/>
            <a:p>
              <a:r>
                <a:rPr lang="en-US" sz="900" b="1" noProof="1"/>
                <a:t>Children will be encouraged to join local clubs – Exit Routes / Sign-posting</a:t>
              </a:r>
            </a:p>
          </p:txBody>
        </p:sp>
      </p:grpSp>
      <p:grpSp>
        <p:nvGrpSpPr>
          <p:cNvPr id="156" name="Group 155">
            <a:extLst>
              <a:ext uri="{FF2B5EF4-FFF2-40B4-BE49-F238E27FC236}">
                <a16:creationId xmlns:a16="http://schemas.microsoft.com/office/drawing/2014/main" id="{4710B8E1-181E-40BA-B20D-719ED96DA541}"/>
              </a:ext>
            </a:extLst>
          </p:cNvPr>
          <p:cNvGrpSpPr/>
          <p:nvPr/>
        </p:nvGrpSpPr>
        <p:grpSpPr>
          <a:xfrm>
            <a:off x="4986129" y="2208159"/>
            <a:ext cx="1198961" cy="760812"/>
            <a:chOff x="249702" y="4880489"/>
            <a:chExt cx="2202816" cy="760812"/>
          </a:xfrm>
        </p:grpSpPr>
        <p:sp>
          <p:nvSpPr>
            <p:cNvPr id="157" name="TextBox 156">
              <a:extLst>
                <a:ext uri="{FF2B5EF4-FFF2-40B4-BE49-F238E27FC236}">
                  <a16:creationId xmlns:a16="http://schemas.microsoft.com/office/drawing/2014/main" id="{EE650D1B-3933-4F65-8BA2-EA390F8AE2FB}"/>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2 .Rugby</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55549" y="5133470"/>
              <a:ext cx="2196969" cy="507831"/>
            </a:xfrm>
            <a:prstGeom prst="rect">
              <a:avLst/>
            </a:prstGeom>
            <a:noFill/>
          </p:spPr>
          <p:txBody>
            <a:bodyPr wrap="square" lIns="0" rIns="0" rtlCol="0" anchor="t">
              <a:spAutoFit/>
            </a:bodyPr>
            <a:lstStyle/>
            <a:p>
              <a:r>
                <a:rPr lang="en-US" sz="900" b="1" noProof="1"/>
                <a:t>Passing</a:t>
              </a:r>
            </a:p>
            <a:p>
              <a:r>
                <a:rPr lang="en-US" sz="900" b="1" noProof="1"/>
                <a:t>Receiving</a:t>
              </a:r>
            </a:p>
            <a:p>
              <a:r>
                <a:rPr lang="en-US" sz="900" b="1" noProof="1"/>
                <a:t>Movment</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6302176" y="2260788"/>
            <a:ext cx="2204256" cy="760812"/>
            <a:chOff x="249702" y="4880489"/>
            <a:chExt cx="2202816" cy="760812"/>
          </a:xfrm>
        </p:grpSpPr>
        <p:sp>
          <p:nvSpPr>
            <p:cNvPr id="160" name="TextBox 159">
              <a:extLst>
                <a:ext uri="{FF2B5EF4-FFF2-40B4-BE49-F238E27FC236}">
                  <a16:creationId xmlns:a16="http://schemas.microsoft.com/office/drawing/2014/main" id="{FB6FF8C4-7DCB-4405-BF44-A2511B41BB37}"/>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4. Badminton</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55549" y="5133470"/>
              <a:ext cx="2196969" cy="507831"/>
            </a:xfrm>
            <a:prstGeom prst="rect">
              <a:avLst/>
            </a:prstGeom>
            <a:noFill/>
          </p:spPr>
          <p:txBody>
            <a:bodyPr wrap="square" lIns="0" rIns="0" rtlCol="0" anchor="t">
              <a:spAutoFit/>
            </a:bodyPr>
            <a:lstStyle/>
            <a:p>
              <a:pPr algn="just"/>
              <a:r>
                <a:rPr lang="en-US" sz="900" b="1" noProof="1"/>
                <a:t>Doubles </a:t>
              </a:r>
            </a:p>
            <a:p>
              <a:pPr algn="just"/>
              <a:r>
                <a:rPr lang="en-US" sz="900" b="1" noProof="1"/>
                <a:t>Shot Selection</a:t>
              </a:r>
            </a:p>
            <a:p>
              <a:pPr algn="just"/>
              <a:r>
                <a:rPr lang="en-US" sz="900" b="1" noProof="1"/>
                <a:t>Space</a:t>
              </a:r>
            </a:p>
          </p:txBody>
        </p:sp>
      </p:grpSp>
      <p:pic>
        <p:nvPicPr>
          <p:cNvPr id="56" name="Graphic 55" descr="Cricket">
            <a:extLst>
              <a:ext uri="{FF2B5EF4-FFF2-40B4-BE49-F238E27FC236}">
                <a16:creationId xmlns:a16="http://schemas.microsoft.com/office/drawing/2014/main" id="{B8B1FF75-4E94-4E2F-BC44-5E6318030B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26625" y="5402494"/>
            <a:ext cx="663757" cy="663717"/>
          </a:xfrm>
          <a:prstGeom prst="rect">
            <a:avLst/>
          </a:prstGeom>
        </p:spPr>
      </p:pic>
      <p:grpSp>
        <p:nvGrpSpPr>
          <p:cNvPr id="175" name="Group 174">
            <a:extLst>
              <a:ext uri="{FF2B5EF4-FFF2-40B4-BE49-F238E27FC236}">
                <a16:creationId xmlns:a16="http://schemas.microsoft.com/office/drawing/2014/main" id="{718D847B-8EC1-4279-A062-07101B37A3C2}"/>
              </a:ext>
            </a:extLst>
          </p:cNvPr>
          <p:cNvGrpSpPr/>
          <p:nvPr/>
        </p:nvGrpSpPr>
        <p:grpSpPr>
          <a:xfrm>
            <a:off x="8053947" y="5753822"/>
            <a:ext cx="2524690" cy="872731"/>
            <a:chOff x="274283" y="4880489"/>
            <a:chExt cx="2202816" cy="872731"/>
          </a:xfrm>
        </p:grpSpPr>
        <p:sp>
          <p:nvSpPr>
            <p:cNvPr id="176" name="TextBox 175">
              <a:extLst>
                <a:ext uri="{FF2B5EF4-FFF2-40B4-BE49-F238E27FC236}">
                  <a16:creationId xmlns:a16="http://schemas.microsoft.com/office/drawing/2014/main" id="{9D986DF3-A542-43A7-A66D-3A49B8FD976E}"/>
                </a:ext>
              </a:extLst>
            </p:cNvPr>
            <p:cNvSpPr txBox="1"/>
            <p:nvPr/>
          </p:nvSpPr>
          <p:spPr>
            <a:xfrm>
              <a:off x="274283" y="4880489"/>
              <a:ext cx="2202816" cy="276999"/>
            </a:xfrm>
            <a:prstGeom prst="rect">
              <a:avLst/>
            </a:prstGeom>
            <a:noFill/>
          </p:spPr>
          <p:txBody>
            <a:bodyPr wrap="square" lIns="0" tIns="45720" rIns="0" bIns="45720" rtlCol="0" anchor="b">
              <a:spAutoFit/>
            </a:bodyPr>
            <a:lstStyle/>
            <a:p>
              <a:pPr algn="r"/>
              <a:endParaRPr lang="en-US" sz="1200" b="1" noProof="1"/>
            </a:p>
          </p:txBody>
        </p:sp>
        <p:sp>
          <p:nvSpPr>
            <p:cNvPr id="177" name="TextBox 176">
              <a:extLst>
                <a:ext uri="{FF2B5EF4-FFF2-40B4-BE49-F238E27FC236}">
                  <a16:creationId xmlns:a16="http://schemas.microsoft.com/office/drawing/2014/main" id="{AA47D6DB-4724-4647-9B4F-A153A5412525}"/>
                </a:ext>
              </a:extLst>
            </p:cNvPr>
            <p:cNvSpPr txBox="1"/>
            <p:nvPr/>
          </p:nvSpPr>
          <p:spPr>
            <a:xfrm>
              <a:off x="286471" y="5106889"/>
              <a:ext cx="2166047" cy="646331"/>
            </a:xfrm>
            <a:prstGeom prst="rect">
              <a:avLst/>
            </a:prstGeom>
            <a:noFill/>
          </p:spPr>
          <p:txBody>
            <a:bodyPr wrap="square" lIns="0" tIns="45720" rIns="0" bIns="45720" rtlCol="0" anchor="t">
              <a:spAutoFit/>
            </a:bodyPr>
            <a:lstStyle/>
            <a:p>
              <a:r>
                <a:rPr lang="en-US" sz="900" b="1" noProof="1"/>
                <a:t>Children will develop a love of PE, physical activity &amp; sport. At Ridgeway Secondary School they will engage in opportunities, clubs, teams and become active, healthy learners</a:t>
              </a:r>
            </a:p>
          </p:txBody>
        </p:sp>
      </p:grpSp>
      <p:pic>
        <p:nvPicPr>
          <p:cNvPr id="1028" name="Graphic 1027" descr="Heart with pulse">
            <a:extLst>
              <a:ext uri="{FF2B5EF4-FFF2-40B4-BE49-F238E27FC236}">
                <a16:creationId xmlns:a16="http://schemas.microsoft.com/office/drawing/2014/main" id="{7D229762-204B-4AE3-BBCB-BF99091986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49077" y="6420523"/>
            <a:ext cx="376536" cy="376536"/>
          </a:xfrm>
          <a:prstGeom prst="rect">
            <a:avLst/>
          </a:prstGeom>
        </p:spPr>
      </p:pic>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17325" y="4566352"/>
            <a:ext cx="661312" cy="661312"/>
          </a:xfrm>
          <a:prstGeom prst="rect">
            <a:avLst/>
          </a:prstGeom>
        </p:spPr>
      </p:pic>
      <p:pic>
        <p:nvPicPr>
          <p:cNvPr id="4" name="Picture 3" descr="A silhouette of a person kicking a ball&#10;&#10;Description automatically generated">
            <a:extLst>
              <a:ext uri="{FF2B5EF4-FFF2-40B4-BE49-F238E27FC236}">
                <a16:creationId xmlns:a16="http://schemas.microsoft.com/office/drawing/2014/main" id="{4D985621-4FC1-F908-F68A-B78A0C2BE61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56146" y1="78750" x2="56146" y2="78750"/>
                      </a14:backgroundRemoval>
                    </a14:imgEffect>
                  </a14:imgLayer>
                </a14:imgProps>
              </a:ext>
            </a:extLst>
          </a:blip>
          <a:stretch>
            <a:fillRect/>
          </a:stretch>
        </p:blipFill>
        <p:spPr>
          <a:xfrm>
            <a:off x="4648391" y="749001"/>
            <a:ext cx="988828" cy="806304"/>
          </a:xfrm>
          <a:prstGeom prst="rect">
            <a:avLst/>
          </a:prstGeom>
        </p:spPr>
      </p:pic>
      <p:grpSp>
        <p:nvGrpSpPr>
          <p:cNvPr id="10" name="Group 9">
            <a:extLst>
              <a:ext uri="{FF2B5EF4-FFF2-40B4-BE49-F238E27FC236}">
                <a16:creationId xmlns:a16="http://schemas.microsoft.com/office/drawing/2014/main" id="{860A6541-AFF9-FB50-9325-65A82AB6A82E}"/>
              </a:ext>
            </a:extLst>
          </p:cNvPr>
          <p:cNvGrpSpPr/>
          <p:nvPr/>
        </p:nvGrpSpPr>
        <p:grpSpPr>
          <a:xfrm>
            <a:off x="3758270" y="773736"/>
            <a:ext cx="1525018" cy="691477"/>
            <a:chOff x="-119058" y="4880489"/>
            <a:chExt cx="2571576" cy="691477"/>
          </a:xfrm>
        </p:grpSpPr>
        <p:sp>
          <p:nvSpPr>
            <p:cNvPr id="23" name="TextBox 22">
              <a:extLst>
                <a:ext uri="{FF2B5EF4-FFF2-40B4-BE49-F238E27FC236}">
                  <a16:creationId xmlns:a16="http://schemas.microsoft.com/office/drawing/2014/main" id="{A9D713CD-0D84-E92C-8D92-7D798BF45119}"/>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1. Football </a:t>
              </a:r>
            </a:p>
          </p:txBody>
        </p:sp>
        <p:sp>
          <p:nvSpPr>
            <p:cNvPr id="41" name="TextBox 40">
              <a:extLst>
                <a:ext uri="{FF2B5EF4-FFF2-40B4-BE49-F238E27FC236}">
                  <a16:creationId xmlns:a16="http://schemas.microsoft.com/office/drawing/2014/main" id="{4B2C1384-F2FC-8B47-BBD6-8D277F6DF44C}"/>
                </a:ext>
              </a:extLst>
            </p:cNvPr>
            <p:cNvSpPr txBox="1"/>
            <p:nvPr/>
          </p:nvSpPr>
          <p:spPr>
            <a:xfrm>
              <a:off x="-119058" y="5064135"/>
              <a:ext cx="2196970" cy="507831"/>
            </a:xfrm>
            <a:prstGeom prst="rect">
              <a:avLst/>
            </a:prstGeom>
            <a:noFill/>
          </p:spPr>
          <p:txBody>
            <a:bodyPr wrap="square" lIns="0" rIns="0" rtlCol="0" anchor="t">
              <a:spAutoFit/>
            </a:bodyPr>
            <a:lstStyle/>
            <a:p>
              <a:r>
                <a:rPr lang="en-US" sz="900" b="1" noProof="1"/>
                <a:t>Individual and Team Principles of Attack and Defence</a:t>
              </a:r>
            </a:p>
          </p:txBody>
        </p:sp>
      </p:grpSp>
      <p:grpSp>
        <p:nvGrpSpPr>
          <p:cNvPr id="47" name="Group 46">
            <a:extLst>
              <a:ext uri="{FF2B5EF4-FFF2-40B4-BE49-F238E27FC236}">
                <a16:creationId xmlns:a16="http://schemas.microsoft.com/office/drawing/2014/main" id="{6AAF952E-754B-FD56-D0A3-822F3585C1BB}"/>
              </a:ext>
            </a:extLst>
          </p:cNvPr>
          <p:cNvGrpSpPr/>
          <p:nvPr/>
        </p:nvGrpSpPr>
        <p:grpSpPr>
          <a:xfrm>
            <a:off x="5543669" y="771342"/>
            <a:ext cx="1323756" cy="847041"/>
            <a:chOff x="255548" y="4932760"/>
            <a:chExt cx="2232196" cy="847041"/>
          </a:xfrm>
        </p:grpSpPr>
        <p:sp>
          <p:nvSpPr>
            <p:cNvPr id="51" name="TextBox 50">
              <a:extLst>
                <a:ext uri="{FF2B5EF4-FFF2-40B4-BE49-F238E27FC236}">
                  <a16:creationId xmlns:a16="http://schemas.microsoft.com/office/drawing/2014/main" id="{3AFEBF07-5B46-1622-5F72-09162C2FAFAC}"/>
                </a:ext>
              </a:extLst>
            </p:cNvPr>
            <p:cNvSpPr txBox="1"/>
            <p:nvPr/>
          </p:nvSpPr>
          <p:spPr>
            <a:xfrm>
              <a:off x="284928" y="4932760"/>
              <a:ext cx="2202816" cy="276999"/>
            </a:xfrm>
            <a:prstGeom prst="rect">
              <a:avLst/>
            </a:prstGeom>
            <a:noFill/>
          </p:spPr>
          <p:txBody>
            <a:bodyPr wrap="square" lIns="0" rIns="0" rtlCol="0" anchor="b">
              <a:spAutoFit/>
            </a:bodyPr>
            <a:lstStyle/>
            <a:p>
              <a:r>
                <a:rPr lang="en-US" sz="1200" b="1" noProof="1"/>
                <a:t>3. OAA</a:t>
              </a:r>
            </a:p>
          </p:txBody>
        </p:sp>
        <p:sp>
          <p:nvSpPr>
            <p:cNvPr id="53" name="TextBox 52">
              <a:extLst>
                <a:ext uri="{FF2B5EF4-FFF2-40B4-BE49-F238E27FC236}">
                  <a16:creationId xmlns:a16="http://schemas.microsoft.com/office/drawing/2014/main" id="{2F72294F-674F-2238-5D3F-34F44AF63F56}"/>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Compass</a:t>
              </a:r>
            </a:p>
            <a:p>
              <a:pPr algn="just"/>
              <a:r>
                <a:rPr lang="en-US" sz="900" b="1" noProof="1"/>
                <a:t>Negotiation</a:t>
              </a:r>
            </a:p>
            <a:p>
              <a:pPr algn="just"/>
              <a:r>
                <a:rPr lang="en-US" sz="900" b="1" noProof="1"/>
                <a:t>Leadership</a:t>
              </a:r>
            </a:p>
            <a:p>
              <a:pPr algn="just"/>
              <a:endParaRPr lang="en-US" sz="900" b="1" noProof="1"/>
            </a:p>
          </p:txBody>
        </p:sp>
      </p:grpSp>
      <p:grpSp>
        <p:nvGrpSpPr>
          <p:cNvPr id="55" name="Group 54">
            <a:extLst>
              <a:ext uri="{FF2B5EF4-FFF2-40B4-BE49-F238E27FC236}">
                <a16:creationId xmlns:a16="http://schemas.microsoft.com/office/drawing/2014/main" id="{70CCB4FA-3F83-3707-625E-1B85D83806D7}"/>
              </a:ext>
            </a:extLst>
          </p:cNvPr>
          <p:cNvGrpSpPr/>
          <p:nvPr/>
        </p:nvGrpSpPr>
        <p:grpSpPr>
          <a:xfrm>
            <a:off x="8480824" y="1111508"/>
            <a:ext cx="1306333" cy="760812"/>
            <a:chOff x="249702" y="4880489"/>
            <a:chExt cx="2202816" cy="760812"/>
          </a:xfrm>
        </p:grpSpPr>
        <p:sp>
          <p:nvSpPr>
            <p:cNvPr id="57" name="TextBox 56">
              <a:extLst>
                <a:ext uri="{FF2B5EF4-FFF2-40B4-BE49-F238E27FC236}">
                  <a16:creationId xmlns:a16="http://schemas.microsoft.com/office/drawing/2014/main" id="{6C6C2CA2-9F15-29B5-026E-AA5E982C51B5}"/>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5. Handball</a:t>
              </a:r>
            </a:p>
          </p:txBody>
        </p:sp>
        <p:sp>
          <p:nvSpPr>
            <p:cNvPr id="58" name="TextBox 57">
              <a:extLst>
                <a:ext uri="{FF2B5EF4-FFF2-40B4-BE49-F238E27FC236}">
                  <a16:creationId xmlns:a16="http://schemas.microsoft.com/office/drawing/2014/main" id="{E99E3D1A-91D9-FBDF-DFD1-22515E676F01}"/>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Individual and Team Principles of Attack and Defence </a:t>
              </a:r>
            </a:p>
          </p:txBody>
        </p:sp>
      </p:grpSp>
      <p:grpSp>
        <p:nvGrpSpPr>
          <p:cNvPr id="59" name="Group 58">
            <a:extLst>
              <a:ext uri="{FF2B5EF4-FFF2-40B4-BE49-F238E27FC236}">
                <a16:creationId xmlns:a16="http://schemas.microsoft.com/office/drawing/2014/main" id="{E74BAF67-7186-1424-8CC2-4DCE4CE347FA}"/>
              </a:ext>
            </a:extLst>
          </p:cNvPr>
          <p:cNvGrpSpPr/>
          <p:nvPr/>
        </p:nvGrpSpPr>
        <p:grpSpPr>
          <a:xfrm>
            <a:off x="8879338" y="2559740"/>
            <a:ext cx="1310903" cy="697800"/>
            <a:chOff x="241996" y="4943501"/>
            <a:chExt cx="2210522" cy="697800"/>
          </a:xfrm>
        </p:grpSpPr>
        <p:sp>
          <p:nvSpPr>
            <p:cNvPr id="60" name="TextBox 59">
              <a:extLst>
                <a:ext uri="{FF2B5EF4-FFF2-40B4-BE49-F238E27FC236}">
                  <a16:creationId xmlns:a16="http://schemas.microsoft.com/office/drawing/2014/main" id="{A7CE5426-7551-F63F-633D-CD6CAA26C300}"/>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6. HBPE</a:t>
              </a:r>
            </a:p>
          </p:txBody>
        </p:sp>
        <p:sp>
          <p:nvSpPr>
            <p:cNvPr id="61" name="TextBox 60">
              <a:extLst>
                <a:ext uri="{FF2B5EF4-FFF2-40B4-BE49-F238E27FC236}">
                  <a16:creationId xmlns:a16="http://schemas.microsoft.com/office/drawing/2014/main" id="{CD6D3D81-698C-9F78-F290-4E49FEA4785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Habitual</a:t>
              </a:r>
            </a:p>
            <a:p>
              <a:pPr algn="just"/>
              <a:r>
                <a:rPr lang="en-US" sz="900" b="1" noProof="1"/>
                <a:t>Motivated</a:t>
              </a:r>
            </a:p>
            <a:p>
              <a:pPr algn="just"/>
              <a:r>
                <a:rPr lang="en-US" sz="900" b="1" noProof="1"/>
                <a:t>Informed</a:t>
              </a:r>
            </a:p>
          </p:txBody>
        </p:sp>
      </p:grpSp>
      <p:grpSp>
        <p:nvGrpSpPr>
          <p:cNvPr id="62" name="Group 61">
            <a:extLst>
              <a:ext uri="{FF2B5EF4-FFF2-40B4-BE49-F238E27FC236}">
                <a16:creationId xmlns:a16="http://schemas.microsoft.com/office/drawing/2014/main" id="{6D7CE2EB-F849-754A-F63A-7754293F601E}"/>
              </a:ext>
            </a:extLst>
          </p:cNvPr>
          <p:cNvGrpSpPr/>
          <p:nvPr/>
        </p:nvGrpSpPr>
        <p:grpSpPr>
          <a:xfrm>
            <a:off x="7177832" y="5609898"/>
            <a:ext cx="1306333" cy="760812"/>
            <a:chOff x="249702" y="4880489"/>
            <a:chExt cx="2202816" cy="760812"/>
          </a:xfrm>
        </p:grpSpPr>
        <p:sp>
          <p:nvSpPr>
            <p:cNvPr id="63" name="TextBox 62">
              <a:extLst>
                <a:ext uri="{FF2B5EF4-FFF2-40B4-BE49-F238E27FC236}">
                  <a16:creationId xmlns:a16="http://schemas.microsoft.com/office/drawing/2014/main" id="{1EDA8B26-BF90-59E1-22A7-B0BCE4F430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13. Athletics</a:t>
              </a:r>
            </a:p>
          </p:txBody>
        </p:sp>
        <p:sp>
          <p:nvSpPr>
            <p:cNvPr id="64" name="TextBox 63">
              <a:extLst>
                <a:ext uri="{FF2B5EF4-FFF2-40B4-BE49-F238E27FC236}">
                  <a16:creationId xmlns:a16="http://schemas.microsoft.com/office/drawing/2014/main" id="{4B28FDDF-AB84-5D66-3EE4-19F98DE5B9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Phases of the Sprint</a:t>
              </a:r>
            </a:p>
            <a:p>
              <a:pPr algn="just"/>
              <a:r>
                <a:rPr lang="en-US" sz="900" b="1" noProof="1"/>
                <a:t>Tactics</a:t>
              </a:r>
            </a:p>
            <a:p>
              <a:pPr algn="just"/>
              <a:r>
                <a:rPr lang="en-US" sz="900" b="1" noProof="1"/>
                <a:t>Throws/Jumps</a:t>
              </a:r>
            </a:p>
          </p:txBody>
        </p:sp>
      </p:grpSp>
      <p:grpSp>
        <p:nvGrpSpPr>
          <p:cNvPr id="65" name="Group 64">
            <a:extLst>
              <a:ext uri="{FF2B5EF4-FFF2-40B4-BE49-F238E27FC236}">
                <a16:creationId xmlns:a16="http://schemas.microsoft.com/office/drawing/2014/main" id="{62F63AB1-19D3-E5CF-1795-721AE5690937}"/>
              </a:ext>
            </a:extLst>
          </p:cNvPr>
          <p:cNvGrpSpPr/>
          <p:nvPr/>
        </p:nvGrpSpPr>
        <p:grpSpPr>
          <a:xfrm>
            <a:off x="3333966" y="5755124"/>
            <a:ext cx="1306333" cy="622313"/>
            <a:chOff x="249702" y="4880489"/>
            <a:chExt cx="2202816" cy="622313"/>
          </a:xfrm>
        </p:grpSpPr>
        <p:sp>
          <p:nvSpPr>
            <p:cNvPr id="66" name="TextBox 65">
              <a:extLst>
                <a:ext uri="{FF2B5EF4-FFF2-40B4-BE49-F238E27FC236}">
                  <a16:creationId xmlns:a16="http://schemas.microsoft.com/office/drawing/2014/main" id="{99BD1173-2355-D55F-9E33-C84F3B69349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11. Cricket</a:t>
              </a:r>
            </a:p>
          </p:txBody>
        </p:sp>
        <p:sp>
          <p:nvSpPr>
            <p:cNvPr id="67" name="TextBox 66">
              <a:extLst>
                <a:ext uri="{FF2B5EF4-FFF2-40B4-BE49-F238E27FC236}">
                  <a16:creationId xmlns:a16="http://schemas.microsoft.com/office/drawing/2014/main" id="{0B3656B7-4B64-3DFB-1E35-45BE2047625C}"/>
                </a:ext>
              </a:extLst>
            </p:cNvPr>
            <p:cNvSpPr txBox="1"/>
            <p:nvPr/>
          </p:nvSpPr>
          <p:spPr>
            <a:xfrm>
              <a:off x="255548" y="5133470"/>
              <a:ext cx="2196970" cy="369332"/>
            </a:xfrm>
            <a:prstGeom prst="rect">
              <a:avLst/>
            </a:prstGeom>
            <a:noFill/>
          </p:spPr>
          <p:txBody>
            <a:bodyPr wrap="square" lIns="0" rIns="0" rtlCol="0" anchor="t">
              <a:spAutoFit/>
            </a:bodyPr>
            <a:lstStyle/>
            <a:p>
              <a:pPr algn="just"/>
              <a:r>
                <a:rPr lang="en-US" sz="900" b="1" noProof="1"/>
                <a:t>Positioning</a:t>
              </a:r>
            </a:p>
            <a:p>
              <a:pPr algn="just"/>
              <a:r>
                <a:rPr lang="en-US" sz="900" b="1" noProof="1"/>
                <a:t>Tactics</a:t>
              </a:r>
            </a:p>
          </p:txBody>
        </p:sp>
      </p:grpSp>
      <p:cxnSp>
        <p:nvCxnSpPr>
          <p:cNvPr id="72" name="Straight Arrow Connector 71">
            <a:extLst>
              <a:ext uri="{FF2B5EF4-FFF2-40B4-BE49-F238E27FC236}">
                <a16:creationId xmlns:a16="http://schemas.microsoft.com/office/drawing/2014/main" id="{2942455B-9F91-2515-7869-85B0CEBEE594}"/>
              </a:ext>
            </a:extLst>
          </p:cNvPr>
          <p:cNvCxnSpPr>
            <a:cxnSpLocks/>
          </p:cNvCxnSpPr>
          <p:nvPr/>
        </p:nvCxnSpPr>
        <p:spPr>
          <a:xfrm>
            <a:off x="5374021" y="5732476"/>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125221" y="5748775"/>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a:extLst>
              <a:ext uri="{FF2B5EF4-FFF2-40B4-BE49-F238E27FC236}">
                <a16:creationId xmlns:a16="http://schemas.microsoft.com/office/drawing/2014/main" id="{A7320735-6F7C-7D2F-5190-8D503EE88E6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34855" y="2491312"/>
            <a:ext cx="601172" cy="489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AE20994-52C1-4D45-9DCD-6C7D5A4BBD83}"/>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9400" y="1107785"/>
            <a:ext cx="7334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991F203-71B6-0420-27E7-F4EAD2B8E7E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82706" y="2568741"/>
            <a:ext cx="561689" cy="7418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D640BB7-E36F-5AA4-C86D-4ACC0392B0CD}"/>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794" b="89683" l="4321" r="90741">
                        <a14:foregroundMark x1="67901" y1="20635" x2="67901" y2="20635"/>
                        <a14:foregroundMark x1="74074" y1="17460" x2="74074" y2="17460"/>
                        <a14:foregroundMark x1="75309" y1="15079" x2="75309" y2="15079"/>
                        <a14:foregroundMark x1="51852" y1="46825" x2="51852" y2="46825"/>
                        <a14:foregroundMark x1="48765" y1="53175" x2="48765" y2="53175"/>
                        <a14:foregroundMark x1="33333" y1="72222" x2="33333" y2="72222"/>
                        <a14:foregroundMark x1="33333" y1="83333" x2="33333" y2="83333"/>
                        <a14:foregroundMark x1="37654" y1="69048" x2="37654" y2="69048"/>
                        <a14:foregroundMark x1="54938" y1="41270" x2="54938" y2="41270"/>
                        <a14:foregroundMark x1="67901" y1="26984" x2="67901" y2="26984"/>
                        <a14:foregroundMark x1="88272" y1="11111" x2="88272" y2="11111"/>
                        <a14:foregroundMark x1="67284" y1="1587" x2="67284" y2="1587"/>
                        <a14:foregroundMark x1="91358" y1="26984" x2="91358" y2="26984"/>
                        <a14:foregroundMark x1="4321" y1="86508" x2="4321" y2="86508"/>
                        <a14:foregroundMark x1="24691" y1="83333" x2="24691" y2="83333"/>
                        <a14:foregroundMark x1="50000" y1="48413" x2="50000" y2="48413"/>
                        <a14:foregroundMark x1="53086" y1="45238" x2="53086" y2="45238"/>
                        <a14:foregroundMark x1="73457" y1="26190" x2="73457" y2="26190"/>
                      </a14:backgroundRemoval>
                    </a14:imgEffect>
                  </a14:imgLayer>
                </a14:imgProps>
              </a:ext>
              <a:ext uri="{28A0092B-C50C-407E-A947-70E740481C1C}">
                <a14:useLocalDpi xmlns:a14="http://schemas.microsoft.com/office/drawing/2010/main" val="0"/>
              </a:ext>
            </a:extLst>
          </a:blip>
          <a:srcRect/>
          <a:stretch>
            <a:fillRect/>
          </a:stretch>
        </p:blipFill>
        <p:spPr bwMode="auto">
          <a:xfrm>
            <a:off x="6300797" y="5691411"/>
            <a:ext cx="792860" cy="85731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B4F5BC7D-08FD-2624-6AD2-1EC5E24D78B2}"/>
              </a:ext>
            </a:extLst>
          </p:cNvPr>
          <p:cNvSpPr txBox="1"/>
          <p:nvPr/>
        </p:nvSpPr>
        <p:spPr>
          <a:xfrm>
            <a:off x="10183849" y="4897008"/>
            <a:ext cx="551715" cy="246221"/>
          </a:xfrm>
          <a:prstGeom prst="rect">
            <a:avLst/>
          </a:prstGeom>
          <a:noFill/>
        </p:spPr>
        <p:txBody>
          <a:bodyPr wrap="square" rtlCol="0">
            <a:spAutoFit/>
          </a:bodyPr>
          <a:lstStyle/>
          <a:p>
            <a:r>
              <a:rPr lang="en-GB" sz="1000" b="1" dirty="0"/>
              <a:t>KS 4</a:t>
            </a:r>
          </a:p>
        </p:txBody>
      </p:sp>
      <p:cxnSp>
        <p:nvCxnSpPr>
          <p:cNvPr id="81" name="Straight Arrow Connector 80">
            <a:extLst>
              <a:ext uri="{FF2B5EF4-FFF2-40B4-BE49-F238E27FC236}">
                <a16:creationId xmlns:a16="http://schemas.microsoft.com/office/drawing/2014/main" id="{596D3D75-8E9D-0157-45DF-DAF64D0D75E9}"/>
              </a:ext>
            </a:extLst>
          </p:cNvPr>
          <p:cNvCxnSpPr>
            <a:cxnSpLocks/>
          </p:cNvCxnSpPr>
          <p:nvPr/>
        </p:nvCxnSpPr>
        <p:spPr>
          <a:xfrm>
            <a:off x="10247982" y="5114972"/>
            <a:ext cx="355105"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ugby Players, Isolated Vector Silhouette Royalty Free SVG ...">
            <a:extLst>
              <a:ext uri="{FF2B5EF4-FFF2-40B4-BE49-F238E27FC236}">
                <a16:creationId xmlns:a16="http://schemas.microsoft.com/office/drawing/2014/main" id="{B2FC3D9A-9853-CC31-E927-630B3DF7E826}"/>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90000" l="10000" r="90000">
                        <a14:foregroundMark x1="26776" y1="28689" x2="26776" y2="31967"/>
                        <a14:foregroundMark x1="26230" y1="25410" x2="26230" y2="25410"/>
                        <a14:foregroundMark x1="26776" y1="31967" x2="26776" y2="31967"/>
                        <a14:foregroundMark x1="64481" y1="54918" x2="64481" y2="54918"/>
                        <a14:foregroundMark x1="58470" y1="40984" x2="58470" y2="40984"/>
                      </a14:backgroundRemoval>
                    </a14:imgEffect>
                  </a14:imgLayer>
                </a14:imgProps>
              </a:ext>
              <a:ext uri="{28A0092B-C50C-407E-A947-70E740481C1C}">
                <a14:useLocalDpi xmlns:a14="http://schemas.microsoft.com/office/drawing/2010/main" val="0"/>
              </a:ext>
            </a:extLst>
          </a:blip>
          <a:srcRect/>
          <a:stretch>
            <a:fillRect/>
          </a:stretch>
        </p:blipFill>
        <p:spPr bwMode="auto">
          <a:xfrm>
            <a:off x="3898170" y="2183481"/>
            <a:ext cx="1151629" cy="7677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sketball Shadow Man Vector Images (over 610)">
            <a:extLst>
              <a:ext uri="{FF2B5EF4-FFF2-40B4-BE49-F238E27FC236}">
                <a16:creationId xmlns:a16="http://schemas.microsoft.com/office/drawing/2014/main" id="{7C4BC4FA-9DC0-644F-AEF6-111841915748}"/>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90000" l="10000" r="90000">
                        <a14:foregroundMark x1="16667" y1="84783" x2="16667" y2="84783"/>
                        <a14:foregroundMark x1="16667" y1="88406" x2="16667" y2="88406"/>
                      </a14:backgroundRemoval>
                    </a14:imgEffect>
                  </a14:imgLayer>
                </a14:imgProps>
              </a:ext>
              <a:ext uri="{28A0092B-C50C-407E-A947-70E740481C1C}">
                <a14:useLocalDpi xmlns:a14="http://schemas.microsoft.com/office/drawing/2010/main" val="0"/>
              </a:ext>
            </a:extLst>
          </a:blip>
          <a:srcRect/>
          <a:stretch>
            <a:fillRect/>
          </a:stretch>
        </p:blipFill>
        <p:spPr bwMode="auto">
          <a:xfrm>
            <a:off x="3167971" y="3431892"/>
            <a:ext cx="927309" cy="92730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1956A28-5829-6C02-3EFB-6FC7CD13EBDF}"/>
              </a:ext>
            </a:extLst>
          </p:cNvPr>
          <p:cNvCxnSpPr>
            <a:cxnSpLocks/>
          </p:cNvCxnSpPr>
          <p:nvPr/>
        </p:nvCxnSpPr>
        <p:spPr>
          <a:xfrm flipH="1" flipV="1">
            <a:off x="6056670" y="3019666"/>
            <a:ext cx="983895" cy="157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logo with text overlay&#10;&#10;Description automatically generated">
            <a:extLst>
              <a:ext uri="{FF2B5EF4-FFF2-40B4-BE49-F238E27FC236}">
                <a16:creationId xmlns:a16="http://schemas.microsoft.com/office/drawing/2014/main" id="{75A73F95-72D2-D280-DC5D-EC788F773318}"/>
              </a:ext>
            </a:extLst>
          </p:cNvPr>
          <p:cNvPicPr>
            <a:picLocks noChangeAspect="1"/>
          </p:cNvPicPr>
          <p:nvPr/>
        </p:nvPicPr>
        <p:blipFill>
          <a:blip r:embed="rId27"/>
          <a:stretch>
            <a:fillRect/>
          </a:stretch>
        </p:blipFill>
        <p:spPr>
          <a:xfrm>
            <a:off x="1639231" y="5273530"/>
            <a:ext cx="1395761" cy="1440500"/>
          </a:xfrm>
          <a:prstGeom prst="rect">
            <a:avLst/>
          </a:prstGeom>
        </p:spPr>
      </p:pic>
      <p:grpSp>
        <p:nvGrpSpPr>
          <p:cNvPr id="18" name="Group 17">
            <a:extLst>
              <a:ext uri="{FF2B5EF4-FFF2-40B4-BE49-F238E27FC236}">
                <a16:creationId xmlns:a16="http://schemas.microsoft.com/office/drawing/2014/main" id="{7823E41C-E8F9-C1E3-3D3C-82235CEDBCB2}"/>
              </a:ext>
            </a:extLst>
          </p:cNvPr>
          <p:cNvGrpSpPr/>
          <p:nvPr/>
        </p:nvGrpSpPr>
        <p:grpSpPr>
          <a:xfrm>
            <a:off x="8238175" y="3804633"/>
            <a:ext cx="1310903" cy="697800"/>
            <a:chOff x="241996" y="4943501"/>
            <a:chExt cx="2210522" cy="697800"/>
          </a:xfrm>
        </p:grpSpPr>
        <p:sp>
          <p:nvSpPr>
            <p:cNvPr id="16" name="TextBox 15">
              <a:extLst>
                <a:ext uri="{FF2B5EF4-FFF2-40B4-BE49-F238E27FC236}">
                  <a16:creationId xmlns:a16="http://schemas.microsoft.com/office/drawing/2014/main" id="{772891A7-A7AE-2C82-AEB5-0B1213BC5A31}"/>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7. Enrichment</a:t>
              </a:r>
            </a:p>
          </p:txBody>
        </p:sp>
        <p:sp>
          <p:nvSpPr>
            <p:cNvPr id="17" name="TextBox 16">
              <a:extLst>
                <a:ext uri="{FF2B5EF4-FFF2-40B4-BE49-F238E27FC236}">
                  <a16:creationId xmlns:a16="http://schemas.microsoft.com/office/drawing/2014/main" id="{94354483-B906-5B7A-A071-99C499467778}"/>
                </a:ext>
              </a:extLst>
            </p:cNvPr>
            <p:cNvSpPr txBox="1"/>
            <p:nvPr/>
          </p:nvSpPr>
          <p:spPr>
            <a:xfrm>
              <a:off x="255548" y="5133470"/>
              <a:ext cx="2196970" cy="507831"/>
            </a:xfrm>
            <a:prstGeom prst="rect">
              <a:avLst/>
            </a:prstGeom>
            <a:noFill/>
          </p:spPr>
          <p:txBody>
            <a:bodyPr wrap="square" lIns="0" tIns="45720" rIns="0" bIns="45720" rtlCol="0" anchor="t">
              <a:spAutoFit/>
            </a:bodyPr>
            <a:lstStyle/>
            <a:p>
              <a:pPr algn="just"/>
              <a:r>
                <a:rPr lang="en-US" sz="900" b="1" noProof="1">
                  <a:cs typeface="Calibri"/>
                </a:rPr>
                <a:t>Developing key skills and knowledge in a variety of alternative activities</a:t>
              </a:r>
              <a:endParaRPr lang="en-US" sz="1800" dirty="0"/>
            </a:p>
          </p:txBody>
        </p:sp>
      </p:grpSp>
      <p:pic>
        <p:nvPicPr>
          <p:cNvPr id="21" name="Picture 20" descr="A black background with colorful arrows&#10;&#10;Description automatically generated">
            <a:extLst>
              <a:ext uri="{FF2B5EF4-FFF2-40B4-BE49-F238E27FC236}">
                <a16:creationId xmlns:a16="http://schemas.microsoft.com/office/drawing/2014/main" id="{243330BA-89A2-D0F7-9FE0-577A2DE2A7B4}"/>
              </a:ext>
            </a:extLst>
          </p:cNvPr>
          <p:cNvPicPr>
            <a:picLocks noChangeAspect="1"/>
          </p:cNvPicPr>
          <p:nvPr/>
        </p:nvPicPr>
        <p:blipFill>
          <a:blip r:embed="rId28"/>
          <a:stretch>
            <a:fillRect/>
          </a:stretch>
        </p:blipFill>
        <p:spPr>
          <a:xfrm>
            <a:off x="9160244" y="2218920"/>
            <a:ext cx="1506913" cy="1797037"/>
          </a:xfrm>
          <a:prstGeom prst="rect">
            <a:avLst/>
          </a:prstGeom>
        </p:spPr>
      </p:pic>
      <p:grpSp>
        <p:nvGrpSpPr>
          <p:cNvPr id="22" name="Group 21">
            <a:extLst>
              <a:ext uri="{FF2B5EF4-FFF2-40B4-BE49-F238E27FC236}">
                <a16:creationId xmlns:a16="http://schemas.microsoft.com/office/drawing/2014/main" id="{3AA6C50C-6FDE-88B8-C1E1-B91733A14012}"/>
              </a:ext>
            </a:extLst>
          </p:cNvPr>
          <p:cNvGrpSpPr/>
          <p:nvPr/>
        </p:nvGrpSpPr>
        <p:grpSpPr>
          <a:xfrm>
            <a:off x="5219669" y="3804342"/>
            <a:ext cx="1323756" cy="847041"/>
            <a:chOff x="255548" y="4932760"/>
            <a:chExt cx="2232196" cy="847041"/>
          </a:xfrm>
        </p:grpSpPr>
        <p:sp>
          <p:nvSpPr>
            <p:cNvPr id="24" name="TextBox 23">
              <a:extLst>
                <a:ext uri="{FF2B5EF4-FFF2-40B4-BE49-F238E27FC236}">
                  <a16:creationId xmlns:a16="http://schemas.microsoft.com/office/drawing/2014/main" id="{DC1FB787-DC09-44CD-0292-8144CE15C707}"/>
                </a:ext>
              </a:extLst>
            </p:cNvPr>
            <p:cNvSpPr txBox="1"/>
            <p:nvPr/>
          </p:nvSpPr>
          <p:spPr>
            <a:xfrm>
              <a:off x="284928" y="4932760"/>
              <a:ext cx="2202816" cy="276999"/>
            </a:xfrm>
            <a:prstGeom prst="rect">
              <a:avLst/>
            </a:prstGeom>
            <a:noFill/>
          </p:spPr>
          <p:txBody>
            <a:bodyPr wrap="square" lIns="0" tIns="45720" rIns="0" bIns="45720" rtlCol="0" anchor="b">
              <a:spAutoFit/>
            </a:bodyPr>
            <a:lstStyle/>
            <a:p>
              <a:r>
                <a:rPr lang="en-US" sz="1200" b="1" noProof="1"/>
                <a:t>8. OAA</a:t>
              </a:r>
            </a:p>
          </p:txBody>
        </p:sp>
        <p:sp>
          <p:nvSpPr>
            <p:cNvPr id="25" name="TextBox 24">
              <a:extLst>
                <a:ext uri="{FF2B5EF4-FFF2-40B4-BE49-F238E27FC236}">
                  <a16:creationId xmlns:a16="http://schemas.microsoft.com/office/drawing/2014/main" id="{F2A9088F-AA35-3FA8-D053-A9196E9AE68D}"/>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Compass</a:t>
              </a:r>
            </a:p>
            <a:p>
              <a:pPr algn="just"/>
              <a:r>
                <a:rPr lang="en-US" sz="900" b="1" noProof="1"/>
                <a:t>Negotiation</a:t>
              </a:r>
            </a:p>
            <a:p>
              <a:pPr algn="just"/>
              <a:r>
                <a:rPr lang="en-US" sz="900" b="1" noProof="1"/>
                <a:t>Leadership</a:t>
              </a:r>
            </a:p>
            <a:p>
              <a:pPr algn="just"/>
              <a:endParaRPr lang="en-US" sz="900" b="1" noProof="1"/>
            </a:p>
          </p:txBody>
        </p:sp>
      </p:grpSp>
      <p:pic>
        <p:nvPicPr>
          <p:cNvPr id="26" name="Graphic 25" descr="Head with gears">
            <a:extLst>
              <a:ext uri="{FF2B5EF4-FFF2-40B4-BE49-F238E27FC236}">
                <a16:creationId xmlns:a16="http://schemas.microsoft.com/office/drawing/2014/main" id="{0AF5DC5B-0F2A-ED23-D0A2-94A460DB0C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8251" y="3937209"/>
            <a:ext cx="400110" cy="400110"/>
          </a:xfrm>
          <a:prstGeom prst="rect">
            <a:avLst/>
          </a:prstGeom>
        </p:spPr>
      </p:pic>
      <p:grpSp>
        <p:nvGrpSpPr>
          <p:cNvPr id="33" name="Group 32">
            <a:extLst>
              <a:ext uri="{FF2B5EF4-FFF2-40B4-BE49-F238E27FC236}">
                <a16:creationId xmlns:a16="http://schemas.microsoft.com/office/drawing/2014/main" id="{F3F76BAA-3502-4FAD-8157-F25A92DA3C2B}"/>
              </a:ext>
            </a:extLst>
          </p:cNvPr>
          <p:cNvGrpSpPr/>
          <p:nvPr/>
        </p:nvGrpSpPr>
        <p:grpSpPr>
          <a:xfrm>
            <a:off x="2902649" y="4497015"/>
            <a:ext cx="1306333" cy="760812"/>
            <a:chOff x="7417648" y="2715015"/>
            <a:chExt cx="2202816" cy="760812"/>
          </a:xfrm>
        </p:grpSpPr>
        <p:sp>
          <p:nvSpPr>
            <p:cNvPr id="34" name="TextBox 128">
              <a:extLst>
                <a:ext uri="{FF2B5EF4-FFF2-40B4-BE49-F238E27FC236}">
                  <a16:creationId xmlns:a16="http://schemas.microsoft.com/office/drawing/2014/main" id="{B6B761AF-6AD2-4809-B8D4-632202288F4D}"/>
                </a:ext>
              </a:extLst>
            </p:cNvPr>
            <p:cNvSpPr txBox="1"/>
            <p:nvPr/>
          </p:nvSpPr>
          <p:spPr>
            <a:xfrm>
              <a:off x="7417648" y="2715015"/>
              <a:ext cx="2202816"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t>10. Table Tennis</a:t>
              </a:r>
            </a:p>
          </p:txBody>
        </p:sp>
        <p:sp>
          <p:nvSpPr>
            <p:cNvPr id="35" name="TextBox 129">
              <a:extLst>
                <a:ext uri="{FF2B5EF4-FFF2-40B4-BE49-F238E27FC236}">
                  <a16:creationId xmlns:a16="http://schemas.microsoft.com/office/drawing/2014/main" id="{A992CAE4-9A2E-45BE-908D-0662D55163BB}"/>
                </a:ext>
              </a:extLst>
            </p:cNvPr>
            <p:cNvSpPr txBox="1"/>
            <p:nvPr/>
          </p:nvSpPr>
          <p:spPr>
            <a:xfrm>
              <a:off x="7423494" y="2967996"/>
              <a:ext cx="2196970" cy="5078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noProof="1"/>
                <a:t>Service Actions</a:t>
              </a:r>
            </a:p>
            <a:p>
              <a:pPr algn="just"/>
              <a:r>
                <a:rPr lang="en-US" sz="900" b="1" noProof="1"/>
                <a:t>Individual Shots</a:t>
              </a:r>
            </a:p>
            <a:p>
              <a:pPr algn="just"/>
              <a:r>
                <a:rPr lang="en-US" sz="900" b="1" noProof="1"/>
                <a:t>Sending/Receiving</a:t>
              </a:r>
            </a:p>
          </p:txBody>
        </p:sp>
      </p:grpSp>
      <p:pic>
        <p:nvPicPr>
          <p:cNvPr id="36" name="Picture 35" descr="A ping pong racket and ball&#10;&#10;Description automatically generated">
            <a:extLst>
              <a:ext uri="{FF2B5EF4-FFF2-40B4-BE49-F238E27FC236}">
                <a16:creationId xmlns:a16="http://schemas.microsoft.com/office/drawing/2014/main" id="{BD254FB5-0641-1342-5005-F60749D05E5C}"/>
              </a:ext>
            </a:extLst>
          </p:cNvPr>
          <p:cNvPicPr>
            <a:picLocks noChangeAspect="1"/>
          </p:cNvPicPr>
          <p:nvPr/>
        </p:nvPicPr>
        <p:blipFill>
          <a:blip r:embed="rId29"/>
          <a:stretch>
            <a:fillRect/>
          </a:stretch>
        </p:blipFill>
        <p:spPr>
          <a:xfrm>
            <a:off x="2123439" y="4460439"/>
            <a:ext cx="619125" cy="619125"/>
          </a:xfrm>
          <a:prstGeom prst="rect">
            <a:avLst/>
          </a:prstGeom>
        </p:spPr>
      </p:pic>
      <p:grpSp>
        <p:nvGrpSpPr>
          <p:cNvPr id="42" name="Group 41">
            <a:extLst>
              <a:ext uri="{FF2B5EF4-FFF2-40B4-BE49-F238E27FC236}">
                <a16:creationId xmlns:a16="http://schemas.microsoft.com/office/drawing/2014/main" id="{3B4823AD-1919-D085-37DD-6EC315F95C0F}"/>
              </a:ext>
            </a:extLst>
          </p:cNvPr>
          <p:cNvGrpSpPr/>
          <p:nvPr/>
        </p:nvGrpSpPr>
        <p:grpSpPr>
          <a:xfrm>
            <a:off x="4793933" y="5938409"/>
            <a:ext cx="1306333" cy="622313"/>
            <a:chOff x="249702" y="4880489"/>
            <a:chExt cx="2202816" cy="622313"/>
          </a:xfrm>
        </p:grpSpPr>
        <p:sp>
          <p:nvSpPr>
            <p:cNvPr id="39" name="TextBox 38">
              <a:extLst>
                <a:ext uri="{FF2B5EF4-FFF2-40B4-BE49-F238E27FC236}">
                  <a16:creationId xmlns:a16="http://schemas.microsoft.com/office/drawing/2014/main" id="{4F55AFAD-6F32-A1C5-84FA-6F3668E0C099}"/>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10. Rounders</a:t>
              </a:r>
            </a:p>
          </p:txBody>
        </p:sp>
        <p:sp>
          <p:nvSpPr>
            <p:cNvPr id="40" name="TextBox 39">
              <a:extLst>
                <a:ext uri="{FF2B5EF4-FFF2-40B4-BE49-F238E27FC236}">
                  <a16:creationId xmlns:a16="http://schemas.microsoft.com/office/drawing/2014/main" id="{EE2912D5-6090-9E56-5328-C594E0AEEE31}"/>
                </a:ext>
              </a:extLst>
            </p:cNvPr>
            <p:cNvSpPr txBox="1"/>
            <p:nvPr/>
          </p:nvSpPr>
          <p:spPr>
            <a:xfrm>
              <a:off x="255548" y="5133470"/>
              <a:ext cx="2196970" cy="369332"/>
            </a:xfrm>
            <a:prstGeom prst="rect">
              <a:avLst/>
            </a:prstGeom>
            <a:noFill/>
          </p:spPr>
          <p:txBody>
            <a:bodyPr wrap="square" lIns="0" rIns="0" rtlCol="0" anchor="t">
              <a:spAutoFit/>
            </a:bodyPr>
            <a:lstStyle/>
            <a:p>
              <a:pPr algn="just"/>
              <a:r>
                <a:rPr lang="en-US" sz="900" b="1" noProof="1"/>
                <a:t>Positioning</a:t>
              </a:r>
            </a:p>
            <a:p>
              <a:pPr algn="just"/>
              <a:r>
                <a:rPr lang="en-US" sz="900" b="1" noProof="1"/>
                <a:t>Tactics</a:t>
              </a:r>
            </a:p>
          </p:txBody>
        </p:sp>
      </p:grpSp>
      <p:pic>
        <p:nvPicPr>
          <p:cNvPr id="44" name="Picture 18" descr="A baseball bat and ball&#10;&#10;Description automatically generated">
            <a:extLst>
              <a:ext uri="{FF2B5EF4-FFF2-40B4-BE49-F238E27FC236}">
                <a16:creationId xmlns:a16="http://schemas.microsoft.com/office/drawing/2014/main" id="{93A08E2C-E255-8E5C-DDA1-90C79B0BF57C}"/>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10000" b="90000" l="10000" r="90000">
                        <a14:foregroundMark x1="57143" y1="39286" x2="57143" y2="39286"/>
                        <a14:foregroundMark x1="58571" y1="39286" x2="58571" y2="39286"/>
                        <a14:foregroundMark x1="58571" y1="65714" x2="58571" y2="65714"/>
                        <a14:foregroundMark x1="65714" y1="63571" x2="65714"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5372166" y="6006254"/>
            <a:ext cx="847730" cy="84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5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FD5E81-1717-2E9F-4B4B-4527F2A3EF58}"/>
              </a:ext>
            </a:extLst>
          </p:cNvPr>
          <p:cNvSpPr txBox="1">
            <a:spLocks/>
          </p:cNvSpPr>
          <p:nvPr/>
        </p:nvSpPr>
        <p:spPr>
          <a:xfrm>
            <a:off x="1730567" y="225787"/>
            <a:ext cx="8778209" cy="739056"/>
          </a:xfrm>
          <a:prstGeom prst="rect">
            <a:avLst/>
          </a:prstGeom>
        </p:spPr>
        <p:txBody>
          <a:bodyPr vert="horz" lIns="91440" tIns="45720" rIns="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solidFill>
                  <a:srgbClr val="CC3399"/>
                </a:solidFill>
                <a:latin typeface="Segoe UI Black"/>
                <a:ea typeface="Segoe UI Black"/>
              </a:rPr>
              <a:t>Technology - </a:t>
            </a:r>
            <a:r>
              <a:rPr lang="en-US" sz="2800">
                <a:latin typeface="Segoe UI Black"/>
                <a:ea typeface="Segoe UI Black"/>
              </a:rPr>
              <a:t>Learning Journey – Year 9</a:t>
            </a:r>
            <a:endParaRPr lang="en-US" sz="2800">
              <a:latin typeface="Segoe UI Black" panose="020B0A02040204020203" pitchFamily="34" charset="0"/>
              <a:ea typeface="Segoe UI Black" panose="020B0A02040204020203" pitchFamily="34" charset="0"/>
            </a:endParaRPr>
          </a:p>
        </p:txBody>
      </p:sp>
      <p:grpSp>
        <p:nvGrpSpPr>
          <p:cNvPr id="5" name="Group 4">
            <a:extLst>
              <a:ext uri="{FF2B5EF4-FFF2-40B4-BE49-F238E27FC236}">
                <a16:creationId xmlns:a16="http://schemas.microsoft.com/office/drawing/2014/main" id="{6FA01C2E-636B-FC54-CB71-4FF74FC670E3}"/>
              </a:ext>
            </a:extLst>
          </p:cNvPr>
          <p:cNvGrpSpPr/>
          <p:nvPr/>
        </p:nvGrpSpPr>
        <p:grpSpPr>
          <a:xfrm>
            <a:off x="1555848" y="2014925"/>
            <a:ext cx="9130352" cy="4092072"/>
            <a:chOff x="2249359" y="2305589"/>
            <a:chExt cx="7728733" cy="2834645"/>
          </a:xfrm>
        </p:grpSpPr>
        <p:grpSp>
          <p:nvGrpSpPr>
            <p:cNvPr id="6" name="Group 5">
              <a:extLst>
                <a:ext uri="{FF2B5EF4-FFF2-40B4-BE49-F238E27FC236}">
                  <a16:creationId xmlns:a16="http://schemas.microsoft.com/office/drawing/2014/main" id="{96A9EAFA-9E51-B751-0992-FB8161537BB1}"/>
                </a:ext>
              </a:extLst>
            </p:cNvPr>
            <p:cNvGrpSpPr/>
            <p:nvPr/>
          </p:nvGrpSpPr>
          <p:grpSpPr>
            <a:xfrm>
              <a:off x="2249359" y="2305589"/>
              <a:ext cx="7728733" cy="2834645"/>
              <a:chOff x="1475820" y="2305589"/>
              <a:chExt cx="7728733" cy="2834645"/>
            </a:xfrm>
          </p:grpSpPr>
          <p:sp>
            <p:nvSpPr>
              <p:cNvPr id="13" name="Arc 12">
                <a:extLst>
                  <a:ext uri="{FF2B5EF4-FFF2-40B4-BE49-F238E27FC236}">
                    <a16:creationId xmlns:a16="http://schemas.microsoft.com/office/drawing/2014/main" id="{57C8E1CE-0344-0F5F-8CC3-BF338A774D2A}"/>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Arc 13">
                <a:extLst>
                  <a:ext uri="{FF2B5EF4-FFF2-40B4-BE49-F238E27FC236}">
                    <a16:creationId xmlns:a16="http://schemas.microsoft.com/office/drawing/2014/main" id="{225F8FB0-369B-DF87-FA48-D63044DDE73F}"/>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5" name="Straight Connector 14">
                <a:extLst>
                  <a:ext uri="{FF2B5EF4-FFF2-40B4-BE49-F238E27FC236}">
                    <a16:creationId xmlns:a16="http://schemas.microsoft.com/office/drawing/2014/main" id="{8510C9BA-3C72-66D2-867B-A3619EC48331}"/>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CD4375-E177-3502-7483-312E8C03F3AC}"/>
                  </a:ext>
                </a:extLst>
              </p:cNvPr>
              <p:cNvCxnSpPr>
                <a:cxnSpLocks/>
                <a:stCxn id="14"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79490E-5756-C062-D85A-152114200814}"/>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B59A959-DE9B-9790-E796-48EA248C3AFC}"/>
                </a:ext>
              </a:extLst>
            </p:cNvPr>
            <p:cNvGrpSpPr/>
            <p:nvPr/>
          </p:nvGrpSpPr>
          <p:grpSpPr>
            <a:xfrm>
              <a:off x="2249359" y="2305589"/>
              <a:ext cx="7646957" cy="2834645"/>
              <a:chOff x="1475820" y="2305589"/>
              <a:chExt cx="7646957" cy="2834645"/>
            </a:xfrm>
          </p:grpSpPr>
          <p:sp>
            <p:nvSpPr>
              <p:cNvPr id="8" name="Arc 7">
                <a:extLst>
                  <a:ext uri="{FF2B5EF4-FFF2-40B4-BE49-F238E27FC236}">
                    <a16:creationId xmlns:a16="http://schemas.microsoft.com/office/drawing/2014/main" id="{E90CF955-351C-7F34-21BC-90994951C63C}"/>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Arc 8">
                <a:extLst>
                  <a:ext uri="{FF2B5EF4-FFF2-40B4-BE49-F238E27FC236}">
                    <a16:creationId xmlns:a16="http://schemas.microsoft.com/office/drawing/2014/main" id="{0CC7AEB4-3DC1-BF90-7C33-D7D798BAD805}"/>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 name="Straight Connector 9">
                <a:extLst>
                  <a:ext uri="{FF2B5EF4-FFF2-40B4-BE49-F238E27FC236}">
                    <a16:creationId xmlns:a16="http://schemas.microsoft.com/office/drawing/2014/main" id="{C9D66465-B305-1761-B5AD-EC1E419D9B94}"/>
                  </a:ext>
                </a:extLst>
              </p:cNvPr>
              <p:cNvCxnSpPr>
                <a:cxnSpLocks/>
                <a:endCxn id="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963BE-15FD-BC49-ECE5-329FB192CCBF}"/>
                  </a:ext>
                </a:extLst>
              </p:cNvPr>
              <p:cNvCxnSpPr>
                <a:cxnSpLocks/>
                <a:stCxn id="14"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BDCD59-8E2E-2A28-FA68-EA3543997D51}"/>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8" name="Oval 17">
            <a:extLst>
              <a:ext uri="{FF2B5EF4-FFF2-40B4-BE49-F238E27FC236}">
                <a16:creationId xmlns:a16="http://schemas.microsoft.com/office/drawing/2014/main" id="{3B6D78DF-C51C-C349-E33C-6B6BEBF58DD7}"/>
              </a:ext>
            </a:extLst>
          </p:cNvPr>
          <p:cNvSpPr/>
          <p:nvPr/>
        </p:nvSpPr>
        <p:spPr>
          <a:xfrm>
            <a:off x="335434" y="1645631"/>
            <a:ext cx="853540"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9</a:t>
            </a:r>
          </a:p>
        </p:txBody>
      </p:sp>
      <p:pic>
        <p:nvPicPr>
          <p:cNvPr id="19" name="Picture 18" descr="A logo with text overlay&#10;&#10;Description automatically generated">
            <a:extLst>
              <a:ext uri="{FF2B5EF4-FFF2-40B4-BE49-F238E27FC236}">
                <a16:creationId xmlns:a16="http://schemas.microsoft.com/office/drawing/2014/main" id="{F1F99413-AA3E-83D4-7A9E-B83EB398E460}"/>
              </a:ext>
            </a:extLst>
          </p:cNvPr>
          <p:cNvPicPr>
            <a:picLocks noChangeAspect="1"/>
          </p:cNvPicPr>
          <p:nvPr/>
        </p:nvPicPr>
        <p:blipFill>
          <a:blip r:embed="rId3"/>
          <a:stretch>
            <a:fillRect/>
          </a:stretch>
        </p:blipFill>
        <p:spPr>
          <a:xfrm>
            <a:off x="115231" y="5868536"/>
            <a:ext cx="819234" cy="845493"/>
          </a:xfrm>
          <a:prstGeom prst="rect">
            <a:avLst/>
          </a:prstGeom>
        </p:spPr>
      </p:pic>
      <p:sp>
        <p:nvSpPr>
          <p:cNvPr id="20" name="Oval 19">
            <a:extLst>
              <a:ext uri="{FF2B5EF4-FFF2-40B4-BE49-F238E27FC236}">
                <a16:creationId xmlns:a16="http://schemas.microsoft.com/office/drawing/2014/main" id="{BAF95E04-B27A-9483-9680-E3882C54D36B}"/>
              </a:ext>
            </a:extLst>
          </p:cNvPr>
          <p:cNvSpPr/>
          <p:nvPr/>
        </p:nvSpPr>
        <p:spPr>
          <a:xfrm>
            <a:off x="11049353" y="5744928"/>
            <a:ext cx="78326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10</a:t>
            </a:r>
          </a:p>
        </p:txBody>
      </p:sp>
      <p:sp>
        <p:nvSpPr>
          <p:cNvPr id="31" name="Rectangle: Rounded Corners 30">
            <a:extLst>
              <a:ext uri="{FF2B5EF4-FFF2-40B4-BE49-F238E27FC236}">
                <a16:creationId xmlns:a16="http://schemas.microsoft.com/office/drawing/2014/main" id="{98641973-90BB-7FFB-6103-0DB4C040C36F}"/>
              </a:ext>
            </a:extLst>
          </p:cNvPr>
          <p:cNvSpPr/>
          <p:nvPr/>
        </p:nvSpPr>
        <p:spPr>
          <a:xfrm>
            <a:off x="697299" y="751003"/>
            <a:ext cx="5011693" cy="857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endParaRPr lang="en-GB" sz="1200" b="1" dirty="0">
              <a:solidFill>
                <a:schemeClr val="tx1"/>
              </a:solidFill>
              <a:latin typeface="Aptos Body"/>
            </a:endParaRPr>
          </a:p>
          <a:p>
            <a:pPr algn="l" rtl="0" fontAlgn="base"/>
            <a:r>
              <a:rPr lang="en-GB" sz="1200" b="1" dirty="0">
                <a:solidFill>
                  <a:schemeClr val="tx1"/>
                </a:solidFill>
                <a:latin typeface="Aptos Body"/>
              </a:rPr>
              <a:t>Logos &amp; Packaging : </a:t>
            </a:r>
            <a:r>
              <a:rPr lang="en-GB" sz="1200" b="0" i="0" dirty="0">
                <a:solidFill>
                  <a:srgbClr val="000000"/>
                </a:solidFill>
                <a:effectLst/>
                <a:latin typeface="Calibri Light" panose="020F0302020204030204" pitchFamily="34" charset="0"/>
                <a:cs typeface="Calibri Light" panose="020F0302020204030204" pitchFamily="34" charset="0"/>
              </a:rPr>
              <a:t>A look into the world of packaging focusing</a:t>
            </a:r>
          </a:p>
          <a:p>
            <a:pPr algn="l" rtl="0" fontAlgn="base"/>
            <a:r>
              <a:rPr lang="en-GB" sz="1200" b="0" i="0" dirty="0">
                <a:solidFill>
                  <a:srgbClr val="000000"/>
                </a:solidFill>
                <a:effectLst/>
                <a:latin typeface="Calibri Light" panose="020F0302020204030204" pitchFamily="34" charset="0"/>
                <a:cs typeface="Calibri Light" panose="020F0302020204030204" pitchFamily="34" charset="0"/>
              </a:rPr>
              <a:t> on design shape &amp; size, font used on the package, developing into </a:t>
            </a:r>
          </a:p>
          <a:p>
            <a:pPr algn="l" rtl="0" fontAlgn="base"/>
            <a:r>
              <a:rPr lang="en-GB" sz="1200" b="0" i="0" dirty="0">
                <a:solidFill>
                  <a:srgbClr val="000000"/>
                </a:solidFill>
                <a:effectLst/>
                <a:latin typeface="Calibri Light" panose="020F0302020204030204" pitchFamily="34" charset="0"/>
                <a:cs typeface="Calibri Light" panose="020F0302020204030204" pitchFamily="34" charset="0"/>
              </a:rPr>
              <a:t>logos and emblem designs. Including perspective &amp; isometric drawing and progresses through to CAD 3D designs. Screening printing &amp; heat transfers.</a:t>
            </a:r>
          </a:p>
          <a:p>
            <a:endParaRPr lang="en-GB" sz="1200" dirty="0">
              <a:solidFill>
                <a:schemeClr val="tx1"/>
              </a:solidFill>
            </a:endParaRPr>
          </a:p>
        </p:txBody>
      </p:sp>
      <p:sp>
        <p:nvSpPr>
          <p:cNvPr id="33" name="Rectangle: Rounded Corners 32">
            <a:extLst>
              <a:ext uri="{FF2B5EF4-FFF2-40B4-BE49-F238E27FC236}">
                <a16:creationId xmlns:a16="http://schemas.microsoft.com/office/drawing/2014/main" id="{26744C05-926B-9709-00E4-A577EE0904E9}"/>
              </a:ext>
            </a:extLst>
          </p:cNvPr>
          <p:cNvSpPr/>
          <p:nvPr/>
        </p:nvSpPr>
        <p:spPr>
          <a:xfrm>
            <a:off x="5215065" y="803326"/>
            <a:ext cx="433512" cy="30765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1D740A6-BE88-19F1-6E8D-62546DAB1205}"/>
              </a:ext>
            </a:extLst>
          </p:cNvPr>
          <p:cNvSpPr txBox="1"/>
          <p:nvPr/>
        </p:nvSpPr>
        <p:spPr>
          <a:xfrm>
            <a:off x="5239380" y="799085"/>
            <a:ext cx="547715" cy="307777"/>
          </a:xfrm>
          <a:prstGeom prst="rect">
            <a:avLst/>
          </a:prstGeom>
          <a:noFill/>
        </p:spPr>
        <p:txBody>
          <a:bodyPr wrap="square" rtlCol="0">
            <a:spAutoFit/>
          </a:bodyPr>
          <a:lstStyle/>
          <a:p>
            <a:r>
              <a:rPr lang="en-GB" sz="1400" b="1"/>
              <a:t>DT</a:t>
            </a:r>
          </a:p>
        </p:txBody>
      </p:sp>
      <p:grpSp>
        <p:nvGrpSpPr>
          <p:cNvPr id="39" name="Group 38">
            <a:extLst>
              <a:ext uri="{FF2B5EF4-FFF2-40B4-BE49-F238E27FC236}">
                <a16:creationId xmlns:a16="http://schemas.microsoft.com/office/drawing/2014/main" id="{0BB2EB1B-D328-530E-7F47-3B915AB2F6C9}"/>
              </a:ext>
            </a:extLst>
          </p:cNvPr>
          <p:cNvGrpSpPr/>
          <p:nvPr/>
        </p:nvGrpSpPr>
        <p:grpSpPr>
          <a:xfrm>
            <a:off x="9172501" y="2038538"/>
            <a:ext cx="2877986" cy="1670588"/>
            <a:chOff x="8752523" y="892488"/>
            <a:chExt cx="3317905" cy="1042646"/>
          </a:xfrm>
        </p:grpSpPr>
        <p:sp>
          <p:nvSpPr>
            <p:cNvPr id="30" name="Rectangle: Rounded Corners 29">
              <a:extLst>
                <a:ext uri="{FF2B5EF4-FFF2-40B4-BE49-F238E27FC236}">
                  <a16:creationId xmlns:a16="http://schemas.microsoft.com/office/drawing/2014/main" id="{B2422005-F464-F2FE-5E48-3E038BEE9B26}"/>
                </a:ext>
              </a:extLst>
            </p:cNvPr>
            <p:cNvSpPr/>
            <p:nvPr/>
          </p:nvSpPr>
          <p:spPr>
            <a:xfrm>
              <a:off x="8752523" y="892488"/>
              <a:ext cx="3317905" cy="10426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Jigsaw Designs:  </a:t>
              </a:r>
              <a:r>
                <a:rPr lang="en-GB" sz="1200" dirty="0">
                  <a:solidFill>
                    <a:schemeClr val="tx1"/>
                  </a:solidFill>
                  <a:latin typeface="Calibri Light" panose="020F0302020204030204" pitchFamily="34" charset="0"/>
                  <a:cs typeface="Calibri Light" panose="020F0302020204030204" pitchFamily="34" charset="0"/>
                </a:rPr>
                <a:t>Create jigsaws  for a given client group (pre-school, educational, physical disability, elderly) using CAD and CAM (laser cutter). Research use of colour, shape, size and material to create most appropriate jigsaw.</a:t>
              </a:r>
            </a:p>
          </p:txBody>
        </p:sp>
        <p:grpSp>
          <p:nvGrpSpPr>
            <p:cNvPr id="38" name="Group 37">
              <a:extLst>
                <a:ext uri="{FF2B5EF4-FFF2-40B4-BE49-F238E27FC236}">
                  <a16:creationId xmlns:a16="http://schemas.microsoft.com/office/drawing/2014/main" id="{7F22FB4D-B95D-151F-30E7-DD8372FD7569}"/>
                </a:ext>
              </a:extLst>
            </p:cNvPr>
            <p:cNvGrpSpPr/>
            <p:nvPr/>
          </p:nvGrpSpPr>
          <p:grpSpPr>
            <a:xfrm>
              <a:off x="11464972" y="900633"/>
              <a:ext cx="568177" cy="193519"/>
              <a:chOff x="4862993" y="491240"/>
              <a:chExt cx="568177" cy="193519"/>
            </a:xfrm>
          </p:grpSpPr>
          <p:sp>
            <p:nvSpPr>
              <p:cNvPr id="36" name="Rectangle: Rounded Corners 35">
                <a:extLst>
                  <a:ext uri="{FF2B5EF4-FFF2-40B4-BE49-F238E27FC236}">
                    <a16:creationId xmlns:a16="http://schemas.microsoft.com/office/drawing/2014/main" id="{0B0E2A22-D322-89B5-072D-4222BA481664}"/>
                  </a:ext>
                </a:extLst>
              </p:cNvPr>
              <p:cNvSpPr/>
              <p:nvPr/>
            </p:nvSpPr>
            <p:spPr>
              <a:xfrm>
                <a:off x="4862993" y="491240"/>
                <a:ext cx="448493" cy="18943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D6EDDC0C-2AFA-02BF-0CB4-650119E4C9A7}"/>
                  </a:ext>
                </a:extLst>
              </p:cNvPr>
              <p:cNvSpPr txBox="1"/>
              <p:nvPr/>
            </p:nvSpPr>
            <p:spPr>
              <a:xfrm>
                <a:off x="4862993" y="493082"/>
                <a:ext cx="568177" cy="191677"/>
              </a:xfrm>
              <a:prstGeom prst="rect">
                <a:avLst/>
              </a:prstGeom>
              <a:noFill/>
            </p:spPr>
            <p:txBody>
              <a:bodyPr wrap="square" rtlCol="0">
                <a:spAutoFit/>
              </a:bodyPr>
              <a:lstStyle/>
              <a:p>
                <a:r>
                  <a:rPr lang="en-GB" sz="1400" b="1" dirty="0"/>
                  <a:t>DT</a:t>
                </a:r>
              </a:p>
            </p:txBody>
          </p:sp>
        </p:grpSp>
      </p:grpSp>
      <p:grpSp>
        <p:nvGrpSpPr>
          <p:cNvPr id="40" name="Group 39">
            <a:extLst>
              <a:ext uri="{FF2B5EF4-FFF2-40B4-BE49-F238E27FC236}">
                <a16:creationId xmlns:a16="http://schemas.microsoft.com/office/drawing/2014/main" id="{93DAB354-84D7-D662-DBF3-E0D5103A7A2D}"/>
              </a:ext>
            </a:extLst>
          </p:cNvPr>
          <p:cNvGrpSpPr/>
          <p:nvPr/>
        </p:nvGrpSpPr>
        <p:grpSpPr>
          <a:xfrm>
            <a:off x="204093" y="3879313"/>
            <a:ext cx="2772342" cy="1758863"/>
            <a:chOff x="8956248" y="1126906"/>
            <a:chExt cx="3114180" cy="1027812"/>
          </a:xfrm>
        </p:grpSpPr>
        <p:sp>
          <p:nvSpPr>
            <p:cNvPr id="41" name="Rectangle: Rounded Corners 40">
              <a:extLst>
                <a:ext uri="{FF2B5EF4-FFF2-40B4-BE49-F238E27FC236}">
                  <a16:creationId xmlns:a16="http://schemas.microsoft.com/office/drawing/2014/main" id="{FDB5EBBE-8721-D9C0-C2C8-8DF6E0D0A1B4}"/>
                </a:ext>
              </a:extLst>
            </p:cNvPr>
            <p:cNvSpPr/>
            <p:nvPr/>
          </p:nvSpPr>
          <p:spPr>
            <a:xfrm>
              <a:off x="8956248" y="1126906"/>
              <a:ext cx="3114180" cy="102781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r>
                <a:rPr lang="en-GB" sz="1200" b="1" dirty="0">
                  <a:solidFill>
                    <a:schemeClr val="tx1"/>
                  </a:solidFill>
                  <a:latin typeface="Aptos Body"/>
                </a:rPr>
                <a:t>Recycled plastics &amp; Polymers :</a:t>
              </a:r>
              <a:r>
                <a:rPr lang="en-GB" sz="1200" dirty="0">
                  <a:solidFill>
                    <a:schemeClr val="tx1"/>
                  </a:solidFill>
                  <a:latin typeface="Aptos Body"/>
                </a:rPr>
                <a:t> </a:t>
              </a:r>
              <a:r>
                <a:rPr lang="en-GB" sz="1200" dirty="0">
                  <a:solidFill>
                    <a:schemeClr val="tx1"/>
                  </a:solidFill>
                  <a:latin typeface="Calibri Light" panose="020F0302020204030204" pitchFamily="34" charset="0"/>
                  <a:cs typeface="Calibri Light" panose="020F0302020204030204" pitchFamily="34" charset="0"/>
                </a:rPr>
                <a:t>this project focuses n recycling plastics, looking into companies that specialise in it when making their products. Produce own recycled polymer based key ring, in addition to looking into resins &amp; polymorphs.</a:t>
              </a:r>
            </a:p>
          </p:txBody>
        </p:sp>
        <p:grpSp>
          <p:nvGrpSpPr>
            <p:cNvPr id="42" name="Group 41">
              <a:extLst>
                <a:ext uri="{FF2B5EF4-FFF2-40B4-BE49-F238E27FC236}">
                  <a16:creationId xmlns:a16="http://schemas.microsoft.com/office/drawing/2014/main" id="{2370DC50-480F-FAA9-D759-21C158933E7B}"/>
                </a:ext>
              </a:extLst>
            </p:cNvPr>
            <p:cNvGrpSpPr/>
            <p:nvPr/>
          </p:nvGrpSpPr>
          <p:grpSpPr>
            <a:xfrm>
              <a:off x="11425271" y="1131144"/>
              <a:ext cx="576461" cy="191677"/>
              <a:chOff x="4823292" y="721751"/>
              <a:chExt cx="576461" cy="191677"/>
            </a:xfrm>
          </p:grpSpPr>
          <p:sp>
            <p:nvSpPr>
              <p:cNvPr id="43" name="Rectangle: Rounded Corners 42">
                <a:extLst>
                  <a:ext uri="{FF2B5EF4-FFF2-40B4-BE49-F238E27FC236}">
                    <a16:creationId xmlns:a16="http://schemas.microsoft.com/office/drawing/2014/main" id="{7D0A2814-1FC1-83CE-7B02-94E58B1916E7}"/>
                  </a:ext>
                </a:extLst>
              </p:cNvPr>
              <p:cNvSpPr/>
              <p:nvPr/>
            </p:nvSpPr>
            <p:spPr>
              <a:xfrm>
                <a:off x="4823292" y="751670"/>
                <a:ext cx="448494" cy="11797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6644188A-8ACE-C1F3-85BA-D8363BD4355D}"/>
                  </a:ext>
                </a:extLst>
              </p:cNvPr>
              <p:cNvSpPr txBox="1"/>
              <p:nvPr/>
            </p:nvSpPr>
            <p:spPr>
              <a:xfrm>
                <a:off x="4831576" y="721751"/>
                <a:ext cx="568177" cy="191677"/>
              </a:xfrm>
              <a:prstGeom prst="rect">
                <a:avLst/>
              </a:prstGeom>
              <a:noFill/>
            </p:spPr>
            <p:txBody>
              <a:bodyPr wrap="square" rtlCol="0">
                <a:spAutoFit/>
              </a:bodyPr>
              <a:lstStyle/>
              <a:p>
                <a:r>
                  <a:rPr lang="en-GB" sz="1400" b="1"/>
                  <a:t>DT</a:t>
                </a:r>
              </a:p>
            </p:txBody>
          </p:sp>
        </p:grpSp>
      </p:grpSp>
      <p:grpSp>
        <p:nvGrpSpPr>
          <p:cNvPr id="45" name="Group 44">
            <a:extLst>
              <a:ext uri="{FF2B5EF4-FFF2-40B4-BE49-F238E27FC236}">
                <a16:creationId xmlns:a16="http://schemas.microsoft.com/office/drawing/2014/main" id="{2C17526D-77AB-65F6-FBEB-749B22D9A44A}"/>
              </a:ext>
            </a:extLst>
          </p:cNvPr>
          <p:cNvGrpSpPr/>
          <p:nvPr/>
        </p:nvGrpSpPr>
        <p:grpSpPr>
          <a:xfrm>
            <a:off x="6896280" y="701176"/>
            <a:ext cx="5146529" cy="961932"/>
            <a:chOff x="7408628" y="1235450"/>
            <a:chExt cx="4661801" cy="743602"/>
          </a:xfrm>
        </p:grpSpPr>
        <p:sp>
          <p:nvSpPr>
            <p:cNvPr id="46" name="Rectangle: Rounded Corners 45">
              <a:extLst>
                <a:ext uri="{FF2B5EF4-FFF2-40B4-BE49-F238E27FC236}">
                  <a16:creationId xmlns:a16="http://schemas.microsoft.com/office/drawing/2014/main" id="{B80641CD-3B22-2B52-6736-2DD4D3F4B718}"/>
                </a:ext>
              </a:extLst>
            </p:cNvPr>
            <p:cNvSpPr/>
            <p:nvPr/>
          </p:nvSpPr>
          <p:spPr>
            <a:xfrm>
              <a:off x="7408628" y="1235450"/>
              <a:ext cx="4661801" cy="7436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Food, Diet &amp; Health: </a:t>
              </a:r>
              <a:r>
                <a:rPr lang="en-US" sz="1200" dirty="0">
                  <a:solidFill>
                    <a:schemeClr val="tx1"/>
                  </a:solidFill>
                  <a:latin typeface="Calibri Light" panose="020F0302020204030204" pitchFamily="34" charset="0"/>
                  <a:cs typeface="Calibri Light" panose="020F0302020204030204" pitchFamily="34" charset="0"/>
                </a:rPr>
                <a:t>Develop an understanding of how important the Eatwell Guide is to specific ages groups,  specific functions of macronutrients, how the body functions with regards to the specific nutritional values, calculation of the cost of a dish versus ready made.  Practical skills – frying, boiling and simmering. </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48" name="Rectangle: Rounded Corners 47">
              <a:extLst>
                <a:ext uri="{FF2B5EF4-FFF2-40B4-BE49-F238E27FC236}">
                  <a16:creationId xmlns:a16="http://schemas.microsoft.com/office/drawing/2014/main" id="{4CA882CC-4B2E-F002-0FFB-02B881370F6B}"/>
                </a:ext>
              </a:extLst>
            </p:cNvPr>
            <p:cNvSpPr/>
            <p:nvPr/>
          </p:nvSpPr>
          <p:spPr>
            <a:xfrm>
              <a:off x="11430273" y="1726942"/>
              <a:ext cx="570802" cy="20364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0" name="TextBox 49">
            <a:extLst>
              <a:ext uri="{FF2B5EF4-FFF2-40B4-BE49-F238E27FC236}">
                <a16:creationId xmlns:a16="http://schemas.microsoft.com/office/drawing/2014/main" id="{8CF46F9A-07B4-DBFF-1328-CBA3448D95F7}"/>
              </a:ext>
            </a:extLst>
          </p:cNvPr>
          <p:cNvSpPr txBox="1"/>
          <p:nvPr/>
        </p:nvSpPr>
        <p:spPr>
          <a:xfrm>
            <a:off x="11336090" y="1332051"/>
            <a:ext cx="705766" cy="307777"/>
          </a:xfrm>
          <a:prstGeom prst="rect">
            <a:avLst/>
          </a:prstGeom>
          <a:noFill/>
        </p:spPr>
        <p:txBody>
          <a:bodyPr wrap="square" rtlCol="0">
            <a:spAutoFit/>
          </a:bodyPr>
          <a:lstStyle/>
          <a:p>
            <a:r>
              <a:rPr lang="en-GB" sz="1400" b="1" dirty="0"/>
              <a:t>FOOD</a:t>
            </a:r>
          </a:p>
        </p:txBody>
      </p:sp>
      <p:grpSp>
        <p:nvGrpSpPr>
          <p:cNvPr id="51" name="Group 50">
            <a:extLst>
              <a:ext uri="{FF2B5EF4-FFF2-40B4-BE49-F238E27FC236}">
                <a16:creationId xmlns:a16="http://schemas.microsoft.com/office/drawing/2014/main" id="{8310448B-5985-4235-7977-3887059CA919}"/>
              </a:ext>
            </a:extLst>
          </p:cNvPr>
          <p:cNvGrpSpPr/>
          <p:nvPr/>
        </p:nvGrpSpPr>
        <p:grpSpPr>
          <a:xfrm>
            <a:off x="6564703" y="4594708"/>
            <a:ext cx="5478104" cy="1038196"/>
            <a:chOff x="8794963" y="1235450"/>
            <a:chExt cx="4665012" cy="795615"/>
          </a:xfrm>
        </p:grpSpPr>
        <p:sp>
          <p:nvSpPr>
            <p:cNvPr id="52" name="Rectangle: Rounded Corners 51">
              <a:extLst>
                <a:ext uri="{FF2B5EF4-FFF2-40B4-BE49-F238E27FC236}">
                  <a16:creationId xmlns:a16="http://schemas.microsoft.com/office/drawing/2014/main" id="{E274FB09-FDDA-3CBE-F655-056E58A0E40A}"/>
                </a:ext>
              </a:extLst>
            </p:cNvPr>
            <p:cNvSpPr/>
            <p:nvPr/>
          </p:nvSpPr>
          <p:spPr>
            <a:xfrm>
              <a:off x="8794963" y="1235450"/>
              <a:ext cx="4665012" cy="79561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Food Hygiene &amp; Safety in a Range of Situations: </a:t>
              </a:r>
              <a:r>
                <a:rPr lang="en-US" sz="1200" dirty="0">
                  <a:solidFill>
                    <a:schemeClr val="tx1"/>
                  </a:solidFill>
                  <a:latin typeface="Calibri Light" panose="020F0302020204030204" pitchFamily="34" charset="0"/>
                  <a:cs typeface="Calibri Light" panose="020F0302020204030204" pitchFamily="34" charset="0"/>
                </a:rPr>
                <a:t>Factors food vendors need to consider when planning &amp; preparing food to be sold and eaten at festivals, food hygiene and legislations for selling food at festivals, designing a menu to be sold at a venue.  Understanding food allergies and intolerances.</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53" name="Rectangle: Rounded Corners 52">
              <a:extLst>
                <a:ext uri="{FF2B5EF4-FFF2-40B4-BE49-F238E27FC236}">
                  <a16:creationId xmlns:a16="http://schemas.microsoft.com/office/drawing/2014/main" id="{4DEA8CEB-82E9-4731-B10D-98B52CA35A72}"/>
                </a:ext>
              </a:extLst>
            </p:cNvPr>
            <p:cNvSpPr/>
            <p:nvPr/>
          </p:nvSpPr>
          <p:spPr>
            <a:xfrm>
              <a:off x="12728150" y="1781598"/>
              <a:ext cx="570802" cy="24493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4" name="TextBox 53">
            <a:extLst>
              <a:ext uri="{FF2B5EF4-FFF2-40B4-BE49-F238E27FC236}">
                <a16:creationId xmlns:a16="http://schemas.microsoft.com/office/drawing/2014/main" id="{67AA22F2-7C82-46CD-0D6A-CD39D91277A4}"/>
              </a:ext>
            </a:extLst>
          </p:cNvPr>
          <p:cNvSpPr txBox="1"/>
          <p:nvPr/>
        </p:nvSpPr>
        <p:spPr>
          <a:xfrm>
            <a:off x="11147952" y="5330409"/>
            <a:ext cx="705766" cy="307777"/>
          </a:xfrm>
          <a:prstGeom prst="rect">
            <a:avLst/>
          </a:prstGeom>
          <a:noFill/>
        </p:spPr>
        <p:txBody>
          <a:bodyPr wrap="square" rtlCol="0">
            <a:spAutoFit/>
          </a:bodyPr>
          <a:lstStyle/>
          <a:p>
            <a:r>
              <a:rPr lang="en-GB" sz="1400" b="1" dirty="0"/>
              <a:t>FOOD</a:t>
            </a:r>
          </a:p>
        </p:txBody>
      </p:sp>
      <p:grpSp>
        <p:nvGrpSpPr>
          <p:cNvPr id="55" name="Group 54">
            <a:extLst>
              <a:ext uri="{FF2B5EF4-FFF2-40B4-BE49-F238E27FC236}">
                <a16:creationId xmlns:a16="http://schemas.microsoft.com/office/drawing/2014/main" id="{3060A7C0-B0EE-BA6F-839F-762451C48178}"/>
              </a:ext>
            </a:extLst>
          </p:cNvPr>
          <p:cNvGrpSpPr/>
          <p:nvPr/>
        </p:nvGrpSpPr>
        <p:grpSpPr>
          <a:xfrm>
            <a:off x="3752267" y="2430480"/>
            <a:ext cx="4528328" cy="1178800"/>
            <a:chOff x="8807640" y="1127487"/>
            <a:chExt cx="3275464" cy="919268"/>
          </a:xfrm>
        </p:grpSpPr>
        <p:sp>
          <p:nvSpPr>
            <p:cNvPr id="56" name="Rectangle: Rounded Corners 55">
              <a:extLst>
                <a:ext uri="{FF2B5EF4-FFF2-40B4-BE49-F238E27FC236}">
                  <a16:creationId xmlns:a16="http://schemas.microsoft.com/office/drawing/2014/main" id="{509DB320-C183-7322-5FE3-1D0CC05F247F}"/>
                </a:ext>
              </a:extLst>
            </p:cNvPr>
            <p:cNvSpPr/>
            <p:nvPr/>
          </p:nvSpPr>
          <p:spPr>
            <a:xfrm>
              <a:off x="8807640" y="1127487"/>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Food Provenance &amp; Consumer Information: </a:t>
              </a:r>
              <a:r>
                <a:rPr lang="en-US" sz="1200" dirty="0">
                  <a:solidFill>
                    <a:schemeClr val="tx1"/>
                  </a:solidFill>
                  <a:latin typeface="Calibri Light" panose="020F0302020204030204" pitchFamily="34" charset="0"/>
                  <a:cs typeface="Calibri Light" panose="020F0302020204030204" pitchFamily="34" charset="0"/>
                </a:rPr>
                <a:t>Guidance to the consumer regarding availability, traceability, food assurance scheme &amp; animal welfare. Production of recipe cards and the practical application of skills used, science behind pastry whilst considering shortening and coagulation.</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57" name="Rectangle: Rounded Corners 56">
              <a:extLst>
                <a:ext uri="{FF2B5EF4-FFF2-40B4-BE49-F238E27FC236}">
                  <a16:creationId xmlns:a16="http://schemas.microsoft.com/office/drawing/2014/main" id="{FDAE8131-9738-201E-94E0-45757B26A129}"/>
                </a:ext>
              </a:extLst>
            </p:cNvPr>
            <p:cNvSpPr/>
            <p:nvPr/>
          </p:nvSpPr>
          <p:spPr>
            <a:xfrm>
              <a:off x="11381945" y="1814005"/>
              <a:ext cx="570802" cy="18432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a:extLst>
              <a:ext uri="{FF2B5EF4-FFF2-40B4-BE49-F238E27FC236}">
                <a16:creationId xmlns:a16="http://schemas.microsoft.com/office/drawing/2014/main" id="{4BA358DB-7552-8C5D-2BF5-AA15A8C548C8}"/>
              </a:ext>
            </a:extLst>
          </p:cNvPr>
          <p:cNvSpPr txBox="1"/>
          <p:nvPr/>
        </p:nvSpPr>
        <p:spPr>
          <a:xfrm>
            <a:off x="7394032" y="3286315"/>
            <a:ext cx="705766" cy="307777"/>
          </a:xfrm>
          <a:prstGeom prst="rect">
            <a:avLst/>
          </a:prstGeom>
          <a:noFill/>
        </p:spPr>
        <p:txBody>
          <a:bodyPr wrap="square" rtlCol="0">
            <a:spAutoFit/>
          </a:bodyPr>
          <a:lstStyle/>
          <a:p>
            <a:r>
              <a:rPr lang="en-GB" sz="1400" b="1"/>
              <a:t>FOOD</a:t>
            </a:r>
          </a:p>
        </p:txBody>
      </p:sp>
      <p:pic>
        <p:nvPicPr>
          <p:cNvPr id="2" name="Picture 1" descr="6 Stages of Life and Its Essential Lessons [+ Age Ranges]">
            <a:extLst>
              <a:ext uri="{FF2B5EF4-FFF2-40B4-BE49-F238E27FC236}">
                <a16:creationId xmlns:a16="http://schemas.microsoft.com/office/drawing/2014/main" id="{B2598B03-5020-B9CB-397F-CA74134C18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3235" y="803326"/>
            <a:ext cx="1018801" cy="611281"/>
          </a:xfrm>
          <a:prstGeom prst="rect">
            <a:avLst/>
          </a:prstGeom>
          <a:noFill/>
          <a:ln>
            <a:noFill/>
          </a:ln>
        </p:spPr>
      </p:pic>
      <p:pic>
        <p:nvPicPr>
          <p:cNvPr id="3" name="Picture 2">
            <a:extLst>
              <a:ext uri="{FF2B5EF4-FFF2-40B4-BE49-F238E27FC236}">
                <a16:creationId xmlns:a16="http://schemas.microsoft.com/office/drawing/2014/main" id="{03C10A12-585A-A5C5-9D43-D1DA03DC443B}"/>
              </a:ext>
            </a:extLst>
          </p:cNvPr>
          <p:cNvPicPr>
            <a:picLocks noChangeAspect="1"/>
          </p:cNvPicPr>
          <p:nvPr/>
        </p:nvPicPr>
        <p:blipFill>
          <a:blip r:embed="rId5"/>
          <a:stretch>
            <a:fillRect/>
          </a:stretch>
        </p:blipFill>
        <p:spPr>
          <a:xfrm>
            <a:off x="2202057" y="2391952"/>
            <a:ext cx="1424115" cy="999006"/>
          </a:xfrm>
          <a:prstGeom prst="rect">
            <a:avLst/>
          </a:prstGeom>
        </p:spPr>
      </p:pic>
      <p:pic>
        <p:nvPicPr>
          <p:cNvPr id="21" name="Picture 20">
            <a:extLst>
              <a:ext uri="{FF2B5EF4-FFF2-40B4-BE49-F238E27FC236}">
                <a16:creationId xmlns:a16="http://schemas.microsoft.com/office/drawing/2014/main" id="{F625FBF5-6A6A-D646-A8F3-0AD1746496B1}"/>
              </a:ext>
            </a:extLst>
          </p:cNvPr>
          <p:cNvPicPr>
            <a:picLocks noChangeAspect="1"/>
          </p:cNvPicPr>
          <p:nvPr/>
        </p:nvPicPr>
        <p:blipFill>
          <a:blip r:embed="rId6"/>
          <a:stretch>
            <a:fillRect/>
          </a:stretch>
        </p:blipFill>
        <p:spPr>
          <a:xfrm>
            <a:off x="5064012" y="4762655"/>
            <a:ext cx="1289960" cy="773976"/>
          </a:xfrm>
          <a:prstGeom prst="rect">
            <a:avLst/>
          </a:prstGeom>
        </p:spPr>
      </p:pic>
      <p:pic>
        <p:nvPicPr>
          <p:cNvPr id="29" name="Picture 28">
            <a:extLst>
              <a:ext uri="{FF2B5EF4-FFF2-40B4-BE49-F238E27FC236}">
                <a16:creationId xmlns:a16="http://schemas.microsoft.com/office/drawing/2014/main" id="{10179338-A4B5-5B3C-9FA9-C39436457EF9}"/>
              </a:ext>
            </a:extLst>
          </p:cNvPr>
          <p:cNvPicPr>
            <a:picLocks noChangeAspect="1"/>
          </p:cNvPicPr>
          <p:nvPr/>
        </p:nvPicPr>
        <p:blipFill rotWithShape="1">
          <a:blip r:embed="rId7"/>
          <a:srcRect b="10657"/>
          <a:stretch/>
        </p:blipFill>
        <p:spPr>
          <a:xfrm>
            <a:off x="297671" y="2960168"/>
            <a:ext cx="960070" cy="857764"/>
          </a:xfrm>
          <a:prstGeom prst="rect">
            <a:avLst/>
          </a:prstGeom>
        </p:spPr>
      </p:pic>
      <p:pic>
        <p:nvPicPr>
          <p:cNvPr id="32" name="Picture 31">
            <a:extLst>
              <a:ext uri="{FF2B5EF4-FFF2-40B4-BE49-F238E27FC236}">
                <a16:creationId xmlns:a16="http://schemas.microsoft.com/office/drawing/2014/main" id="{2D5429BE-B014-D7EE-E46D-B3FF4243AAFB}"/>
              </a:ext>
            </a:extLst>
          </p:cNvPr>
          <p:cNvPicPr>
            <a:picLocks noChangeAspect="1"/>
          </p:cNvPicPr>
          <p:nvPr/>
        </p:nvPicPr>
        <p:blipFill>
          <a:blip r:embed="rId8"/>
          <a:stretch>
            <a:fillRect/>
          </a:stretch>
        </p:blipFill>
        <p:spPr>
          <a:xfrm>
            <a:off x="1740736" y="5689375"/>
            <a:ext cx="1088921" cy="1088921"/>
          </a:xfrm>
          <a:prstGeom prst="rect">
            <a:avLst/>
          </a:prstGeom>
        </p:spPr>
      </p:pic>
      <p:pic>
        <p:nvPicPr>
          <p:cNvPr id="35" name="Picture 34">
            <a:extLst>
              <a:ext uri="{FF2B5EF4-FFF2-40B4-BE49-F238E27FC236}">
                <a16:creationId xmlns:a16="http://schemas.microsoft.com/office/drawing/2014/main" id="{0AE6F9B2-4CC2-3083-F7B2-5323863A394B}"/>
              </a:ext>
            </a:extLst>
          </p:cNvPr>
          <p:cNvPicPr>
            <a:picLocks noChangeAspect="1"/>
          </p:cNvPicPr>
          <p:nvPr/>
        </p:nvPicPr>
        <p:blipFill>
          <a:blip r:embed="rId9"/>
          <a:stretch>
            <a:fillRect/>
          </a:stretch>
        </p:blipFill>
        <p:spPr>
          <a:xfrm>
            <a:off x="117412" y="210872"/>
            <a:ext cx="588214" cy="588214"/>
          </a:xfrm>
          <a:prstGeom prst="rect">
            <a:avLst/>
          </a:prstGeom>
        </p:spPr>
      </p:pic>
      <p:pic>
        <p:nvPicPr>
          <p:cNvPr id="47" name="Picture 46">
            <a:extLst>
              <a:ext uri="{FF2B5EF4-FFF2-40B4-BE49-F238E27FC236}">
                <a16:creationId xmlns:a16="http://schemas.microsoft.com/office/drawing/2014/main" id="{93CA7D7F-888E-0309-8135-E55C72270743}"/>
              </a:ext>
            </a:extLst>
          </p:cNvPr>
          <p:cNvPicPr>
            <a:picLocks noChangeAspect="1"/>
          </p:cNvPicPr>
          <p:nvPr/>
        </p:nvPicPr>
        <p:blipFill>
          <a:blip r:embed="rId10"/>
          <a:stretch>
            <a:fillRect/>
          </a:stretch>
        </p:blipFill>
        <p:spPr>
          <a:xfrm>
            <a:off x="898408" y="210872"/>
            <a:ext cx="531507" cy="469238"/>
          </a:xfrm>
          <a:prstGeom prst="rect">
            <a:avLst/>
          </a:prstGeom>
        </p:spPr>
      </p:pic>
      <p:pic>
        <p:nvPicPr>
          <p:cNvPr id="49" name="Picture 48">
            <a:extLst>
              <a:ext uri="{FF2B5EF4-FFF2-40B4-BE49-F238E27FC236}">
                <a16:creationId xmlns:a16="http://schemas.microsoft.com/office/drawing/2014/main" id="{02EFB975-6B90-6584-2EFB-5CED93D7510F}"/>
              </a:ext>
            </a:extLst>
          </p:cNvPr>
          <p:cNvPicPr>
            <a:picLocks noChangeAspect="1"/>
          </p:cNvPicPr>
          <p:nvPr/>
        </p:nvPicPr>
        <p:blipFill>
          <a:blip r:embed="rId11"/>
          <a:stretch>
            <a:fillRect/>
          </a:stretch>
        </p:blipFill>
        <p:spPr>
          <a:xfrm>
            <a:off x="1578433" y="210699"/>
            <a:ext cx="736294" cy="467364"/>
          </a:xfrm>
          <a:prstGeom prst="rect">
            <a:avLst/>
          </a:prstGeom>
        </p:spPr>
      </p:pic>
      <p:pic>
        <p:nvPicPr>
          <p:cNvPr id="26" name="Picture 25">
            <a:extLst>
              <a:ext uri="{FF2B5EF4-FFF2-40B4-BE49-F238E27FC236}">
                <a16:creationId xmlns:a16="http://schemas.microsoft.com/office/drawing/2014/main" id="{A6DD51A9-E6CC-DFD9-5070-46168BE61315}"/>
              </a:ext>
            </a:extLst>
          </p:cNvPr>
          <p:cNvPicPr>
            <a:picLocks noChangeAspect="1"/>
          </p:cNvPicPr>
          <p:nvPr/>
        </p:nvPicPr>
        <p:blipFill rotWithShape="1">
          <a:blip r:embed="rId12"/>
          <a:srcRect l="14276" t="44692" r="60430" b="13210"/>
          <a:stretch/>
        </p:blipFill>
        <p:spPr>
          <a:xfrm>
            <a:off x="9353653" y="3798913"/>
            <a:ext cx="705766" cy="660734"/>
          </a:xfrm>
          <a:prstGeom prst="rect">
            <a:avLst/>
          </a:prstGeom>
        </p:spPr>
      </p:pic>
      <p:pic>
        <p:nvPicPr>
          <p:cNvPr id="60" name="Picture 59">
            <a:extLst>
              <a:ext uri="{FF2B5EF4-FFF2-40B4-BE49-F238E27FC236}">
                <a16:creationId xmlns:a16="http://schemas.microsoft.com/office/drawing/2014/main" id="{A3FC6A88-E9C4-B576-DDC5-49B4F283A263}"/>
              </a:ext>
            </a:extLst>
          </p:cNvPr>
          <p:cNvPicPr>
            <a:picLocks noChangeAspect="1"/>
          </p:cNvPicPr>
          <p:nvPr/>
        </p:nvPicPr>
        <p:blipFill rotWithShape="1">
          <a:blip r:embed="rId13"/>
          <a:srcRect l="66435" t="41510" r="6050" b="35310"/>
          <a:stretch/>
        </p:blipFill>
        <p:spPr>
          <a:xfrm>
            <a:off x="10132348" y="3804238"/>
            <a:ext cx="1048159" cy="496703"/>
          </a:xfrm>
          <a:prstGeom prst="rect">
            <a:avLst/>
          </a:prstGeom>
        </p:spPr>
      </p:pic>
      <p:pic>
        <p:nvPicPr>
          <p:cNvPr id="63" name="Picture 62">
            <a:extLst>
              <a:ext uri="{FF2B5EF4-FFF2-40B4-BE49-F238E27FC236}">
                <a16:creationId xmlns:a16="http://schemas.microsoft.com/office/drawing/2014/main" id="{9A7636F0-C783-EF38-478C-67B09138122B}"/>
              </a:ext>
            </a:extLst>
          </p:cNvPr>
          <p:cNvPicPr>
            <a:picLocks noChangeAspect="1"/>
          </p:cNvPicPr>
          <p:nvPr/>
        </p:nvPicPr>
        <p:blipFill rotWithShape="1">
          <a:blip r:embed="rId14"/>
          <a:srcRect l="68934" t="52629" r="20199" b="27546"/>
          <a:stretch/>
        </p:blipFill>
        <p:spPr>
          <a:xfrm>
            <a:off x="11270497" y="3761059"/>
            <a:ext cx="643839" cy="660734"/>
          </a:xfrm>
          <a:prstGeom prst="rect">
            <a:avLst/>
          </a:prstGeom>
        </p:spPr>
      </p:pic>
    </p:spTree>
    <p:extLst>
      <p:ext uri="{BB962C8B-B14F-4D97-AF65-F5344CB8AC3E}">
        <p14:creationId xmlns:p14="http://schemas.microsoft.com/office/powerpoint/2010/main" val="3242143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5" ma:contentTypeDescription="Create a new document." ma:contentTypeScope="" ma:versionID="fd7275094652d5519fb00659330817f4">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e52f0d2fd811c64ec73feda7a57d86d0" ns2:_="" ns3:_="">
    <xsd:import namespace="529c40e8-0bab-43d5-8ec0-07f08635fbc7"/>
    <xsd:import namespace="e5b96425-6c5e-47e5-8e3c-66a165e9bc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9d6281-3d9d-4448-85d5-7aea755fb040}"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35CD2-1E85-431E-B0BD-4E833B131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0A16D1-9BC6-4E03-A8C7-5E39434261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'Learning Journeys' - improving students understanding of what they are studying, when  and why.</vt:lpstr>
      <vt:lpstr>PowerPoint Presentation</vt:lpstr>
      <vt:lpstr>   History Learning Journey - Year 9 </vt:lpstr>
      <vt:lpstr>    Girls PE Learning Journey - Year 9</vt:lpstr>
      <vt:lpstr>    Boys PE Learning Journey - Year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28</cp:revision>
  <dcterms:created xsi:type="dcterms:W3CDTF">2024-09-05T08:05:57Z</dcterms:created>
  <dcterms:modified xsi:type="dcterms:W3CDTF">2024-09-05T08:14:12Z</dcterms:modified>
</cp:coreProperties>
</file>