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703" r:id="rId5"/>
    <p:sldMasterId id="2147483692" r:id="rId6"/>
  </p:sldMasterIdLst>
  <p:notesMasterIdLst>
    <p:notesMasterId r:id="rId8"/>
  </p:notesMasterIdLst>
  <p:sldIdLst>
    <p:sldId id="35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61F"/>
    <a:srgbClr val="398A9E"/>
    <a:srgbClr val="E8C25C"/>
    <a:srgbClr val="00B09B"/>
    <a:srgbClr val="CC3399"/>
    <a:srgbClr val="2B323B"/>
    <a:srgbClr val="F0EEEF"/>
    <a:srgbClr val="0D95BC"/>
    <a:srgbClr val="6C2B43"/>
    <a:srgbClr val="7B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6327" autoAdjust="0"/>
  </p:normalViewPr>
  <p:slideViewPr>
    <p:cSldViewPr snapToGrid="0" showGuides="1">
      <p:cViewPr varScale="1">
        <p:scale>
          <a:sx n="107" d="100"/>
          <a:sy n="107" d="100"/>
        </p:scale>
        <p:origin x="162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9433981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03BF9FD-DA0F-4739-9B69-0A2D712E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F4C143-2DE4-4A59-9225-C44B17F8F99F}"/>
              </a:ext>
            </a:extLst>
          </p:cNvPr>
          <p:cNvGrpSpPr/>
          <p:nvPr userDrawn="1"/>
        </p:nvGrpSpPr>
        <p:grpSpPr>
          <a:xfrm>
            <a:off x="9433981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F35CDF3A-32A4-4944-8471-5618C2895CD6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6B6273-908A-4447-8576-D3C552545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567" y="334971"/>
            <a:ext cx="6159605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Literacy - </a:t>
            </a:r>
            <a:r>
              <a:rPr lang="en-US" sz="2800" dirty="0">
                <a:latin typeface="Segoe UI Black"/>
                <a:ea typeface="Segoe UI Black"/>
              </a:rPr>
              <a:t>Learning Journey – KS3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1001486" y="1676876"/>
            <a:ext cx="7716079" cy="4453966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361111" y="1323511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rgbClr val="DF361F"/>
                </a:solidFill>
                <a:ea typeface="Calibri"/>
                <a:cs typeface="Calibri"/>
              </a:rPr>
              <a:t>Start</a:t>
            </a:r>
            <a:endParaRPr lang="en-US" dirty="0"/>
          </a:p>
          <a:p>
            <a:pPr algn="ctr"/>
            <a:r>
              <a:rPr lang="en-US" sz="1200" dirty="0">
                <a:solidFill>
                  <a:srgbClr val="FF0000"/>
                </a:solidFill>
                <a:ea typeface="Calibri"/>
                <a:cs typeface="Calibri"/>
              </a:rPr>
              <a:t>STAR test</a:t>
            </a:r>
          </a:p>
        </p:txBody>
      </p:sp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0" y="5273530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8265199" y="5744928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rgbClr val="DF361F"/>
                </a:solidFill>
                <a:ea typeface="Calibri"/>
                <a:cs typeface="Calibri"/>
              </a:rPr>
              <a:t>Finish</a:t>
            </a:r>
          </a:p>
          <a:p>
            <a:pPr algn="ctr"/>
            <a:r>
              <a:rPr lang="en-US" sz="1200" b="1" dirty="0">
                <a:solidFill>
                  <a:srgbClr val="DF361F"/>
                </a:solidFill>
                <a:ea typeface="Calibri"/>
                <a:cs typeface="Calibri"/>
              </a:rPr>
              <a:t>Star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8A088-D9DF-10EF-2ED2-BC19C744E1EB}"/>
              </a:ext>
            </a:extLst>
          </p:cNvPr>
          <p:cNvSpPr txBox="1"/>
          <p:nvPr/>
        </p:nvSpPr>
        <p:spPr>
          <a:xfrm>
            <a:off x="742896" y="933147"/>
            <a:ext cx="2000304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/>
              <a:t>1 Word knowledge and skills.</a:t>
            </a:r>
          </a:p>
          <a:p>
            <a:r>
              <a:rPr lang="en-GB" sz="1200" b="1" noProof="1"/>
              <a:t>Synonym, antonym, homonym.</a:t>
            </a:r>
            <a:endParaRPr lang="en-US" sz="1200" b="1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EFA3-C1A5-6A7B-59B9-4F399C4BBF14}"/>
              </a:ext>
            </a:extLst>
          </p:cNvPr>
          <p:cNvSpPr txBox="1"/>
          <p:nvPr/>
        </p:nvSpPr>
        <p:spPr>
          <a:xfrm>
            <a:off x="4383783" y="933147"/>
            <a:ext cx="162282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b">
            <a:spAutoFit/>
          </a:bodyPr>
          <a:lstStyle/>
          <a:p>
            <a:r>
              <a:rPr lang="en-GB" sz="1200" b="1" noProof="1"/>
              <a:t>3. vocabulary in context</a:t>
            </a:r>
          </a:p>
          <a:p>
            <a:r>
              <a:rPr lang="en-GB" sz="1200" b="1" noProof="1">
                <a:ea typeface="Calibri"/>
                <a:cs typeface="Calibri"/>
              </a:rPr>
              <a:t>Idioms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410FA-E50D-5DCC-039B-F034CFEB690E}"/>
              </a:ext>
            </a:extLst>
          </p:cNvPr>
          <p:cNvSpPr txBox="1"/>
          <p:nvPr/>
        </p:nvSpPr>
        <p:spPr>
          <a:xfrm>
            <a:off x="7267119" y="1487205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b">
            <a:spAutoFit/>
          </a:bodyPr>
          <a:lstStyle/>
          <a:p>
            <a:r>
              <a:rPr lang="en-GB" sz="1200" b="1" noProof="1"/>
              <a:t>5. Explicit V implicit</a:t>
            </a:r>
          </a:p>
          <a:p>
            <a:r>
              <a:rPr lang="en-GB" sz="1200" b="1" noProof="1">
                <a:ea typeface="Calibri"/>
                <a:cs typeface="Calibri"/>
              </a:rPr>
              <a:t>Inference.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D059-02F5-B623-945D-F1290D032C34}"/>
              </a:ext>
            </a:extLst>
          </p:cNvPr>
          <p:cNvSpPr txBox="1"/>
          <p:nvPr/>
        </p:nvSpPr>
        <p:spPr>
          <a:xfrm>
            <a:off x="7436282" y="3288339"/>
            <a:ext cx="195713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b">
            <a:spAutoFit/>
          </a:bodyPr>
          <a:lstStyle/>
          <a:p>
            <a:r>
              <a:rPr lang="en-GB" sz="1200" b="1" noProof="1"/>
              <a:t>2. Text structure and features</a:t>
            </a:r>
            <a:endParaRPr lang="en-US" sz="1200" b="1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5C546-122C-53BB-26B9-15772BEB393E}"/>
              </a:ext>
            </a:extLst>
          </p:cNvPr>
          <p:cNvSpPr txBox="1"/>
          <p:nvPr/>
        </p:nvSpPr>
        <p:spPr>
          <a:xfrm>
            <a:off x="4827151" y="3243602"/>
            <a:ext cx="275226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b">
            <a:spAutoFit/>
          </a:bodyPr>
          <a:lstStyle/>
          <a:p>
            <a:r>
              <a:rPr lang="en-GB" sz="1200" b="1" noProof="1">
                <a:ea typeface="Calibri"/>
                <a:cs typeface="Calibri"/>
              </a:rPr>
              <a:t>3. vocabulary in context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44D07-EC8B-1626-0A02-917ECCA81BCB}"/>
              </a:ext>
            </a:extLst>
          </p:cNvPr>
          <p:cNvSpPr txBox="1"/>
          <p:nvPr/>
        </p:nvSpPr>
        <p:spPr>
          <a:xfrm>
            <a:off x="2064853" y="2875728"/>
            <a:ext cx="2752266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b">
            <a:spAutoFit/>
          </a:bodyPr>
          <a:lstStyle/>
          <a:p>
            <a:r>
              <a:rPr lang="en-GB" sz="1200" b="1" noProof="1"/>
              <a:t>4.Summarising a text </a:t>
            </a:r>
            <a:endParaRPr lang="en-US" sz="1200" b="1" noProof="1"/>
          </a:p>
          <a:p>
            <a:r>
              <a:rPr lang="en-GB" sz="1200" b="1" noProof="1">
                <a:ea typeface="Calibri"/>
                <a:cs typeface="Calibri"/>
              </a:rPr>
              <a:t>Drawing conclusions.</a:t>
            </a:r>
          </a:p>
          <a:p>
            <a:r>
              <a:rPr lang="en-GB" sz="1200" b="1" noProof="1">
                <a:ea typeface="Calibri"/>
                <a:cs typeface="Calibri"/>
              </a:rPr>
              <a:t>Understanding primary ideas.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CB303-2B14-E567-62C2-0D811CB131FB}"/>
              </a:ext>
            </a:extLst>
          </p:cNvPr>
          <p:cNvSpPr txBox="1"/>
          <p:nvPr/>
        </p:nvSpPr>
        <p:spPr>
          <a:xfrm>
            <a:off x="1239853" y="3568619"/>
            <a:ext cx="275226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b">
            <a:spAutoFit/>
          </a:bodyPr>
          <a:lstStyle/>
          <a:p>
            <a:r>
              <a:rPr lang="en-GB" sz="1200" b="1" noProof="1"/>
              <a:t>5.  Features of genre.</a:t>
            </a:r>
            <a:endParaRPr lang="en-US" sz="1200" b="1" noProof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AB5CD-F84C-5B07-8EF5-FC95C1CD7670}"/>
              </a:ext>
            </a:extLst>
          </p:cNvPr>
          <p:cNvSpPr txBox="1"/>
          <p:nvPr/>
        </p:nvSpPr>
        <p:spPr>
          <a:xfrm>
            <a:off x="2902182" y="4801825"/>
            <a:ext cx="1387895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b">
            <a:spAutoFit/>
          </a:bodyPr>
          <a:lstStyle/>
          <a:p>
            <a:r>
              <a:rPr lang="en-GB" sz="1200" b="1" noProof="1"/>
              <a:t>2.  Understanding themes &amp; character </a:t>
            </a:r>
            <a:endParaRPr lang="en-GB" sz="1200" b="1" noProof="1"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991EE-0DC9-8DF1-9C55-387AB2D67EAA}"/>
              </a:ext>
            </a:extLst>
          </p:cNvPr>
          <p:cNvSpPr txBox="1"/>
          <p:nvPr/>
        </p:nvSpPr>
        <p:spPr>
          <a:xfrm>
            <a:off x="3098392" y="5351525"/>
            <a:ext cx="118911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b">
            <a:spAutoFit/>
          </a:bodyPr>
          <a:lstStyle/>
          <a:p>
            <a:r>
              <a:rPr lang="en-GB" sz="1200" b="1" noProof="1">
                <a:ea typeface="Calibri"/>
                <a:cs typeface="Calibri"/>
              </a:rPr>
              <a:t>3. Narrative voice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49E510-4E36-8AB7-5D5D-D23C64BD4EA4}"/>
              </a:ext>
            </a:extLst>
          </p:cNvPr>
          <p:cNvSpPr txBox="1"/>
          <p:nvPr/>
        </p:nvSpPr>
        <p:spPr>
          <a:xfrm>
            <a:off x="5896399" y="5256685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b">
            <a:spAutoFit/>
          </a:bodyPr>
          <a:lstStyle/>
          <a:p>
            <a:r>
              <a:rPr lang="en-GB" sz="1200" b="1" noProof="1">
                <a:ea typeface="Calibri"/>
                <a:cs typeface="Calibri"/>
              </a:rPr>
              <a:t>5. Evaluation of use of writing techniques.  Features of argument &amp; persuasion.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B087A8-1D2C-6895-36FF-731474DDF1EE}"/>
              </a:ext>
            </a:extLst>
          </p:cNvPr>
          <p:cNvSpPr txBox="1"/>
          <p:nvPr/>
        </p:nvSpPr>
        <p:spPr>
          <a:xfrm>
            <a:off x="2901869" y="935254"/>
            <a:ext cx="192231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/>
              <a:t>2. prefix &amp; suffix</a:t>
            </a:r>
            <a:endParaRPr lang="en-US" sz="1200" b="1" dirty="0">
              <a:ea typeface="Calibri"/>
              <a:cs typeface="Calibri"/>
            </a:endParaRPr>
          </a:p>
          <a:p>
            <a:r>
              <a:rPr lang="en-US" sz="1200" b="1" dirty="0">
                <a:ea typeface="Calibri"/>
                <a:cs typeface="Calibri"/>
              </a:rPr>
              <a:t>Base &amp; root words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7B5B2-A1A6-1166-91E7-8736D6799EE7}"/>
              </a:ext>
            </a:extLst>
          </p:cNvPr>
          <p:cNvSpPr txBox="1"/>
          <p:nvPr/>
        </p:nvSpPr>
        <p:spPr>
          <a:xfrm>
            <a:off x="6937099" y="953292"/>
            <a:ext cx="22031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Calibri"/>
                <a:cs typeface="Calibri"/>
              </a:rPr>
              <a:t>4.Fact V opinion</a:t>
            </a:r>
          </a:p>
          <a:p>
            <a:r>
              <a:rPr lang="en-US" sz="1200" b="1" dirty="0">
                <a:ea typeface="Calibri"/>
                <a:cs typeface="Calibri"/>
              </a:rPr>
              <a:t>Denotation and connotation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645514-29FD-BEE4-00E9-82D0C72CE793}"/>
              </a:ext>
            </a:extLst>
          </p:cNvPr>
          <p:cNvSpPr txBox="1"/>
          <p:nvPr/>
        </p:nvSpPr>
        <p:spPr>
          <a:xfrm>
            <a:off x="7360525" y="2098784"/>
            <a:ext cx="168493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Calibri"/>
                <a:cs typeface="Calibri"/>
              </a:rPr>
              <a:t>STAR TEST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5830D7-7718-531D-95CE-7BE94F51D9D5}"/>
              </a:ext>
            </a:extLst>
          </p:cNvPr>
          <p:cNvSpPr txBox="1"/>
          <p:nvPr/>
        </p:nvSpPr>
        <p:spPr>
          <a:xfrm>
            <a:off x="6014693" y="867064"/>
            <a:ext cx="8351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Calibri"/>
                <a:cs typeface="Calibri"/>
              </a:rPr>
              <a:t>Mini Star test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6BC183-BD52-CE4F-C345-B841E813DE97}"/>
              </a:ext>
            </a:extLst>
          </p:cNvPr>
          <p:cNvSpPr txBox="1"/>
          <p:nvPr/>
        </p:nvSpPr>
        <p:spPr>
          <a:xfrm>
            <a:off x="3290661" y="1945998"/>
            <a:ext cx="38034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SEQUENCE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302D91-CB45-DF3E-F4AA-2E3AED259A30}"/>
              </a:ext>
            </a:extLst>
          </p:cNvPr>
          <p:cNvSpPr txBox="1"/>
          <p:nvPr/>
        </p:nvSpPr>
        <p:spPr>
          <a:xfrm>
            <a:off x="7499291" y="2412419"/>
            <a:ext cx="15469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Calibri"/>
                <a:cs typeface="Calibri"/>
              </a:rPr>
              <a:t>1.Comprehension strategies and prediction.  Making predictions.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37529A-D462-67B7-A935-65C988952C00}"/>
              </a:ext>
            </a:extLst>
          </p:cNvPr>
          <p:cNvSpPr txBox="1"/>
          <p:nvPr/>
        </p:nvSpPr>
        <p:spPr>
          <a:xfrm>
            <a:off x="4118234" y="4291158"/>
            <a:ext cx="408918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</a:rPr>
              <a:t>SEQUENCE 2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4D769D-ABB5-77A1-758C-BE76C4D573B4}"/>
              </a:ext>
            </a:extLst>
          </p:cNvPr>
          <p:cNvSpPr txBox="1"/>
          <p:nvPr/>
        </p:nvSpPr>
        <p:spPr>
          <a:xfrm>
            <a:off x="3991463" y="2965927"/>
            <a:ext cx="7882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Calibri"/>
                <a:cs typeface="Calibri"/>
              </a:rPr>
              <a:t>Mini Star test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3823F2-762C-4000-4C23-38A3F9D38BE7}"/>
              </a:ext>
            </a:extLst>
          </p:cNvPr>
          <p:cNvSpPr txBox="1"/>
          <p:nvPr/>
        </p:nvSpPr>
        <p:spPr>
          <a:xfrm>
            <a:off x="1000299" y="4034149"/>
            <a:ext cx="169479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Calibri"/>
                <a:cs typeface="Calibri"/>
              </a:rPr>
              <a:t>STAR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8EF4F-E03E-C288-0EB5-6732C46F7E91}"/>
              </a:ext>
            </a:extLst>
          </p:cNvPr>
          <p:cNvSpPr txBox="1"/>
          <p:nvPr/>
        </p:nvSpPr>
        <p:spPr>
          <a:xfrm>
            <a:off x="902505" y="4397909"/>
            <a:ext cx="15174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AutoNum type="arabicPeriod"/>
            </a:pPr>
            <a:r>
              <a:rPr lang="en-US" sz="1200" b="1" dirty="0" err="1">
                <a:ea typeface="Calibri"/>
                <a:cs typeface="Calibri"/>
              </a:rPr>
              <a:t>Analysing</a:t>
            </a:r>
            <a:r>
              <a:rPr lang="en-US" sz="1200" b="1" dirty="0">
                <a:ea typeface="Calibri"/>
                <a:cs typeface="Calibri"/>
              </a:rPr>
              <a:t> text – setting &amp; plot.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8BD4A9-7D33-5984-E9BD-FC01E37B191C}"/>
              </a:ext>
            </a:extLst>
          </p:cNvPr>
          <p:cNvSpPr txBox="1"/>
          <p:nvPr/>
        </p:nvSpPr>
        <p:spPr>
          <a:xfrm>
            <a:off x="4472881" y="6469626"/>
            <a:ext cx="356694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SEQUENCE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E0FF9D-8706-6F22-A02A-42E61797A414}"/>
              </a:ext>
            </a:extLst>
          </p:cNvPr>
          <p:cNvSpPr txBox="1"/>
          <p:nvPr/>
        </p:nvSpPr>
        <p:spPr>
          <a:xfrm>
            <a:off x="4471829" y="5172982"/>
            <a:ext cx="16061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ea typeface="Calibri"/>
                <a:cs typeface="Calibri"/>
              </a:rPr>
              <a:t>4. Literary devices, author's use and impact.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E91085-C706-11F9-D7C1-B4063836207E}"/>
              </a:ext>
            </a:extLst>
          </p:cNvPr>
          <p:cNvSpPr txBox="1"/>
          <p:nvPr/>
        </p:nvSpPr>
        <p:spPr>
          <a:xfrm>
            <a:off x="1576551" y="6128844"/>
            <a:ext cx="11528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Mini star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23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9c40e8-0bab-43d5-8ec0-07f08635fbc7">
      <Terms xmlns="http://schemas.microsoft.com/office/infopath/2007/PartnerControls"/>
    </lcf76f155ced4ddcb4097134ff3c332f>
    <TaxCatchAll xmlns="e5b96425-6c5e-47e5-8e3c-66a165e9bc6d" xsi:nil="true"/>
    <SharedWithUsers xmlns="e5b96425-6c5e-47e5-8e3c-66a165e9bc6d">
      <UserInfo>
        <DisplayName>Amy Page (Ridgeway Secondary School)</DisplayName>
        <AccountId>48</AccountId>
        <AccountType/>
      </UserInfo>
      <UserInfo>
        <DisplayName>Tania Jordan</DisplayName>
        <AccountId>116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0714A61E51D40A56158CF68E17747" ma:contentTypeVersion="15" ma:contentTypeDescription="Create a new document." ma:contentTypeScope="" ma:versionID="e4f04afb57ce61ba9f9910e5250168bd">
  <xsd:schema xmlns:xsd="http://www.w3.org/2001/XMLSchema" xmlns:xs="http://www.w3.org/2001/XMLSchema" xmlns:p="http://schemas.microsoft.com/office/2006/metadata/properties" xmlns:ns2="529c40e8-0bab-43d5-8ec0-07f08635fbc7" xmlns:ns3="e5b96425-6c5e-47e5-8e3c-66a165e9bc6d" targetNamespace="http://schemas.microsoft.com/office/2006/metadata/properties" ma:root="true" ma:fieldsID="ae6f8d980cc03026c3c6389517115289" ns2:_="" ns3:_="">
    <xsd:import namespace="529c40e8-0bab-43d5-8ec0-07f08635fbc7"/>
    <xsd:import namespace="e5b96425-6c5e-47e5-8e3c-66a165e9bc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c40e8-0bab-43d5-8ec0-07f08635f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96425-6c5e-47e5-8e3c-66a165e9bc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9d6281-3d9d-4448-85d5-7aea755fb040}" ma:internalName="TaxCatchAll" ma:showField="CatchAllData" ma:web="e5b96425-6c5e-47e5-8e3c-66a165e9bc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6B0AE5-8DEE-4138-A641-0A1760E06ADA}">
  <ds:schemaRefs>
    <ds:schemaRef ds:uri="529c40e8-0bab-43d5-8ec0-07f08635fbc7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5b96425-6c5e-47e5-8e3c-66a165e9bc6d"/>
  </ds:schemaRefs>
</ds:datastoreItem>
</file>

<file path=customXml/itemProps2.xml><?xml version="1.0" encoding="utf-8"?>
<ds:datastoreItem xmlns:ds="http://schemas.openxmlformats.org/officeDocument/2006/customXml" ds:itemID="{2FE487FB-6517-4540-88BC-0B15202EF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c40e8-0bab-43d5-8ec0-07f08635fbc7"/>
    <ds:schemaRef ds:uri="e5b96425-6c5e-47e5-8e3c-66a165e9b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37C467-98A2-41B5-86A8-F2BDF940F9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12237</TotalTime>
  <Words>155</Words>
  <Application>Microsoft Office PowerPoint</Application>
  <PresentationFormat>On-screen Show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Open Sans</vt:lpstr>
      <vt:lpstr>Segoe UI Black</vt:lpstr>
      <vt:lpstr>Template PresentationGo</vt:lpstr>
      <vt:lpstr>Template PresentationGo Dark</vt:lpstr>
      <vt:lpstr>Custom Design</vt:lpstr>
      <vt:lpstr>Literacy - Learning Journey – KS3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Map Timeline</dc:title>
  <dc:creator>PresentationGO.com</dc:creator>
  <dc:description>© Copyright PresentationGO.com</dc:description>
  <cp:lastModifiedBy>Ms A Page (Ridgeway Secondary School)</cp:lastModifiedBy>
  <cp:revision>245</cp:revision>
  <dcterms:created xsi:type="dcterms:W3CDTF">2014-11-26T05:14:11Z</dcterms:created>
  <dcterms:modified xsi:type="dcterms:W3CDTF">2024-09-04T08:50:15Z</dcterms:modified>
  <cp:category>Charts &amp; Diagrams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0x0101003520714A61E51D40A56158CF68E17747</vt:lpwstr>
  </property>
  <property fmtid="{D5CDD505-2E9C-101B-9397-08002B2CF9AE}" pid="3" name="MediaServiceImageTags">
    <vt:lpwstr/>
  </property>
</Properties>
</file>